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303" r:id="rId4"/>
    <p:sldId id="314" r:id="rId5"/>
    <p:sldId id="295" r:id="rId6"/>
    <p:sldId id="320" r:id="rId7"/>
    <p:sldId id="315" r:id="rId8"/>
    <p:sldId id="316" r:id="rId9"/>
    <p:sldId id="318" r:id="rId10"/>
    <p:sldId id="319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0C0C0"/>
    <a:srgbClr val="336699"/>
    <a:srgbClr val="800040"/>
    <a:srgbClr val="FC755A"/>
    <a:srgbClr val="400080"/>
    <a:srgbClr val="804000"/>
    <a:srgbClr val="000080"/>
    <a:srgbClr val="FF008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>
        <p:scale>
          <a:sx n="111" d="100"/>
          <a:sy n="111" d="100"/>
        </p:scale>
        <p:origin x="-4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2" b="1029"/>
          <a:stretch/>
        </p:blipFill>
        <p:spPr>
          <a:xfrm>
            <a:off x="-36512" y="1424608"/>
            <a:ext cx="9180512" cy="1932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471143"/>
            <a:ext cx="7772400" cy="1181993"/>
          </a:xfrm>
        </p:spPr>
        <p:txBody>
          <a:bodyPr/>
          <a:lstStyle>
            <a:lvl1pPr algn="ctr">
              <a:defRPr sz="3200"/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013176"/>
            <a:ext cx="7920880" cy="792088"/>
          </a:xfrm>
        </p:spPr>
        <p:txBody>
          <a:bodyPr/>
          <a:lstStyle>
            <a:lvl1pPr marL="0" indent="0" algn="ctr">
              <a:buNone/>
              <a:defRPr sz="2000" cap="all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pt-B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64288" y="5749902"/>
            <a:ext cx="1941184" cy="99146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40253" y="6525344"/>
            <a:ext cx="1174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2012, SETIC</a:t>
            </a:r>
            <a:endParaRPr lang="pt-BR" sz="1100" b="1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4797152"/>
            <a:ext cx="7992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5777" y="404664"/>
            <a:ext cx="4068696" cy="2634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6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D87E17A-69E2-4D5B-9AF8-B3F01A990E8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88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8E5382-02D6-4EAC-A4FF-1C78DCF56F4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39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54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ahoma"/>
                <a:cs typeface="Tahoma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60A789-1223-48A4-977A-B005DAD02324}" type="slidenum">
              <a:rPr lang="es-ES"/>
              <a:pPr/>
              <a:t>‹nº›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88640"/>
            <a:ext cx="1440160" cy="932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017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0402E4-A0B1-4B7D-BC39-F901F2681C5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74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3A500D-12F8-4305-8948-CE39CCCCF40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05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79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AB5121-2E7D-46AA-BDC0-17F875BC8AE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13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C88DBD-58F3-4F3A-8B54-1E8EFC1C212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11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61BCB3-D044-4735-91FB-48B9C53CA84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65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720"/>
            <a:ext cx="82296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18" b="40681"/>
          <a:stretch/>
        </p:blipFill>
        <p:spPr>
          <a:xfrm>
            <a:off x="-36512" y="-27384"/>
            <a:ext cx="9289032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884368" y="44624"/>
            <a:ext cx="1080120" cy="5516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0253" y="6525344"/>
            <a:ext cx="1174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2012, SETIC</a:t>
            </a:r>
            <a:endParaRPr lang="pt-BR" sz="1100" b="1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6923112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z="20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pt-BR" sz="2000" b="1" cap="all" dirty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Lucida Grande"/>
        <a:buChar char="▸"/>
        <a:defRPr lang="es-ES" sz="2800" b="1" dirty="0" smtClean="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Grande"/>
        <a:buChar char="▹"/>
        <a:defRPr lang="es-ES" sz="2400" b="1" dirty="0" smtClean="0">
          <a:solidFill>
            <a:schemeClr val="tx2"/>
          </a:solidFill>
          <a:latin typeface="+mj-lt"/>
          <a:ea typeface="+mj-ea"/>
          <a:cs typeface="+mj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5ª </a:t>
            </a:r>
            <a:r>
              <a:rPr lang="pt-BR" dirty="0">
                <a:solidFill>
                  <a:schemeClr val="tx1"/>
                </a:solidFill>
              </a:rPr>
              <a:t>Reunião do Comitê Gestor de TIC do </a:t>
            </a:r>
            <a:r>
              <a:rPr lang="pt-BR" dirty="0" smtClean="0">
                <a:solidFill>
                  <a:schemeClr val="tx1"/>
                </a:solidFill>
              </a:rPr>
              <a:t>TJPE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outubro/2012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Política de segurança da informação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92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pt-BR" sz="2400" dirty="0" smtClean="0"/>
              <a:t>Responder Pesquisa de Satisfação 2012;</a:t>
            </a:r>
          </a:p>
          <a:p>
            <a:pPr eaLnBrk="1" hangingPunct="1">
              <a:lnSpc>
                <a:spcPct val="140000"/>
              </a:lnSpc>
            </a:pPr>
            <a:r>
              <a:rPr lang="pt-BR" sz="2400" dirty="0" smtClean="0"/>
              <a:t>Riscos dos serviços críticos de TIC;</a:t>
            </a:r>
          </a:p>
          <a:p>
            <a:pPr lvl="0"/>
            <a:r>
              <a:rPr lang="pt-BR" sz="2400" dirty="0" smtClean="0"/>
              <a:t>Análise Crítica do Portfólio </a:t>
            </a:r>
            <a:r>
              <a:rPr lang="pt-BR" sz="2400" dirty="0"/>
              <a:t>de </a:t>
            </a:r>
            <a:r>
              <a:rPr lang="pt-BR" sz="2400" dirty="0" smtClean="0"/>
              <a:t>Projetos</a:t>
            </a:r>
            <a:r>
              <a:rPr lang="pt-BR" sz="2400" dirty="0"/>
              <a:t>;</a:t>
            </a:r>
          </a:p>
          <a:p>
            <a:pPr lvl="0"/>
            <a:r>
              <a:rPr lang="pt-BR" sz="2400" dirty="0" smtClean="0"/>
              <a:t>Priorização das demandas</a:t>
            </a:r>
            <a:r>
              <a:rPr lang="pt-BR" sz="2400" dirty="0"/>
              <a:t>;</a:t>
            </a:r>
          </a:p>
          <a:p>
            <a:r>
              <a:rPr lang="pt-BR" sz="2400" dirty="0" smtClean="0"/>
              <a:t>Política </a:t>
            </a:r>
            <a:r>
              <a:rPr lang="pt-BR" sz="2400" dirty="0"/>
              <a:t>de segurança</a:t>
            </a:r>
            <a:r>
              <a:rPr lang="pt-BR" sz="2400" dirty="0" smtClean="0"/>
              <a:t>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087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Pesquisa de satisfação 2012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880120"/>
            <a:ext cx="8928992" cy="5095528"/>
          </a:xfrm>
        </p:spPr>
        <p:txBody>
          <a:bodyPr/>
          <a:lstStyle/>
          <a:p>
            <a:r>
              <a:rPr lang="pt-BR" sz="2400" i="1" dirty="0"/>
              <a:t>Primar pela satisfação do cliente de TIC é um dos nossos objetivos estratégicos</a:t>
            </a:r>
            <a:r>
              <a:rPr lang="pt-BR" sz="2400" i="1" dirty="0" smtClean="0"/>
              <a:t>.</a:t>
            </a:r>
          </a:p>
          <a:p>
            <a:r>
              <a:rPr lang="pt-BR" sz="2400" i="1" dirty="0"/>
              <a:t>Ao compartilhar suas opiniões e comentários, você estará nos ajudando a </a:t>
            </a:r>
            <a:r>
              <a:rPr lang="pt-BR" sz="2400" i="1" dirty="0" smtClean="0"/>
              <a:t>conhecer melhor nossos clientes, antecipar </a:t>
            </a:r>
            <a:r>
              <a:rPr lang="pt-BR" sz="2400" i="1" dirty="0"/>
              <a:t>suas </a:t>
            </a:r>
            <a:r>
              <a:rPr lang="pt-BR" sz="2400" i="1" dirty="0" smtClean="0"/>
              <a:t>necessidades e melhorar nossos serviços;</a:t>
            </a: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3096344" cy="279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7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Painel de Riscos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42768"/>
            <a:ext cx="1903976" cy="143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6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Portfólio de Projetos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12776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demanda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1043608" y="2996952"/>
            <a:ext cx="144016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Aprovação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3347864" y="2996952"/>
            <a:ext cx="144016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Priorização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508104" y="2996952"/>
            <a:ext cx="144016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Autorização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69726" y="44624"/>
            <a:ext cx="8376965" cy="504056"/>
          </a:xfrm>
        </p:spPr>
        <p:txBody>
          <a:bodyPr/>
          <a:lstStyle/>
          <a:p>
            <a:pPr algn="ctr"/>
            <a:r>
              <a:rPr lang="pt-BR" dirty="0" smtClean="0"/>
              <a:t>Critérios de priorização das propostas de projeto</a:t>
            </a:r>
            <a:endParaRPr lang="pt-BR" dirty="0"/>
          </a:p>
        </p:txBody>
      </p:sp>
      <p:sp>
        <p:nvSpPr>
          <p:cNvPr id="4" name="Round Same Side Corner Rectangle 76"/>
          <p:cNvSpPr/>
          <p:nvPr/>
        </p:nvSpPr>
        <p:spPr>
          <a:xfrm>
            <a:off x="251520" y="836712"/>
            <a:ext cx="3896005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Complexidade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4"/>
          <p:cNvSpPr/>
          <p:nvPr/>
        </p:nvSpPr>
        <p:spPr>
          <a:xfrm>
            <a:off x="251520" y="1109355"/>
            <a:ext cx="3896005" cy="591453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 startAt="2"/>
            </a:pPr>
            <a:r>
              <a:rPr lang="pt-BR" sz="1400" dirty="0" smtClean="0">
                <a:solidFill>
                  <a:schemeClr val="tx1"/>
                </a:solidFill>
              </a:rPr>
              <a:t>Alta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t-BR" sz="1400" dirty="0" smtClean="0">
                <a:solidFill>
                  <a:schemeClr val="tx1"/>
                </a:solidFill>
              </a:rPr>
              <a:t>Baixa</a:t>
            </a:r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6" name="Round Same Side Corner Rectangle 76"/>
          <p:cNvSpPr/>
          <p:nvPr/>
        </p:nvSpPr>
        <p:spPr>
          <a:xfrm>
            <a:off x="251520" y="1916832"/>
            <a:ext cx="3896005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Prazo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 Same Side Corner Rectangle 76"/>
          <p:cNvSpPr/>
          <p:nvPr/>
        </p:nvSpPr>
        <p:spPr>
          <a:xfrm>
            <a:off x="251520" y="3356992"/>
            <a:ext cx="3903612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Relevância Estratégica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 Same Side Corner Rectangle 76"/>
          <p:cNvSpPr/>
          <p:nvPr/>
        </p:nvSpPr>
        <p:spPr>
          <a:xfrm>
            <a:off x="4492419" y="836712"/>
            <a:ext cx="3896005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Determinação Legal e da Administração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44"/>
          <p:cNvSpPr/>
          <p:nvPr/>
        </p:nvSpPr>
        <p:spPr>
          <a:xfrm>
            <a:off x="4492420" y="1109355"/>
            <a:ext cx="3896004" cy="87948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pt-BR" sz="1400" dirty="0" smtClean="0">
                <a:solidFill>
                  <a:schemeClr val="tx1"/>
                </a:solidFill>
              </a:rPr>
              <a:t>Sem determinação legal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pt-BR" sz="1400" dirty="0" smtClean="0">
                <a:solidFill>
                  <a:schemeClr val="tx1"/>
                </a:solidFill>
              </a:rPr>
              <a:t>Com determinação legal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t-BR" sz="1400" dirty="0">
                <a:solidFill>
                  <a:schemeClr val="tx1"/>
                </a:solidFill>
              </a:rPr>
              <a:t>Com determinação </a:t>
            </a:r>
            <a:r>
              <a:rPr lang="pt-BR" sz="1400" dirty="0" smtClean="0">
                <a:solidFill>
                  <a:schemeClr val="tx1"/>
                </a:solidFill>
              </a:rPr>
              <a:t>legal e com prazo</a:t>
            </a:r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12" name="Rectangle 44"/>
          <p:cNvSpPr/>
          <p:nvPr/>
        </p:nvSpPr>
        <p:spPr>
          <a:xfrm>
            <a:off x="251521" y="3629635"/>
            <a:ext cx="3903612" cy="87948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pt-BR" sz="1400" dirty="0" smtClean="0">
                <a:solidFill>
                  <a:schemeClr val="tx1"/>
                </a:solidFill>
              </a:rPr>
              <a:t>Sem contribuição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pt-BR" sz="1400" dirty="0" smtClean="0">
                <a:solidFill>
                  <a:schemeClr val="tx1"/>
                </a:solidFill>
              </a:rPr>
              <a:t>Contribuição Indireta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t-BR" sz="1400" dirty="0" smtClean="0">
                <a:solidFill>
                  <a:schemeClr val="tx1"/>
                </a:solidFill>
              </a:rPr>
              <a:t>Contribuição Direta</a:t>
            </a:r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13" name="Rectangle 44"/>
          <p:cNvSpPr/>
          <p:nvPr/>
        </p:nvSpPr>
        <p:spPr>
          <a:xfrm>
            <a:off x="251520" y="2196318"/>
            <a:ext cx="3903612" cy="87948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pt-BR" sz="1400" dirty="0" smtClean="0">
                <a:solidFill>
                  <a:schemeClr val="tx1"/>
                </a:solidFill>
              </a:rPr>
              <a:t>Maior que 12 meses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pt-BR" sz="1400" dirty="0" smtClean="0">
                <a:solidFill>
                  <a:schemeClr val="tx1"/>
                </a:solidFill>
              </a:rPr>
              <a:t>De 3 a 12 meses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t-BR" sz="1400" dirty="0" smtClean="0">
                <a:solidFill>
                  <a:schemeClr val="tx1"/>
                </a:solidFill>
              </a:rPr>
              <a:t>Menor que 3 meses</a:t>
            </a:r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14" name="Round Same Side Corner Rectangle 76"/>
          <p:cNvSpPr/>
          <p:nvPr/>
        </p:nvSpPr>
        <p:spPr>
          <a:xfrm>
            <a:off x="251520" y="4725144"/>
            <a:ext cx="3903612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Retorno sobre o investimento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44"/>
          <p:cNvSpPr/>
          <p:nvPr/>
        </p:nvSpPr>
        <p:spPr>
          <a:xfrm>
            <a:off x="251521" y="4997787"/>
            <a:ext cx="3903612" cy="87948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8775"/>
            <a:r>
              <a:rPr lang="pt-BR" sz="1400" dirty="0" smtClean="0">
                <a:solidFill>
                  <a:schemeClr val="tx1"/>
                </a:solidFill>
              </a:rPr>
              <a:t>Sem retorno </a:t>
            </a:r>
            <a:r>
              <a:rPr lang="pt-BR" sz="1400" dirty="0" err="1" smtClean="0">
                <a:solidFill>
                  <a:schemeClr val="tx1"/>
                </a:solidFill>
              </a:rPr>
              <a:t>financ</a:t>
            </a:r>
            <a:r>
              <a:rPr lang="pt-BR" sz="1400" dirty="0" smtClean="0">
                <a:solidFill>
                  <a:schemeClr val="tx1"/>
                </a:solidFill>
              </a:rPr>
              <a:t>. ou fluxo de trabalho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>
                <a:solidFill>
                  <a:schemeClr val="tx1"/>
                </a:solidFill>
              </a:rPr>
              <a:t>Foco no retorno financeiro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pt-BR" sz="1400" dirty="0" smtClean="0">
                <a:solidFill>
                  <a:schemeClr val="tx1"/>
                </a:solidFill>
              </a:rPr>
              <a:t>Foco na melhoria do fluxo de trabalho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t-BR" sz="1400" dirty="0" smtClean="0">
                <a:solidFill>
                  <a:schemeClr val="tx1"/>
                </a:solidFill>
              </a:rPr>
              <a:t>Foco em ambos</a:t>
            </a:r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16" name="Round Same Side Corner Rectangle 76"/>
          <p:cNvSpPr/>
          <p:nvPr/>
        </p:nvSpPr>
        <p:spPr>
          <a:xfrm>
            <a:off x="4484812" y="2204864"/>
            <a:ext cx="3896005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Impacto na Organização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44"/>
          <p:cNvSpPr/>
          <p:nvPr/>
        </p:nvSpPr>
        <p:spPr>
          <a:xfrm>
            <a:off x="4484812" y="2484350"/>
            <a:ext cx="3903612" cy="143331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8775"/>
            <a:r>
              <a:rPr lang="pt-BR" sz="1400" dirty="0" smtClean="0">
                <a:solidFill>
                  <a:schemeClr val="tx1"/>
                </a:solidFill>
              </a:rPr>
              <a:t>Sem impacto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>
                <a:solidFill>
                  <a:schemeClr val="tx1"/>
                </a:solidFill>
              </a:rPr>
              <a:t>Usuário Interno (área meio)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>
                <a:solidFill>
                  <a:schemeClr val="tx1"/>
                </a:solidFill>
              </a:rPr>
              <a:t>Usuário </a:t>
            </a:r>
            <a:r>
              <a:rPr lang="pt-BR" sz="1400" dirty="0">
                <a:solidFill>
                  <a:schemeClr val="tx1"/>
                </a:solidFill>
              </a:rPr>
              <a:t>Interno (área fim)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>
                <a:solidFill>
                  <a:schemeClr val="tx1"/>
                </a:solidFill>
              </a:rPr>
              <a:t>Usuário </a:t>
            </a:r>
            <a:r>
              <a:rPr lang="pt-BR" sz="1400" dirty="0">
                <a:solidFill>
                  <a:schemeClr val="tx1"/>
                </a:solidFill>
              </a:rPr>
              <a:t>Interno (todos)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>
                <a:solidFill>
                  <a:schemeClr val="tx1"/>
                </a:solidFill>
              </a:rPr>
              <a:t>Usuários </a:t>
            </a:r>
            <a:r>
              <a:rPr lang="pt-BR" sz="1400" dirty="0">
                <a:solidFill>
                  <a:schemeClr val="tx1"/>
                </a:solidFill>
              </a:rPr>
              <a:t>Externos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>
                <a:solidFill>
                  <a:schemeClr val="tx1"/>
                </a:solidFill>
              </a:rPr>
              <a:t>Usuários </a:t>
            </a:r>
            <a:r>
              <a:rPr lang="pt-BR" sz="1400" dirty="0">
                <a:solidFill>
                  <a:schemeClr val="tx1"/>
                </a:solidFill>
              </a:rPr>
              <a:t>Internos e Externos</a:t>
            </a:r>
            <a:endParaRPr lang="pt-BR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t-BR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18" name="Round Same Side Corner Rectangle 76"/>
          <p:cNvSpPr/>
          <p:nvPr/>
        </p:nvSpPr>
        <p:spPr>
          <a:xfrm>
            <a:off x="4499992" y="4164470"/>
            <a:ext cx="3896005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Situação de Implementação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44"/>
          <p:cNvSpPr/>
          <p:nvPr/>
        </p:nvSpPr>
        <p:spPr>
          <a:xfrm>
            <a:off x="4499992" y="4443956"/>
            <a:ext cx="3903612" cy="143331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8775" eaLnBrk="0" hangingPunct="0">
              <a:defRPr/>
            </a:pPr>
            <a:r>
              <a:rPr lang="pt-BR" sz="1400" dirty="0" smtClean="0">
                <a:solidFill>
                  <a:schemeClr val="tx1"/>
                </a:solidFill>
              </a:rPr>
              <a:t>não </a:t>
            </a:r>
            <a:r>
              <a:rPr lang="pt-BR" sz="1400" dirty="0">
                <a:solidFill>
                  <a:schemeClr val="tx1"/>
                </a:solidFill>
              </a:rPr>
              <a:t>iniciado</a:t>
            </a:r>
          </a:p>
          <a:p>
            <a:pPr marL="342900" indent="-342900" eaLnBrk="0" hangingPunct="0">
              <a:buFont typeface="+mj-lt"/>
              <a:buAutoNum type="arabicPeriod" startAt="2"/>
              <a:defRPr/>
            </a:pPr>
            <a:r>
              <a:rPr lang="pt-BR" sz="1400" dirty="0" smtClean="0">
                <a:solidFill>
                  <a:schemeClr val="tx1"/>
                </a:solidFill>
              </a:rPr>
              <a:t>de </a:t>
            </a:r>
            <a:r>
              <a:rPr lang="pt-BR" sz="1400" dirty="0">
                <a:solidFill>
                  <a:schemeClr val="tx1"/>
                </a:solidFill>
              </a:rPr>
              <a:t>0% a 25% concluído</a:t>
            </a:r>
          </a:p>
          <a:p>
            <a:pPr marL="342900" indent="-342900" eaLnBrk="0" hangingPunct="0">
              <a:buFont typeface="+mj-lt"/>
              <a:buAutoNum type="arabicPeriod" startAt="2"/>
              <a:defRPr/>
            </a:pPr>
            <a:r>
              <a:rPr lang="pt-BR" sz="1400" dirty="0" smtClean="0">
                <a:solidFill>
                  <a:schemeClr val="tx1"/>
                </a:solidFill>
              </a:rPr>
              <a:t>de </a:t>
            </a:r>
            <a:r>
              <a:rPr lang="pt-BR" sz="1400" dirty="0">
                <a:solidFill>
                  <a:schemeClr val="tx1"/>
                </a:solidFill>
              </a:rPr>
              <a:t>25% a 50% concluído</a:t>
            </a:r>
          </a:p>
          <a:p>
            <a:pPr marL="342900" indent="-342900" eaLnBrk="0" hangingPunct="0">
              <a:buFont typeface="+mj-lt"/>
              <a:buAutoNum type="arabicPeriod" startAt="2"/>
              <a:defRPr/>
            </a:pPr>
            <a:r>
              <a:rPr lang="pt-BR" sz="1400" dirty="0" smtClean="0">
                <a:solidFill>
                  <a:schemeClr val="tx1"/>
                </a:solidFill>
              </a:rPr>
              <a:t>de </a:t>
            </a:r>
            <a:r>
              <a:rPr lang="pt-BR" sz="1400" dirty="0">
                <a:solidFill>
                  <a:schemeClr val="tx1"/>
                </a:solidFill>
              </a:rPr>
              <a:t>50% a 75% concluído</a:t>
            </a:r>
          </a:p>
          <a:p>
            <a:pPr marL="342900" indent="-342900" eaLnBrk="0" hangingPunct="0">
              <a:buFont typeface="+mj-lt"/>
              <a:buAutoNum type="arabicPeriod" startAt="2"/>
              <a:defRPr/>
            </a:pPr>
            <a:r>
              <a:rPr lang="pt-BR" sz="1400" dirty="0" smtClean="0">
                <a:solidFill>
                  <a:schemeClr val="tx1"/>
                </a:solidFill>
              </a:rPr>
              <a:t>mais </a:t>
            </a:r>
            <a:r>
              <a:rPr lang="pt-BR" sz="1400" dirty="0">
                <a:solidFill>
                  <a:schemeClr val="tx1"/>
                </a:solidFill>
              </a:rPr>
              <a:t>que 75% concluído</a:t>
            </a:r>
          </a:p>
          <a:p>
            <a:pPr marL="342900" indent="-342900">
              <a:buFont typeface="+mj-lt"/>
              <a:buAutoNum type="arabicPeriod" startAt="2"/>
            </a:pPr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488920" y="2475804"/>
            <a:ext cx="345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n-lt"/>
                <a:cs typeface="+mn-cs"/>
              </a:rPr>
              <a:t>0.</a:t>
            </a:r>
            <a:endParaRPr lang="pt-BR" sz="1400" dirty="0">
              <a:latin typeface="+mn-lt"/>
              <a:cs typeface="+mn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499992" y="4420020"/>
            <a:ext cx="345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n-lt"/>
                <a:cs typeface="+mn-cs"/>
              </a:rPr>
              <a:t>0.</a:t>
            </a:r>
            <a:endParaRPr lang="pt-BR" sz="1400" dirty="0">
              <a:latin typeface="+mn-lt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3681719" y="869977"/>
            <a:ext cx="458233" cy="246221"/>
            <a:chOff x="3681719" y="869977"/>
            <a:chExt cx="458233" cy="246221"/>
          </a:xfrm>
        </p:grpSpPr>
        <p:sp>
          <p:nvSpPr>
            <p:cNvPr id="22" name="Elipse 21"/>
            <p:cNvSpPr/>
            <p:nvPr/>
          </p:nvSpPr>
          <p:spPr>
            <a:xfrm>
              <a:off x="3712810" y="869977"/>
              <a:ext cx="360040" cy="21602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3681719" y="869977"/>
              <a:ext cx="4582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CNJ</a:t>
              </a:r>
              <a:endParaRPr lang="pt-BR" sz="1000" b="1" dirty="0"/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3681719" y="1958643"/>
            <a:ext cx="458233" cy="246221"/>
            <a:chOff x="3681719" y="869977"/>
            <a:chExt cx="458233" cy="246221"/>
          </a:xfrm>
        </p:grpSpPr>
        <p:sp>
          <p:nvSpPr>
            <p:cNvPr id="48" name="Elipse 47"/>
            <p:cNvSpPr/>
            <p:nvPr/>
          </p:nvSpPr>
          <p:spPr>
            <a:xfrm>
              <a:off x="3712810" y="869977"/>
              <a:ext cx="360040" cy="21602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3681719" y="869977"/>
              <a:ext cx="4582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CNJ</a:t>
              </a:r>
              <a:endParaRPr lang="pt-BR" sz="1000" b="1" dirty="0"/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3681719" y="3398803"/>
            <a:ext cx="458233" cy="246221"/>
            <a:chOff x="3681719" y="869977"/>
            <a:chExt cx="458233" cy="246221"/>
          </a:xfrm>
        </p:grpSpPr>
        <p:sp>
          <p:nvSpPr>
            <p:cNvPr id="51" name="Elipse 50"/>
            <p:cNvSpPr/>
            <p:nvPr/>
          </p:nvSpPr>
          <p:spPr>
            <a:xfrm>
              <a:off x="3712810" y="869977"/>
              <a:ext cx="360040" cy="21602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3681719" y="869977"/>
              <a:ext cx="4582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CNJ</a:t>
              </a:r>
              <a:endParaRPr lang="pt-BR" sz="1000" b="1" dirty="0"/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7930191" y="862350"/>
            <a:ext cx="458233" cy="246221"/>
            <a:chOff x="3681719" y="869977"/>
            <a:chExt cx="458233" cy="246221"/>
          </a:xfrm>
        </p:grpSpPr>
        <p:sp>
          <p:nvSpPr>
            <p:cNvPr id="54" name="Elipse 53"/>
            <p:cNvSpPr/>
            <p:nvPr/>
          </p:nvSpPr>
          <p:spPr>
            <a:xfrm>
              <a:off x="3712810" y="869977"/>
              <a:ext cx="360040" cy="21602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3681719" y="869977"/>
              <a:ext cx="4582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CNJ</a:t>
              </a:r>
              <a:endParaRPr lang="pt-BR" sz="1000" b="1" dirty="0"/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7930191" y="4190891"/>
            <a:ext cx="458233" cy="246221"/>
            <a:chOff x="3681719" y="869977"/>
            <a:chExt cx="458233" cy="246221"/>
          </a:xfrm>
        </p:grpSpPr>
        <p:sp>
          <p:nvSpPr>
            <p:cNvPr id="57" name="Elipse 56"/>
            <p:cNvSpPr/>
            <p:nvPr/>
          </p:nvSpPr>
          <p:spPr>
            <a:xfrm>
              <a:off x="3712810" y="869977"/>
              <a:ext cx="360040" cy="21602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3681719" y="869977"/>
              <a:ext cx="4582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CNJ</a:t>
              </a:r>
              <a:endParaRPr lang="pt-BR" sz="1000" b="1" dirty="0"/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251520" y="4975352"/>
            <a:ext cx="345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n-lt"/>
                <a:cs typeface="+mn-cs"/>
              </a:rPr>
              <a:t>0.</a:t>
            </a:r>
            <a:endParaRPr lang="pt-BR" sz="1400" dirty="0">
              <a:latin typeface="+mn-lt"/>
              <a:cs typeface="+mn-cs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7308304" y="6525344"/>
            <a:ext cx="1728192" cy="208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www.cnj.jus.br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6979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419357"/>
              </p:ext>
            </p:extLst>
          </p:nvPr>
        </p:nvGraphicFramePr>
        <p:xfrm>
          <a:off x="994880" y="1274930"/>
          <a:ext cx="7033504" cy="19202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69407"/>
                <a:gridCol w="864097"/>
              </a:tblGrid>
              <a:tr h="266400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Complexidade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</a:t>
                      </a:r>
                      <a:endParaRPr lang="pt-BR" sz="12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3184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Font typeface="+mj-lt"/>
                        <a:buAutoNum type="arabicPeriod" startAt="2"/>
                      </a:pPr>
                      <a:r>
                        <a:rPr lang="pt-BR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Determinação Legal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</a:t>
                      </a:r>
                      <a:endParaRPr lang="pt-BR" sz="12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6400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Font typeface="+mj-lt"/>
                        <a:buAutoNum type="arabicPeriod" startAt="3"/>
                      </a:pPr>
                      <a:r>
                        <a:rPr lang="pt-BR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Prazo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</a:t>
                      </a:r>
                      <a:endParaRPr lang="pt-BR" sz="12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6400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Font typeface="+mj-lt"/>
                        <a:buAutoNum type="arabicPeriod" startAt="4"/>
                      </a:pPr>
                      <a:r>
                        <a:rPr lang="pt-BR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Impacto na Organização</a:t>
                      </a:r>
                      <a:endParaRPr lang="pt-B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</a:t>
                      </a:r>
                      <a:endParaRPr lang="pt-BR" sz="12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6400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Font typeface="+mj-lt"/>
                        <a:buAutoNum type="arabicPeriod" startAt="5"/>
                      </a:pPr>
                      <a:r>
                        <a:rPr lang="pt-BR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Relevância Estratégica</a:t>
                      </a:r>
                      <a:endParaRPr lang="pt-B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</a:t>
                      </a:r>
                      <a:endParaRPr lang="pt-BR" sz="12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6400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Font typeface="+mj-lt"/>
                        <a:buAutoNum type="arabicPeriod" startAt="6"/>
                      </a:pPr>
                      <a:r>
                        <a:rPr lang="pt-BR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Retorno sobre o Investimento</a:t>
                      </a:r>
                      <a:endParaRPr lang="pt-B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3</a:t>
                      </a:r>
                      <a:endParaRPr lang="pt-BR" sz="12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6400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Font typeface="+mj-lt"/>
                        <a:buAutoNum type="arabicPeriod" startAt="7"/>
                      </a:pPr>
                      <a:r>
                        <a:rPr lang="pt-BR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Situação de Implementação</a:t>
                      </a:r>
                      <a:endParaRPr lang="pt-B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</a:t>
                      </a:r>
                      <a:endParaRPr lang="pt-BR" sz="12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ound Same Side Corner Rectangle 76"/>
          <p:cNvSpPr/>
          <p:nvPr/>
        </p:nvSpPr>
        <p:spPr>
          <a:xfrm>
            <a:off x="992906" y="1021633"/>
            <a:ext cx="7035477" cy="25674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endParaRPr lang="ro-RO" sz="1200" b="1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9069" y="995995"/>
            <a:ext cx="6257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/>
              <a:t>Critério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092279" y="98072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/>
              <a:t>Peso</a:t>
            </a:r>
            <a:endParaRPr lang="pt-BR" sz="16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-269726" y="44624"/>
            <a:ext cx="8376965" cy="504056"/>
          </a:xfrm>
        </p:spPr>
        <p:txBody>
          <a:bodyPr/>
          <a:lstStyle/>
          <a:p>
            <a:pPr algn="ctr"/>
            <a:r>
              <a:rPr lang="pt-BR" dirty="0" smtClean="0"/>
              <a:t>Critérios de priorização das propostas de projeto</a:t>
            </a:r>
            <a:endParaRPr lang="pt-BR" dirty="0"/>
          </a:p>
        </p:txBody>
      </p:sp>
      <p:sp>
        <p:nvSpPr>
          <p:cNvPr id="9" name="Round Same Side Corner Rectangle 76"/>
          <p:cNvSpPr/>
          <p:nvPr/>
        </p:nvSpPr>
        <p:spPr>
          <a:xfrm>
            <a:off x="641132" y="3691565"/>
            <a:ext cx="7739024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Fórmula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44"/>
          <p:cNvSpPr/>
          <p:nvPr/>
        </p:nvSpPr>
        <p:spPr>
          <a:xfrm>
            <a:off x="641133" y="3964208"/>
            <a:ext cx="7739024" cy="1553024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1400" dirty="0" smtClean="0">
              <a:solidFill>
                <a:schemeClr val="tx1"/>
              </a:solidFill>
            </a:endParaRPr>
          </a:p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ITR = Índice Técnico de Relevância</a:t>
            </a:r>
          </a:p>
          <a:p>
            <a:pPr algn="ctr"/>
            <a:endParaRPr lang="pt-BR" sz="1400" dirty="0" smtClean="0">
              <a:solidFill>
                <a:schemeClr val="tx1"/>
              </a:solidFill>
            </a:endParaRPr>
          </a:p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ITR = (Critério 1 x peso +... + Critério 7 x peso) = Resultado / Soma dos pesos</a:t>
            </a:r>
            <a:endParaRPr lang="pt-BR" sz="1400" dirty="0">
              <a:solidFill>
                <a:schemeClr val="tx1"/>
              </a:solidFill>
            </a:endParaRPr>
          </a:p>
          <a:p>
            <a:pPr algn="ctr"/>
            <a:endParaRPr lang="pt-BR" sz="1400" dirty="0" smtClean="0">
              <a:solidFill>
                <a:schemeClr val="tx1"/>
              </a:solidFill>
            </a:endParaRP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0 &lt;  ITR  &lt;  5</a:t>
            </a:r>
            <a:endParaRPr lang="ro-RO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393607" y="620688"/>
            <a:ext cx="1514097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/>
                </a:solidFill>
              </a:rPr>
              <a:t>Sistemas Judiciais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8" name="Arredondar Retângulo em um Canto Diagonal 7">
            <a:hlinkClick r:id="" action="ppaction://noaction"/>
          </p:cNvPr>
          <p:cNvSpPr/>
          <p:nvPr/>
        </p:nvSpPr>
        <p:spPr>
          <a:xfrm>
            <a:off x="2123728" y="620688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grpSp>
        <p:nvGrpSpPr>
          <p:cNvPr id="6" name="Grupo 27"/>
          <p:cNvGrpSpPr/>
          <p:nvPr/>
        </p:nvGrpSpPr>
        <p:grpSpPr>
          <a:xfrm>
            <a:off x="393607" y="1484784"/>
            <a:ext cx="8426865" cy="4608512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12" name="Conector reto 1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081047"/>
              </p:ext>
            </p:extLst>
          </p:nvPr>
        </p:nvGraphicFramePr>
        <p:xfrm>
          <a:off x="611560" y="1809101"/>
          <a:ext cx="7992889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04056"/>
                <a:gridCol w="4536504"/>
                <a:gridCol w="648072"/>
                <a:gridCol w="1440160"/>
                <a:gridCol w="864097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Projeto 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4,7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Presidência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Projeto B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4,5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Presidência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Projeto C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4,5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Presidência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Mai/12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Projeto D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4,3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Presidência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Mai/12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Projeto E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4,3</a:t>
                      </a: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VEP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Out/11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Projeto F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4,2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SETIC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Jul/11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Projeto G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4,0</a:t>
                      </a: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Presidência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Set/12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Projeto H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SEJU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Projeto Z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3,7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/>
                        <a:t>Cemando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Nov/10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Arredondar Retângulo em um Canto Diagonal 19">
            <a:hlinkClick r:id="" action="ppaction://noaction"/>
          </p:cNvPr>
          <p:cNvSpPr/>
          <p:nvPr/>
        </p:nvSpPr>
        <p:spPr>
          <a:xfrm>
            <a:off x="5580112" y="620688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2" name="Arredondar Retângulo em um Canto Diagonal 21">
            <a:hlinkClick r:id="" action="ppaction://noaction"/>
          </p:cNvPr>
          <p:cNvSpPr/>
          <p:nvPr/>
        </p:nvSpPr>
        <p:spPr>
          <a:xfrm>
            <a:off x="3851920" y="620688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3" name="Arredondar Retângulo em um Canto Diagonal 22">
            <a:hlinkClick r:id="" action="ppaction://noaction"/>
          </p:cNvPr>
          <p:cNvSpPr/>
          <p:nvPr/>
        </p:nvSpPr>
        <p:spPr>
          <a:xfrm>
            <a:off x="7308304" y="620688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7596336" y="5805264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sz="1200" b="1" dirty="0" smtClean="0"/>
          </a:p>
          <a:p>
            <a:endParaRPr lang="pt-BR" dirty="0"/>
          </a:p>
        </p:txBody>
      </p:sp>
      <p:sp>
        <p:nvSpPr>
          <p:cNvPr id="44" name="Arredondar Retângulo em um Canto Diagonal 43">
            <a:hlinkClick r:id="rId2" action="ppaction://hlinksldjump"/>
          </p:cNvPr>
          <p:cNvSpPr/>
          <p:nvPr/>
        </p:nvSpPr>
        <p:spPr>
          <a:xfrm>
            <a:off x="7812360" y="6284958"/>
            <a:ext cx="1008112" cy="288032"/>
          </a:xfrm>
          <a:prstGeom prst="round2Diag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200" b="1" dirty="0" err="1" smtClean="0">
                <a:solidFill>
                  <a:schemeClr val="tx1"/>
                </a:solidFill>
              </a:rPr>
              <a:t>Projetos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pic>
        <p:nvPicPr>
          <p:cNvPr id="52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9695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056" descr="Icon Magnifying Glass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35699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056" descr="Icon Magnifying G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1586" y="5805288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043" descr="Icon Hous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7308304" y="6284958"/>
            <a:ext cx="360000" cy="3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056" descr="Icon Magnifying Glass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71703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056" descr="Icon Magnifying Glass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14908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50914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56" descr="Icon Magnifying Glass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22922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ítulo 1"/>
          <p:cNvSpPr txBox="1">
            <a:spLocks/>
          </p:cNvSpPr>
          <p:nvPr/>
        </p:nvSpPr>
        <p:spPr bwMode="auto">
          <a:xfrm>
            <a:off x="-269726" y="44624"/>
            <a:ext cx="8376965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dirty="0" smtClean="0"/>
              <a:t>Exemplo de priorização das propostas de projeto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952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7234</TotalTime>
  <Words>389</Words>
  <Application>Microsoft Office PowerPoint</Application>
  <PresentationFormat>Apresentação na tela (4:3)</PresentationFormat>
  <Paragraphs>141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Diseño predeterminado</vt:lpstr>
      <vt:lpstr>5ª Reunião do Comitê Gestor de TIC do TJPE</vt:lpstr>
      <vt:lpstr>Agenda</vt:lpstr>
      <vt:lpstr>Pesquisa de satisfação 2012</vt:lpstr>
      <vt:lpstr>Painel de Riscos</vt:lpstr>
      <vt:lpstr>Portfólio de Projetos</vt:lpstr>
      <vt:lpstr>Processo de demanda</vt:lpstr>
      <vt:lpstr>Critérios de priorização das propostas de projeto</vt:lpstr>
      <vt:lpstr>Critérios de priorização das propostas de projeto</vt:lpstr>
      <vt:lpstr>Apresentação do PowerPoint</vt:lpstr>
      <vt:lpstr>Política de segurança da informação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rrrb</cp:lastModifiedBy>
  <cp:revision>668</cp:revision>
  <dcterms:created xsi:type="dcterms:W3CDTF">2010-05-23T14:28:12Z</dcterms:created>
  <dcterms:modified xsi:type="dcterms:W3CDTF">2012-10-16T21:53:46Z</dcterms:modified>
</cp:coreProperties>
</file>