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45" r:id="rId3"/>
    <p:sldId id="365" r:id="rId4"/>
    <p:sldId id="373" r:id="rId5"/>
    <p:sldId id="406" r:id="rId6"/>
    <p:sldId id="364" r:id="rId7"/>
    <p:sldId id="349" r:id="rId8"/>
    <p:sldId id="370" r:id="rId9"/>
    <p:sldId id="350" r:id="rId10"/>
    <p:sldId id="351" r:id="rId11"/>
    <p:sldId id="403" r:id="rId12"/>
    <p:sldId id="402" r:id="rId13"/>
    <p:sldId id="380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79" r:id="rId23"/>
    <p:sldId id="390" r:id="rId24"/>
    <p:sldId id="391" r:id="rId25"/>
    <p:sldId id="392" r:id="rId26"/>
    <p:sldId id="393" r:id="rId27"/>
    <p:sldId id="377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376" r:id="rId36"/>
    <p:sldId id="353" r:id="rId37"/>
    <p:sldId id="369" r:id="rId38"/>
    <p:sldId id="374" r:id="rId39"/>
    <p:sldId id="375" r:id="rId40"/>
    <p:sldId id="362" r:id="rId41"/>
    <p:sldId id="371" r:id="rId42"/>
    <p:sldId id="372" r:id="rId43"/>
    <p:sldId id="381" r:id="rId44"/>
    <p:sldId id="404" r:id="rId45"/>
    <p:sldId id="405" r:id="rId46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FFCC00"/>
    <a:srgbClr val="FFCC66"/>
    <a:srgbClr val="7CBF33"/>
    <a:srgbClr val="CA351C"/>
    <a:srgbClr val="FF2F2F"/>
    <a:srgbClr val="000080"/>
    <a:srgbClr val="800040"/>
    <a:srgbClr val="66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7" autoAdjust="0"/>
    <p:restoredTop sz="94675" autoAdjust="0"/>
  </p:normalViewPr>
  <p:slideViewPr>
    <p:cSldViewPr>
      <p:cViewPr>
        <p:scale>
          <a:sx n="75" d="100"/>
          <a:sy n="75" d="100"/>
        </p:scale>
        <p:origin x="-214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Plan1!$A$1:$A$3</c:f>
              <c:strCache>
                <c:ptCount val="3"/>
                <c:pt idx="0">
                  <c:v>janeiro</c:v>
                </c:pt>
                <c:pt idx="1">
                  <c:v>dezembro</c:v>
                </c:pt>
                <c:pt idx="2">
                  <c:v>novembro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032192"/>
        <c:axId val="49424256"/>
        <c:axId val="0"/>
      </c:bar3DChart>
      <c:catAx>
        <c:axId val="49032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9424256"/>
        <c:crosses val="autoZero"/>
        <c:auto val="1"/>
        <c:lblAlgn val="ctr"/>
        <c:lblOffset val="100"/>
        <c:noMultiLvlLbl val="0"/>
      </c:catAx>
      <c:valAx>
        <c:axId val="4942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03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08/07/2013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40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slide" Target="../slides/slide6.xml"/><Relationship Id="rId4" Type="http://schemas.openxmlformats.org/officeDocument/2006/relationships/slide" Target="../slides/slide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4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8972"/>
            <a:ext cx="3960440" cy="25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99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6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6" y="-27384"/>
            <a:ext cx="9011344" cy="504056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86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5184775"/>
          </a:xfrm>
        </p:spPr>
        <p:txBody>
          <a:bodyPr/>
          <a:lstStyle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5040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>
          <a:xfrm>
            <a:off x="394593" y="981075"/>
            <a:ext cx="8497887" cy="5184775"/>
          </a:xfrm>
        </p:spPr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9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5"/>
          </p:nvPr>
        </p:nvSpPr>
        <p:spPr>
          <a:xfrm>
            <a:off x="394593" y="981075"/>
            <a:ext cx="8497887" cy="51847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43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3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4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5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701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JUNHO/2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8" r:id="rId16"/>
    <p:sldLayoutId id="2147483669" r:id="rId17"/>
    <p:sldLayoutId id="214748367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9.wdp"/><Relationship Id="rId5" Type="http://schemas.openxmlformats.org/officeDocument/2006/relationships/image" Target="../media/image42.png"/><Relationship Id="rId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79512" y="3861048"/>
            <a:ext cx="8784976" cy="1080120"/>
          </a:xfrm>
        </p:spPr>
        <p:txBody>
          <a:bodyPr/>
          <a:lstStyle/>
          <a:p>
            <a:r>
              <a:rPr lang="es-UY" dirty="0" smtClean="0"/>
              <a:t>COMITÊ GESTOR DE TIC</a:t>
            </a:r>
            <a:br>
              <a:rPr lang="es-UY" dirty="0" smtClean="0"/>
            </a:br>
            <a:r>
              <a:rPr lang="es-UY" dirty="0" smtClean="0"/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 smtClean="0"/>
              <a:t>JUNHO/2013</a:t>
            </a:r>
            <a:endParaRPr lang="pt-B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0" y="764704"/>
            <a:ext cx="1946920" cy="19469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0528" y="2564904"/>
            <a:ext cx="3168352" cy="462259"/>
          </a:xfrm>
        </p:spPr>
        <p:txBody>
          <a:bodyPr/>
          <a:lstStyle/>
          <a:p>
            <a:pPr algn="ctr"/>
            <a:r>
              <a:rPr lang="pt-BR" sz="2000" dirty="0" smtClean="0"/>
              <a:t>GRAVAÇÃO DE AUDIÊNCIA</a:t>
            </a:r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6" y="980728"/>
            <a:ext cx="2496277" cy="187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5775738" y="3054101"/>
            <a:ext cx="3168352" cy="4622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000" kern="0" dirty="0" smtClean="0"/>
              <a:t>PORTAL DO TJPE</a:t>
            </a:r>
            <a:endParaRPr lang="pt-BR" sz="2000" kern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32" y="3861048"/>
            <a:ext cx="2358008" cy="1567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897560" y="5661248"/>
            <a:ext cx="3168352" cy="4622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2000" kern="0" dirty="0" smtClean="0"/>
              <a:t>PROCESSO JUDICIAL ELETRÔNICO - PJe</a:t>
            </a:r>
            <a:endParaRPr lang="pt-BR" sz="2000" kern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apresentações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janeiro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Incidentes com o </a:t>
            </a:r>
            <a:r>
              <a:rPr lang="pt-BR" sz="2800" dirty="0" smtClean="0"/>
              <a:t>Data Center;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Porte dos Tribunais; </a:t>
            </a:r>
            <a:endParaRPr lang="pt-BR" sz="2800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/>
              <a:t>Contribuição para o </a:t>
            </a:r>
            <a:r>
              <a:rPr lang="pt-BR" sz="2800" dirty="0" err="1" smtClean="0"/>
              <a:t>EaD</a:t>
            </a:r>
            <a:r>
              <a:rPr lang="pt-BR" sz="2800" dirty="0" smtClean="0"/>
              <a:t> </a:t>
            </a:r>
            <a:r>
              <a:rPr lang="pt-BR" sz="2800" dirty="0"/>
              <a:t>do CNJ;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Rotatividade da Equipe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Fórum de Petrolina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dirty="0" smtClean="0"/>
              <a:t>Política de Segurança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03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568952" cy="541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Período</a:t>
            </a:r>
            <a:r>
              <a:rPr lang="en-US" sz="2400" dirty="0" smtClean="0">
                <a:solidFill>
                  <a:srgbClr val="1F497D"/>
                </a:solidFill>
              </a:rPr>
              <a:t>: 3 </a:t>
            </a:r>
            <a:r>
              <a:rPr lang="en-US" sz="2400" dirty="0" err="1" smtClean="0">
                <a:solidFill>
                  <a:srgbClr val="1F497D"/>
                </a:solidFill>
              </a:rPr>
              <a:t>meses</a:t>
            </a:r>
            <a:endParaRPr lang="en-US" sz="2400" dirty="0" smtClean="0">
              <a:solidFill>
                <a:srgbClr val="1F497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1F497D"/>
                </a:solidFill>
              </a:rPr>
              <a:t>Total</a:t>
            </a:r>
            <a:r>
              <a:rPr lang="en-US" sz="2400" dirty="0" smtClean="0">
                <a:solidFill>
                  <a:srgbClr val="1F497D"/>
                </a:solidFill>
              </a:rPr>
              <a:t>: 5 </a:t>
            </a:r>
            <a:r>
              <a:rPr lang="en-US" sz="2400" dirty="0" err="1" smtClean="0">
                <a:solidFill>
                  <a:srgbClr val="1F497D"/>
                </a:solidFill>
              </a:rPr>
              <a:t>Incidentes</a:t>
            </a:r>
            <a:r>
              <a:rPr lang="en-US" sz="2400" dirty="0" smtClean="0">
                <a:solidFill>
                  <a:srgbClr val="1F497D"/>
                </a:solidFill>
              </a:rPr>
              <a:t> Graves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Consequências</a:t>
            </a:r>
            <a:r>
              <a:rPr lang="en-US" sz="2400" dirty="0" smtClean="0">
                <a:solidFill>
                  <a:srgbClr val="1F497D"/>
                </a:solidFill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u="sng" dirty="0" smtClean="0">
                <a:solidFill>
                  <a:srgbClr val="1F497D"/>
                </a:solidFill>
              </a:rPr>
              <a:t>+115h </a:t>
            </a:r>
            <a:r>
              <a:rPr lang="en-US" sz="2000" dirty="0" smtClean="0">
                <a:solidFill>
                  <a:srgbClr val="1F497D"/>
                </a:solidFill>
              </a:rPr>
              <a:t>de </a:t>
            </a:r>
            <a:r>
              <a:rPr lang="en-US" sz="2000" dirty="0" err="1" smtClean="0">
                <a:solidFill>
                  <a:srgbClr val="1F497D"/>
                </a:solidFill>
              </a:rPr>
              <a:t>Indisponibilidade</a:t>
            </a:r>
            <a:r>
              <a:rPr lang="en-US" sz="2000" dirty="0" smtClean="0">
                <a:solidFill>
                  <a:srgbClr val="1F497D"/>
                </a:solidFill>
              </a:rPr>
              <a:t> dos </a:t>
            </a:r>
            <a:r>
              <a:rPr lang="en-US" sz="2000" dirty="0" err="1" smtClean="0">
                <a:solidFill>
                  <a:srgbClr val="1F497D"/>
                </a:solidFill>
              </a:rPr>
              <a:t>Serviços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em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todo</a:t>
            </a:r>
            <a:r>
              <a:rPr lang="en-US" sz="2000" dirty="0" smtClean="0">
                <a:solidFill>
                  <a:srgbClr val="1F497D"/>
                </a:solidFill>
              </a:rPr>
              <a:t> o </a:t>
            </a:r>
            <a:r>
              <a:rPr lang="en-US" sz="2000" dirty="0" err="1" smtClean="0">
                <a:solidFill>
                  <a:srgbClr val="1F497D"/>
                </a:solidFill>
              </a:rPr>
              <a:t>estado</a:t>
            </a:r>
            <a:r>
              <a:rPr lang="en-US" sz="2000" dirty="0" smtClean="0">
                <a:solidFill>
                  <a:srgbClr val="1F497D"/>
                </a:solidFill>
              </a:rPr>
              <a:t> de PE.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Dano</a:t>
            </a:r>
            <a:r>
              <a:rPr lang="en-US" sz="2000" dirty="0" smtClean="0">
                <a:solidFill>
                  <a:srgbClr val="1F497D"/>
                </a:solidFill>
              </a:rPr>
              <a:t> a </a:t>
            </a:r>
            <a:r>
              <a:rPr lang="en-US" sz="2000" dirty="0" err="1" smtClean="0">
                <a:solidFill>
                  <a:srgbClr val="1F497D"/>
                </a:solidFill>
              </a:rPr>
              <a:t>Imagem</a:t>
            </a:r>
            <a:r>
              <a:rPr lang="en-US" sz="2000" dirty="0" smtClean="0">
                <a:solidFill>
                  <a:srgbClr val="1F497D"/>
                </a:solidFill>
              </a:rPr>
              <a:t> do Tribunal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Queima</a:t>
            </a:r>
            <a:r>
              <a:rPr lang="en-US" sz="2000" dirty="0" smtClean="0">
                <a:solidFill>
                  <a:srgbClr val="1F497D"/>
                </a:solidFill>
              </a:rPr>
              <a:t> de </a:t>
            </a:r>
            <a:r>
              <a:rPr lang="en-US" sz="2000" dirty="0" err="1" smtClean="0">
                <a:solidFill>
                  <a:srgbClr val="1F497D"/>
                </a:solidFill>
              </a:rPr>
              <a:t>Equipamentos</a:t>
            </a:r>
            <a:r>
              <a:rPr lang="en-US" sz="2000" dirty="0" smtClean="0">
                <a:solidFill>
                  <a:srgbClr val="1F497D"/>
                </a:solidFill>
              </a:rPr>
              <a:t> (</a:t>
            </a:r>
            <a:r>
              <a:rPr lang="en-US" sz="2000" dirty="0" err="1" smtClean="0">
                <a:solidFill>
                  <a:srgbClr val="1F497D"/>
                </a:solidFill>
              </a:rPr>
              <a:t>Dano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Financeiro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1F497D"/>
                </a:solidFill>
              </a:rPr>
              <a:t>Risco</a:t>
            </a:r>
            <a:r>
              <a:rPr lang="en-US" sz="2400" dirty="0" smtClean="0">
                <a:solidFill>
                  <a:srgbClr val="1F497D"/>
                </a:solidFill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Perda</a:t>
            </a:r>
            <a:r>
              <a:rPr lang="en-US" sz="2400" dirty="0" smtClean="0">
                <a:solidFill>
                  <a:srgbClr val="1F497D"/>
                </a:solidFill>
              </a:rPr>
              <a:t> de </a:t>
            </a:r>
            <a:r>
              <a:rPr lang="en-US" sz="2400" dirty="0" err="1" smtClean="0">
                <a:solidFill>
                  <a:srgbClr val="1F497D"/>
                </a:solidFill>
              </a:rPr>
              <a:t>Garantia</a:t>
            </a:r>
            <a:r>
              <a:rPr lang="en-US" sz="2400" dirty="0" smtClean="0">
                <a:solidFill>
                  <a:srgbClr val="1F497D"/>
                </a:solidFill>
              </a:rPr>
              <a:t> dos </a:t>
            </a:r>
            <a:r>
              <a:rPr lang="en-US" sz="2400" dirty="0" err="1" smtClean="0">
                <a:solidFill>
                  <a:srgbClr val="1F497D"/>
                </a:solidFill>
              </a:rPr>
              <a:t>Equipamentos</a:t>
            </a:r>
            <a:r>
              <a:rPr lang="en-US" sz="2400" dirty="0" smtClean="0">
                <a:solidFill>
                  <a:srgbClr val="1F497D"/>
                </a:solidFill>
              </a:rPr>
              <a:t> (</a:t>
            </a:r>
            <a:r>
              <a:rPr lang="en-US" sz="2400" dirty="0" err="1" smtClean="0">
                <a:solidFill>
                  <a:srgbClr val="1F497D"/>
                </a:solidFill>
              </a:rPr>
              <a:t>não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reposição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em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caso</a:t>
            </a:r>
            <a:r>
              <a:rPr lang="en-US" sz="2400" dirty="0" smtClean="0">
                <a:solidFill>
                  <a:srgbClr val="1F497D"/>
                </a:solidFill>
              </a:rPr>
              <a:t> de </a:t>
            </a:r>
            <a:r>
              <a:rPr lang="en-US" sz="2400" dirty="0" err="1" smtClean="0">
                <a:solidFill>
                  <a:srgbClr val="1F497D"/>
                </a:solidFill>
              </a:rPr>
              <a:t>incidentes</a:t>
            </a:r>
            <a:r>
              <a:rPr lang="en-US" sz="24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u="sng" dirty="0" err="1" smtClean="0">
                <a:solidFill>
                  <a:srgbClr val="1F497D"/>
                </a:solidFill>
              </a:rPr>
              <a:t>Perda</a:t>
            </a:r>
            <a:r>
              <a:rPr lang="en-US" sz="2400" b="1" u="sng" dirty="0" smtClean="0">
                <a:solidFill>
                  <a:srgbClr val="1F497D"/>
                </a:solidFill>
              </a:rPr>
              <a:t>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Irrecuperável</a:t>
            </a:r>
            <a:r>
              <a:rPr lang="en-US" sz="2400" b="1" u="sng" dirty="0" smtClean="0">
                <a:solidFill>
                  <a:srgbClr val="1F497D"/>
                </a:solidFill>
              </a:rPr>
              <a:t> de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Informação</a:t>
            </a:r>
            <a:r>
              <a:rPr lang="en-US" sz="2400" b="1" u="sng" dirty="0" smtClean="0">
                <a:solidFill>
                  <a:srgbClr val="1F497D"/>
                </a:solidFill>
              </a:rPr>
              <a:t> da </a:t>
            </a:r>
            <a:r>
              <a:rPr lang="en-US" sz="2400" b="1" u="sng" dirty="0" err="1" smtClean="0">
                <a:solidFill>
                  <a:srgbClr val="1F497D"/>
                </a:solidFill>
              </a:rPr>
              <a:t>População</a:t>
            </a:r>
            <a:endParaRPr lang="en-US" sz="2400" b="1" u="sng" dirty="0">
              <a:solidFill>
                <a:srgbClr val="1F497D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820" y1="92813" x2="10820" y2="92813"/>
                        <a14:foregroundMark x1="25246" y1="92813" x2="25246" y2="92813"/>
                        <a14:foregroundMark x1="15082" y1="90000" x2="15082" y2="90000"/>
                        <a14:foregroundMark x1="40656" y1="89375" x2="40656" y2="89375"/>
                        <a14:foregroundMark x1="56721" y1="90625" x2="56721" y2="90625"/>
                        <a14:foregroundMark x1="62295" y1="91875" x2="62295" y2="91875"/>
                        <a14:foregroundMark x1="79344" y1="91250" x2="79344" y2="91250"/>
                        <a14:foregroundMark x1="44262" y1="90000" x2="44262" y2="90000"/>
                        <a14:foregroundMark x1="44262" y1="90000" x2="44262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5845"/>
            <a:ext cx="1152128" cy="109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-99392"/>
            <a:ext cx="6923112" cy="648072"/>
          </a:xfrm>
        </p:spPr>
        <p:txBody>
          <a:bodyPr/>
          <a:lstStyle/>
          <a:p>
            <a:r>
              <a:rPr lang="pt-BR" dirty="0"/>
              <a:t>Incidentes com o datacenter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897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Incidentes com o datacenter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7"/>
            <a:ext cx="4320480" cy="57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l="26100" t="17095" r="20856" b="241"/>
          <a:stretch/>
        </p:blipFill>
        <p:spPr>
          <a:xfrm>
            <a:off x="5004048" y="620687"/>
            <a:ext cx="2304256" cy="269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50" y1="55238" x2="8750" y2="55238"/>
                        <a14:foregroundMark x1="24583" y1="54286" x2="24583" y2="54286"/>
                        <a14:foregroundMark x1="38333" y1="51429" x2="38333" y2="51429"/>
                        <a14:foregroundMark x1="51667" y1="47619" x2="51667" y2="47619"/>
                        <a14:foregroundMark x1="70417" y1="43333" x2="70417" y2="43333"/>
                        <a14:foregroundMark x1="81667" y1="40952" x2="81667" y2="40952"/>
                        <a14:foregroundMark x1="78750" y1="60476" x2="78750" y2="60476"/>
                        <a14:foregroundMark x1="65000" y1="20952" x2="65000" y2="20952"/>
                        <a14:foregroundMark x1="73333" y1="10952" x2="73333" y2="1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328"/>
            <a:ext cx="3096344" cy="2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Porte dos Tribunais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616624"/>
          </a:xfrm>
        </p:spPr>
        <p:txBody>
          <a:bodyPr/>
          <a:lstStyle/>
          <a:p>
            <a:r>
              <a:rPr lang="pt-BR" b="0" dirty="0" smtClean="0"/>
              <a:t>Resultado da </a:t>
            </a:r>
            <a:r>
              <a:rPr lang="pt-BR" b="0" dirty="0"/>
              <a:t>avaliação do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CNJ</a:t>
            </a:r>
            <a:r>
              <a:rPr lang="pt-B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dirty="0"/>
              <a:t>sobre o </a:t>
            </a:r>
            <a:r>
              <a:rPr lang="pt-BR" b="0" dirty="0" smtClean="0"/>
              <a:t>Porte </a:t>
            </a:r>
            <a:r>
              <a:rPr lang="pt-BR" b="0" dirty="0"/>
              <a:t>de TIC dos </a:t>
            </a:r>
            <a:r>
              <a:rPr lang="pt-BR" b="0" dirty="0" smtClean="0"/>
              <a:t>Tribunais, o </a:t>
            </a:r>
            <a:r>
              <a:rPr lang="pt-BR" b="0" dirty="0"/>
              <a:t>TJPE ficou </a:t>
            </a:r>
            <a:r>
              <a:rPr lang="pt-BR" b="0" dirty="0" smtClean="0"/>
              <a:t>em:</a:t>
            </a:r>
          </a:p>
          <a:p>
            <a:pPr lvl="1"/>
            <a:r>
              <a:rPr lang="pt-BR" u="sng" dirty="0" smtClean="0"/>
              <a:t>4º </a:t>
            </a:r>
            <a:r>
              <a:rPr lang="pt-BR" u="sng" dirty="0"/>
              <a:t>lugar</a:t>
            </a:r>
            <a:r>
              <a:rPr lang="pt-BR" b="0" dirty="0"/>
              <a:t> entre os </a:t>
            </a:r>
            <a:r>
              <a:rPr lang="pt-BR" b="0" u="sng" dirty="0"/>
              <a:t>tribunais estaduais</a:t>
            </a:r>
            <a:r>
              <a:rPr lang="pt-BR" b="0" dirty="0"/>
              <a:t>, atrás apenas do TJDFT, TJRJ e </a:t>
            </a:r>
            <a:r>
              <a:rPr lang="pt-BR" b="0" dirty="0" smtClean="0"/>
              <a:t>TJSC;</a:t>
            </a:r>
            <a:endParaRPr lang="pt-BR" b="0" dirty="0"/>
          </a:p>
          <a:p>
            <a:pPr lvl="1"/>
            <a:r>
              <a:rPr lang="pt-BR" u="sng" dirty="0" smtClean="0"/>
              <a:t>8º lugar</a:t>
            </a:r>
            <a:r>
              <a:rPr lang="pt-BR" b="0" dirty="0" smtClean="0"/>
              <a:t> </a:t>
            </a:r>
            <a:r>
              <a:rPr lang="pt-BR" b="0" dirty="0"/>
              <a:t>geral entre todos os 91 </a:t>
            </a:r>
            <a:r>
              <a:rPr lang="pt-BR" b="0" u="sng" dirty="0"/>
              <a:t>tribunais do </a:t>
            </a:r>
            <a:r>
              <a:rPr lang="pt-BR" b="0" u="sng" dirty="0" smtClean="0"/>
              <a:t>país</a:t>
            </a:r>
            <a:r>
              <a:rPr lang="pt-BR" b="0" dirty="0" smtClean="0"/>
              <a:t>;</a:t>
            </a:r>
            <a:endParaRPr lang="pt-BR" dirty="0" smtClean="0"/>
          </a:p>
          <a:p>
            <a:endParaRPr lang="pt-BR" b="0" dirty="0" smtClean="0"/>
          </a:p>
          <a:p>
            <a:r>
              <a:rPr lang="pt-BR" b="0" dirty="0" smtClean="0"/>
              <a:t>Essa avaliação leva em consideração as seguintes perspectivas:</a:t>
            </a: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Tecnologia;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>
                <a:solidFill>
                  <a:schemeClr val="tx2"/>
                </a:solidFill>
              </a:rPr>
              <a:t>Força de </a:t>
            </a:r>
            <a:r>
              <a:rPr lang="pt-BR" sz="2000" b="0" dirty="0" smtClean="0">
                <a:solidFill>
                  <a:schemeClr val="tx2"/>
                </a:solidFill>
              </a:rPr>
              <a:t>Trabalho;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Automação;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>
                <a:solidFill>
                  <a:schemeClr val="tx2"/>
                </a:solidFill>
              </a:rPr>
              <a:t>Governança de </a:t>
            </a:r>
            <a:r>
              <a:rPr lang="pt-BR" sz="2000" b="0" dirty="0" smtClean="0">
                <a:solidFill>
                  <a:schemeClr val="tx2"/>
                </a:solidFill>
              </a:rPr>
              <a:t>TI;</a:t>
            </a:r>
            <a:endParaRPr lang="pt-BR" sz="2000" b="0" dirty="0">
              <a:solidFill>
                <a:schemeClr val="tx2"/>
              </a:solidFill>
            </a:endParaRPr>
          </a:p>
          <a:p>
            <a:pPr lvl="1"/>
            <a:r>
              <a:rPr lang="pt-BR" sz="2000" b="0" dirty="0" smtClean="0">
                <a:solidFill>
                  <a:schemeClr val="tx2"/>
                </a:solidFill>
              </a:rPr>
              <a:t>Capacitação;</a:t>
            </a:r>
            <a:endParaRPr lang="pt-BR" sz="2000" b="0" dirty="0">
              <a:solidFill>
                <a:schemeClr val="tx2"/>
              </a:solidFill>
            </a:endParaRPr>
          </a:p>
          <a:p>
            <a:endParaRPr lang="pt-BR" b="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" b="96727" l="9290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3" y="383396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477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Contribuição para o EAD do CNJ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2514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sz="2800" b="0" dirty="0" smtClean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sz="2800" b="0" dirty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b="0" dirty="0" smtClean="0"/>
              <a:t>O </a:t>
            </a:r>
            <a:r>
              <a:rPr lang="pt-BR" sz="2800" b="0" dirty="0"/>
              <a:t>CNJ abriu a 1ª Seleção de Conteudistas de Educação a </a:t>
            </a:r>
            <a:r>
              <a:rPr lang="pt-BR" sz="2800" b="0" dirty="0" smtClean="0"/>
              <a:t>Distância.</a:t>
            </a:r>
            <a:endParaRPr lang="pt-BR" sz="2800" b="0" dirty="0"/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sz="2800" b="0" dirty="0" smtClean="0"/>
              <a:t>Um servidor da SETIC, Roberto Arteiro, foi selecionado para elaborar o primeiro curso de </a:t>
            </a:r>
            <a:r>
              <a:rPr lang="pt-BR" sz="2800" b="0" i="1" u="sng" dirty="0" smtClean="0"/>
              <a:t>Governança de TI</a:t>
            </a:r>
            <a:r>
              <a:rPr lang="pt-BR" sz="2800" b="0" dirty="0" smtClean="0"/>
              <a:t>;</a:t>
            </a:r>
          </a:p>
          <a:p>
            <a:pPr marL="0" lvl="1" indent="0">
              <a:lnSpc>
                <a:spcPct val="140000"/>
              </a:lnSpc>
              <a:buSzPct val="100000"/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7993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ROTATIVIDADE DA EQUIPE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r>
              <a:rPr lang="pt-BR" dirty="0" smtClean="0"/>
              <a:t>Exonerações:</a:t>
            </a: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 smtClean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endParaRPr lang="pt-BR" sz="2800" u="sng" dirty="0">
              <a:solidFill>
                <a:schemeClr val="tx2"/>
              </a:solidFill>
            </a:endParaRPr>
          </a:p>
          <a:p>
            <a:pPr marL="400050" lvl="2" indent="0">
              <a:buSzPct val="100000"/>
              <a:buNone/>
            </a:pPr>
            <a:r>
              <a:rPr lang="pt-BR" sz="2800" u="sng" dirty="0" smtClean="0">
                <a:solidFill>
                  <a:schemeClr val="tx2"/>
                </a:solidFill>
              </a:rPr>
              <a:t>Impacto:</a:t>
            </a:r>
            <a:r>
              <a:rPr lang="pt-BR" sz="2800" dirty="0" smtClean="0">
                <a:solidFill>
                  <a:schemeClr val="tx2"/>
                </a:solidFill>
              </a:rPr>
              <a:t> Dos 8 exonerados, 50% ocupavam cargos de chefia;</a:t>
            </a:r>
            <a:endParaRPr lang="pt-BR" sz="2800" dirty="0">
              <a:solidFill>
                <a:schemeClr val="tx2"/>
              </a:solidFill>
            </a:endParaRPr>
          </a:p>
          <a:p>
            <a:pPr marL="742950" lvl="2" indent="-342900">
              <a:buSzPct val="100000"/>
              <a:buFont typeface="Lucida Grande"/>
              <a:buChar char="▸"/>
            </a:pPr>
            <a:endParaRPr lang="pt-BR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833168"/>
              </p:ext>
            </p:extLst>
          </p:nvPr>
        </p:nvGraphicFramePr>
        <p:xfrm>
          <a:off x="2267744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Pendências </a:t>
            </a:r>
            <a:r>
              <a:rPr lang="pt-BR" dirty="0"/>
              <a:t>da última reunião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Projetos </a:t>
            </a:r>
            <a:r>
              <a:rPr lang="pt-BR" dirty="0" smtClean="0"/>
              <a:t>TIC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Fatos </a:t>
            </a:r>
            <a:r>
              <a:rPr lang="pt-BR" dirty="0"/>
              <a:t>Relevantes</a:t>
            </a:r>
          </a:p>
          <a:p>
            <a:pPr marL="5715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934E88D-C318-4F07-AA21-E226073DA8E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728" y1="5797" x2="49728" y2="5797"/>
                        <a14:foregroundMark x1="49185" y1="13333" x2="49185" y2="13333"/>
                        <a14:foregroundMark x1="45109" y1="19130" x2="45109" y2="19130"/>
                        <a14:foregroundMark x1="47826" y1="30725" x2="47826" y2="30725"/>
                        <a14:foregroundMark x1="44565" y1="42029" x2="44565" y2="42029"/>
                        <a14:foregroundMark x1="19022" y1="52174" x2="19022" y2="52174"/>
                        <a14:foregroundMark x1="19293" y1="55072" x2="19293" y2="55072"/>
                        <a14:foregroundMark x1="19022" y1="59710" x2="19022" y2="59710"/>
                        <a14:foregroundMark x1="19565" y1="65507" x2="19565" y2="65507"/>
                        <a14:foregroundMark x1="16304" y1="68986" x2="16304" y2="68986"/>
                        <a14:foregroundMark x1="3533" y1="76232" x2="3533" y2="76232"/>
                        <a14:foregroundMark x1="8424" y1="73623" x2="8424" y2="73623"/>
                        <a14:foregroundMark x1="26087" y1="74203" x2="26087" y2="74203"/>
                        <a14:foregroundMark x1="38315" y1="78841" x2="38315" y2="78841"/>
                        <a14:foregroundMark x1="84511" y1="94493" x2="84511" y2="94493"/>
                        <a14:backgroundMark x1="8696" y1="77391" x2="8696" y2="77391"/>
                        <a14:backgroundMark x1="31522" y1="81739" x2="31522" y2="81739"/>
                        <a14:backgroundMark x1="48641" y1="81159" x2="48641" y2="81159"/>
                        <a14:backgroundMark x1="70924" y1="81449" x2="70924" y2="81449"/>
                        <a14:backgroundMark x1="72826" y1="79130" x2="72826" y2="79130"/>
                        <a14:backgroundMark x1="82880" y1="82029" x2="82880" y2="82029"/>
                        <a14:backgroundMark x1="7880" y1="82029" x2="7880" y2="8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51" y="4149080"/>
            <a:ext cx="2499453" cy="23432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Fórum de Petrolina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472608"/>
          </a:xfrm>
        </p:spPr>
        <p:txBody>
          <a:bodyPr/>
          <a:lstStyle/>
          <a:p>
            <a:pPr algn="just"/>
            <a:r>
              <a:rPr lang="pt-BR" b="0" dirty="0" smtClean="0"/>
              <a:t>A SETIC não foi comunicada sobre a construção do Fórum de Petrolina, impactando na disponibilização de computadores e links de internet para a localidade;</a:t>
            </a:r>
          </a:p>
          <a:p>
            <a:endParaRPr lang="pt-BR" sz="1800" b="0" dirty="0" smtClean="0"/>
          </a:p>
          <a:p>
            <a:pPr algn="just"/>
            <a:r>
              <a:rPr lang="pt-BR" b="0" dirty="0" smtClean="0"/>
              <a:t>Foi solicitado pela COPLAN, um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dirty="0" smtClean="0"/>
              <a:t>de todas as disponibilizações de novas unidades judiciárias para o ano de 2013;</a:t>
            </a:r>
          </a:p>
          <a:p>
            <a:pPr algn="just"/>
            <a:endParaRPr lang="pt-BR" b="0" dirty="0"/>
          </a:p>
          <a:p>
            <a:pPr algn="just"/>
            <a:r>
              <a:rPr lang="pt-BR" b="0" dirty="0" smtClean="0"/>
              <a:t>Necessidade de um Escritório de </a:t>
            </a:r>
          </a:p>
          <a:p>
            <a:pPr marL="0" indent="0" algn="just">
              <a:buNone/>
            </a:pPr>
            <a:r>
              <a:rPr lang="pt-BR" b="0" dirty="0" smtClean="0"/>
              <a:t>    Projetos Corporativo?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2440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Politica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764704"/>
            <a:ext cx="8616031" cy="5472608"/>
          </a:xfrm>
        </p:spPr>
        <p:txBody>
          <a:bodyPr/>
          <a:lstStyle/>
          <a:p>
            <a:r>
              <a:rPr lang="pt-B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/13</a:t>
            </a:r>
          </a:p>
          <a:p>
            <a:pPr lvl="1"/>
            <a:r>
              <a:rPr lang="pt-BR" sz="3200" b="0" dirty="0" smtClean="0"/>
              <a:t>Aprovação da Política de </a:t>
            </a:r>
          </a:p>
          <a:p>
            <a:pPr marL="457200" lvl="1" indent="0">
              <a:buNone/>
            </a:pPr>
            <a:r>
              <a:rPr lang="pt-BR" sz="3200" b="0" dirty="0" smtClean="0"/>
              <a:t>Segurança da Informação</a:t>
            </a:r>
          </a:p>
          <a:p>
            <a:pPr lvl="1"/>
            <a:endParaRPr lang="pt-BR" sz="3200" b="0" dirty="0"/>
          </a:p>
          <a:p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ar/13</a:t>
            </a:r>
          </a:p>
          <a:p>
            <a:pPr lvl="1" algn="r"/>
            <a:r>
              <a:rPr lang="pt-BR" sz="3200" b="0" dirty="0" smtClean="0"/>
              <a:t>Dia da Segurança da Informação</a:t>
            </a:r>
          </a:p>
          <a:p>
            <a:pPr lvl="1" algn="r"/>
            <a:r>
              <a:rPr lang="pt-BR" sz="3200" b="0" dirty="0" smtClean="0"/>
              <a:t>Campanha de Conscientização</a:t>
            </a:r>
          </a:p>
          <a:p>
            <a:pPr lvl="1" algn="r"/>
            <a:endParaRPr lang="pt-BR" sz="3200" b="0" dirty="0" smtClean="0"/>
          </a:p>
          <a:p>
            <a:pPr algn="r"/>
            <a:endParaRPr lang="pt-BR" sz="2400" b="0" dirty="0" smtClean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93063"/>
              </p:ext>
            </p:extLst>
          </p:nvPr>
        </p:nvGraphicFramePr>
        <p:xfrm>
          <a:off x="323528" y="3790157"/>
          <a:ext cx="172720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m de Bitmap" r:id="rId3" imgW="2390476" imgH="3352381" progId="Paint.Picture">
                  <p:embed/>
                </p:oleObj>
              </mc:Choice>
              <mc:Fallback>
                <p:oleObj name="Imagem de Bitmap" r:id="rId3" imgW="2390476" imgH="3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90157"/>
                        <a:ext cx="1727200" cy="242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9192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/>
          </p:cNvSpPr>
          <p:nvPr/>
        </p:nvSpPr>
        <p:spPr bwMode="auto">
          <a:xfrm>
            <a:off x="395536" y="3212976"/>
            <a:ext cx="1536700" cy="504825"/>
          </a:xfrm>
          <a:prstGeom prst="roundRect">
            <a:avLst>
              <a:gd name="adj" fmla="val 14421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>
            <a:outerShdw dist="42434" dir="2388345" algn="ctr" rotWithShape="0">
              <a:schemeClr val="bg2">
                <a:alpha val="48276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800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558255" y="3326481"/>
            <a:ext cx="1211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CARTAZES</a:t>
            </a:r>
          </a:p>
        </p:txBody>
      </p:sp>
    </p:spTree>
    <p:extLst>
      <p:ext uri="{BB962C8B-B14F-4D97-AF65-F5344CB8AC3E}">
        <p14:creationId xmlns:p14="http://schemas.microsoft.com/office/powerpoint/2010/main" val="22405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Fevereiro - março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/>
              <a:t>Mutirão de Classes Processuais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/>
              <a:t>Nova Vara de Camaragibe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Sistema de Contagem de Processos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PE Conectado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Lançamento da Campanha e Política de Segurança da Informação.  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877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Implantação do Sistema de Contagem de processos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tjpe.jus.br/noticias_ascomSY/showfoto.asp?id=9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7804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r>
              <a:rPr lang="pt-BR" dirty="0"/>
              <a:t>O corregedor geral da Justiça de Pernambuco (CGJPE), desembargador Frederico Neves, implantou o Módulo Eletrônico de Contagem dos Processos Físicos.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81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 Conectado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</p:spPr>
        <p:txBody>
          <a:bodyPr/>
          <a:lstStyle/>
          <a:p>
            <a:r>
              <a:rPr lang="pt-BR" sz="2400" smtClean="0"/>
              <a:t>Foi formalizada </a:t>
            </a:r>
            <a:r>
              <a:rPr lang="pt-BR" sz="2400" dirty="0"/>
              <a:t>a </a:t>
            </a:r>
            <a:r>
              <a:rPr lang="pt-BR" sz="2400" dirty="0" smtClean="0"/>
              <a:t>adesão </a:t>
            </a:r>
            <a:r>
              <a:rPr lang="pt-BR" sz="2400" dirty="0"/>
              <a:t>junto ao Governo do </a:t>
            </a:r>
            <a:r>
              <a:rPr lang="pt-BR" sz="2400" dirty="0" smtClean="0"/>
              <a:t>Estado</a:t>
            </a:r>
          </a:p>
          <a:p>
            <a:endParaRPr lang="pt-BR" sz="2400" dirty="0" smtClean="0"/>
          </a:p>
          <a:p>
            <a:r>
              <a:rPr lang="pt-BR" sz="2400" dirty="0" smtClean="0"/>
              <a:t>Benefícios:</a:t>
            </a:r>
          </a:p>
          <a:p>
            <a:pPr lvl="1"/>
            <a:r>
              <a:rPr lang="pt-BR" sz="2000" dirty="0"/>
              <a:t>Ampliação </a:t>
            </a:r>
            <a:r>
              <a:rPr lang="pt-BR" sz="2000" dirty="0" smtClean="0"/>
              <a:t>dos </a:t>
            </a:r>
            <a:r>
              <a:rPr lang="pt-BR" sz="2000" dirty="0"/>
              <a:t>links de dados </a:t>
            </a:r>
            <a:endParaRPr lang="pt-BR" sz="2000" dirty="0" smtClean="0"/>
          </a:p>
          <a:p>
            <a:pPr lvl="1"/>
            <a:r>
              <a:rPr lang="pt-BR" sz="2000" dirty="0" smtClean="0"/>
              <a:t>Centrais </a:t>
            </a:r>
            <a:r>
              <a:rPr lang="pt-BR" sz="2000" dirty="0"/>
              <a:t>Telefônicas com tecnologia </a:t>
            </a:r>
            <a:r>
              <a:rPr lang="pt-BR" sz="2000" dirty="0" smtClean="0"/>
              <a:t>VOIP</a:t>
            </a:r>
          </a:p>
          <a:p>
            <a:pPr lvl="1"/>
            <a:r>
              <a:rPr lang="pt-BR" sz="2000" dirty="0" smtClean="0"/>
              <a:t>Monitoramento da rede </a:t>
            </a:r>
            <a:r>
              <a:rPr lang="pt-BR" sz="2000" dirty="0"/>
              <a:t>de dados e </a:t>
            </a:r>
            <a:r>
              <a:rPr lang="pt-BR" sz="2000" dirty="0" smtClean="0"/>
              <a:t>voz 24x7</a:t>
            </a:r>
          </a:p>
          <a:p>
            <a:pPr lvl="1"/>
            <a:r>
              <a:rPr lang="pt-BR" sz="2000" dirty="0" smtClean="0"/>
              <a:t>(opcional) telefonia móvel</a:t>
            </a:r>
          </a:p>
          <a:p>
            <a:pPr lvl="1"/>
            <a:r>
              <a:rPr lang="pt-BR" sz="2000" dirty="0" smtClean="0"/>
              <a:t>(opcional) serviço </a:t>
            </a:r>
            <a:r>
              <a:rPr lang="pt-BR" sz="2000" dirty="0"/>
              <a:t>de vídeo monitoramento </a:t>
            </a:r>
            <a:r>
              <a:rPr lang="pt-BR" sz="2000" dirty="0" smtClean="0"/>
              <a:t>predial</a:t>
            </a:r>
          </a:p>
          <a:p>
            <a:pPr lvl="1"/>
            <a:r>
              <a:rPr lang="pt-BR" sz="2000" dirty="0" smtClean="0"/>
              <a:t>(opcional) serviço </a:t>
            </a:r>
            <a:r>
              <a:rPr lang="pt-BR" sz="2000" dirty="0"/>
              <a:t>de </a:t>
            </a:r>
            <a:r>
              <a:rPr lang="pt-BR" sz="2000" dirty="0" smtClean="0"/>
              <a:t>videoconferência</a:t>
            </a:r>
          </a:p>
          <a:p>
            <a:endParaRPr lang="pt-BR" sz="2000" dirty="0" smtClean="0"/>
          </a:p>
          <a:p>
            <a:r>
              <a:rPr lang="pt-BR" sz="2000" dirty="0" smtClean="0"/>
              <a:t>VALOR </a:t>
            </a:r>
            <a:r>
              <a:rPr lang="pt-BR" sz="2000" dirty="0"/>
              <a:t>TOTAL DOS SERVIÇOS ANO 2013: R$ </a:t>
            </a:r>
            <a:r>
              <a:rPr lang="pt-BR" sz="2000" dirty="0" smtClean="0"/>
              <a:t>14 Milhões</a:t>
            </a:r>
            <a:endParaRPr lang="pt-BR" sz="2000" dirty="0" smtClean="0">
              <a:solidFill>
                <a:schemeClr val="accent2"/>
              </a:solidFill>
            </a:endParaRPr>
          </a:p>
        </p:txBody>
      </p:sp>
      <p:sp>
        <p:nvSpPr>
          <p:cNvPr id="3" name="AutoShape 2" descr="data:image/jpeg;base64,/9j/4AAQSkZJRgABAQAAAQABAAD/2wCEAAkGBxQQEBQUERQUFhQVFxUWFxQVFBQUFBQVGBQXFxQUFhQYHSsgGBolHhYXITEiJSkrLi4uFx8zODMsNygtLisBCgoKDg0OGxAQGywkICQsLCwsLCwsLCwsLCwsLCwsLCwsLCwsLCwsLCwsLCwsLCwsLCwsLCwsLCwsLCwsLCwsLP/AABEIAMIBAwMBIgACEQEDEQH/xAAcAAABBQEBAQAAAAAAAAAAAAAAAQIDBAcGBQj/xABEEAABAwEECAMEBwYEBwEAAAABAAIRAwQSITEFBkFRYXGBkRMioTKxwdEHQlJygpLwFCRiorLhM0OzwhUjc3SjpNIW/8QAGQEAAwEBAQAAAAAAAAAAAAAAAAEDAgQF/8QAJREAAwACAgIBBAMBAAAAAAAAAAECAxESIQQxIhNCUXEyQYGx/9oADAMBAAIRAxEAPwDcFzdt1rZStraJNPwoN+oXYseJ8p7AR/FwXSLI9drA+nbKhLSG1XzTOHnMNLo6mFbDKp6ZHNTlbRrbTIkZFKquig4UKQeIeKbA4bnBokd1alRZVAhCCUDBCQuCJQAqEIQAIQhAAhC8TWPWJtiNIOY53iE5GIDbs8z5hgnMunpCqlK2z20JCUXh+sEhioRKEAC5LRWt7a9tdTDh4LgBSNxweXwCQeHtenFdTWEtcAcSCBzjBZdqNoh5t5xZFlc8PgnEkPaLmGOI2wq45lzTZHJVKpSNVQiUKRYEIQgAQhCABCEIAEIQgASExmgFcn9ImlnUaLKbCAaxcHYAzTDYcMfvDstRPJ6M3XFbOrY8OALSCDkRiDyKFw+q/wC2OslM0XtFPzBouNOAe4Z8wULTx6etowsm1vTO2qPhchr1ot9pFIthvhuME5+YY/0hdiGR+pXm6aBho2Y9xklD0+jVrclig55ALtu7LHmVYHXt8YVXRNQuZjsMdIEK6ss0vQ3A7ek/BOACVJdG5IYqE0N/UlIcMzhxhAD0JuO/0SSeCAHrgKP0i3HvFakCxrnw6kYddDjEscYJjbeHJe5rFpe1UWO/Z7PfcIul0uYZiSQ0yAPgsdsGi7Y+oWOoyJgvvNumTiQ4Z/lCpj4/cTycvtPoNr5AO9Y/rRVc611pc4xWqASSbt0iI3LUqVR/1hHr8VnmvdgZRq3mlxNTxKpvEYOL2AgQMvmqeO9UT8hbk7LUSoXWJpc4u89QAuJJgPMYle/fC87RNgZZqQpMvFoLj5sT5nFxGA4q+H/qCo2902VhalIUmdk9PmkcOHrB9Et7n2K8rWu1GnYqzmEtddABEgi84Nw3Z5pJbejVPS2eZbtZQ22izBrsXMYXg4hzoI8u7EScNqXVvRPhVrRUa4zUfLpxBN5xn1WbC1vvipfff+0XuJxEZk7jC0rU97nUmvfJJYZdBxN7DnhC6cuPhPRzY8nOuy9rBp9thYx9Rj3h7rsMu3h5SSYcQIw37VRs+vtkdEmoyftU3H+i8uW+lrSLpospsc+54hfAIuyGXZw3SuL1etLqtqoM8OpjUpzLSBcvtvGTEiJU5mHPfspVWq69H0JfCbaa7abHPeYa0FzjuAEkpjKhOwrx9c61yw1jEEhrdn1ntafQlTlbaRSnpNnM2vWwnSDXsru/Z/LIuPuhsecFsYuJmDxG5aFQrNe1r2mWuAcCNoIkFYLMtHEz63ludipGnTYz7DWtjDY0DMHgr+RClLRDBbpvZaXL6ya4NsVobSNMvBYHuIfBbLnAANIg+ydo2L3bVXe1pLad47g4TzxWJ651bZUtlWo+zm6S0NDSTDWtDRiQDsJIunElRhTv5Fr5a+JrWgtaqFsdcp321LpdceyDdBAJvNlubht2r3Fmv0VWaoDVq1KbmyGsbOcSXP47GZxktIaUrST+I4ba+Qjm7lx2vtmqWjwKTWf5k3hEhuDTH5jhwC7MuAzK8DxDUtF7D2w1uWDQSNme0/iTh6exZFtaPWovDWgNYGtGTQCAOgEIVm6hZNDlFaKIe0g9DuO9PLeJHb4hBB2HuJ9yQyOy0LjY27TvUqTGNhPb5pJO7sf7IAdK8jWys5lhtDqbi1zKZeHNMEXfMYOzAFemSdx9PmvK080vs9ZkHz0qjMj9ZhGfVCBmR1tJVne1Xru4Or1SOxdCo2mC1zoBcASCQCZjDErxrXpksddc1rXDMOcZHRrSo/8AidR3stJ+7Se73kLt+pjXo4vp5H7/AOn05TqBwBGRAPfFPXg6rW7xbNROM+HTBveUg3BOGc9F7YB34cviuI7R0LybXo6XEsIJJJjd1HxXrXBn7yT23JU0xNbK8k7I5x8FyetGgvHe0vecA7LcXAx6Ls4XOaY0iym8io8DEwImGzhlswW8e99GMmtdntUWECCZ4nMqcFQaPqX6bXTenGd4nAqxCyzaCV5WtNifaLI+lSi+4siTAwe1xx6L03KtaLRcEnL3bZO4YIl6exUtrRjjLC99bwaYvPvOaAIF65JMTwaVsGg7H4NmpMIhzWMDtvnui9jzWaaoE/8AEGucCINVxnCJY5o9StSp1JyV89b0iGCdbZW0pYTViIwBwKoWXQ9yq1xptEGbwu/Be8EqhsvobMKnpKszw3ioA5t1xLXNvAhonEdldIVLSVEOpPBEiCO+HxQgfozn6N7IypaKniNa5rKYgOAcL007pg7RBWqBy5nVzQ7KRe6m0NJgTjsnZK6Bri32viR1Oxby1yrZjFPGSwvKteii5xcCDJJg4eq9QFLKmU1sp6LsxpsIIg3p2ZQBsV4JF5OlNY7PZarKdd9wvaXXiDcaJgX3D2QYOJw8pkhHsOkeq+MJjhs7KvTs7G1HPBlzo2zltHf1Tn1A9rbpBvYtcDPl2vaRwOfEb1J4ImYxGAJJJG+OwSGL4g3juEJbg4/mPzSIAehNDcMST6e5AYBz3nE9ygBPFG/tiewSudwJ7fNKhADTPAevyUb6N4EE59FMopv7wAc8r0ZjlPdAHAs1apOdex7DzZYgmcM+fvls+q1npuvMptaSfMQA0u+8WwSu1FhZu9T81I2zsGTW9gtbMcWUNDWJlNgLWXXODZxJkxOBOYzXpAJHsBEEYfqI3JJIO9vWRA/m/WaRoehIxwIkGRwSoAhtlqZRYX1Dda3M4nMwMBxWVa4W+lWtF+i5zg4YgscA1www4Ee4rutfT+4VOdP/AFGrKGOku4GP5QfiuvxpWuRyeRT3xND1G1gpCnSsxvh/mguAuyXFwaIJO3auzKx7U/G30huqCOjJWxKeeUq6K4KbnsYQqtQBwkxcwicJM4HHZhhvzU4N/EHy47Pb6/Zz5xuzg0r7I5/BRRVnmaLs48Tofgva8PevHYzEc/ivehOhQMayN/f3SlaDvnnHwToSrJoYJ4c8R6f3Xm6WqG8BjEdDjuHJeqqOkqE+YTOA6Y4pr2KvRV0WQHnGBGRMbl64VexWe6JxkgSDsU7miMYjPlxQwlaQhbjMke49EodvHXMf2UdJzXAljpGUh175qC2+KGHwrpdsDsJ6j5JDLl5Y1rfpLx7dWcDg13ht+7T8p6F18/iXq63abt9OBZ3OpvJ8zPAvCd5c2boP2oI/iCysW99J5bUlj5ksqTcJJxLX5t9QqYqU1tk8sup0jt9D6Xr2V02Z5BJ/wj5qb3E4AsORJIxbBOGK21hMCYmMYynbHBYbqI8V7ZTkEeF/zXAjDy/4cHI+YtP4Stno15TzOW+hYVSXZdlChDkqiWJVy+ktcWU7bSs9OHDxAys/Ywu8rWNjNwcWlxyABGc3YPpA07Vs1NlOjLTWvg1h/lht2Q3+M3sDsAccwFlxMCBhuIzHGd6vixcltkMubi9I+gEKjoS3/tFnpVftsa4jc6PMOhkdFYL7xF0i6CZIzJB9kcJzPCOUC4E+JkTAOJH1uAO6VMmgpZQAqEkoQIESkQmAx7PsmDM5Ag4Rjv8A7JPFEgHAnsd8HanEpjigDxNeml1hqwJgsceADwSeiyJr4Lp2ub6tYB71uBcWzJlvKXcv4h681kmu1QG2ViMi+j6CmPgurx6+3/Tl8ifu/wAPS1I0dVNso1bjvDl7r8eSAwsxdlN4RGa0+9fyJgHEj60bAd059t65nUZxdYaYBIF6pJxBPndg09pPxy6gOUs1cqK4Z4z+yWVDaqQcMZwk4J3iCJnDhj7krXzlPUEe9SKnn2Kz3jJ2EdeC9RRhx+zA4nHsJ96VwdsI/KSe8obEloehMLZ2n3T2+CLgiMxxJd70DH3sY27k0VQcpPEAkd4hDWgZADkITkAI5x2AnjIA+fouT17ts2YCnVp4PF9oqNLi3EAAZnzEYfJexrTaPDsVd2XkLRzf5B/Usfe4OJDscAccc5+S6PHx7fL8HPnya+P5Oo1Gtjm2kg1A1jmm/ec0DD2YvbZ9CVpXh8SevyyWFggOAAgkE4YZR8wtm0ASLJQ8R2PhskuOPmAgE78QFryZ75GfGrriGlLBTfTILA50G6MA4ujCHZhcnU1Wol0vF4jeG4HbGEhdxRZPmcAHRG+62ZjOJymNwzgIr2Zr8894z/uuVM6Wtng6C0NTYXFrQPZ4jbsXt+G1ueHHZ32dUWKzll6YMnDkrKGNEYYhSBCQzhtfgKtkcdtJwqjgGyKn8jn+iynSNsuYNEvdg1vxPALY9IaPfUBEZggjAyCMRjsWXv1LtFMvxmoZaHljnXWgwMAM49VaMnFNEcmNU0yGx6917BZ2Wai4PLS81C8SBfcXFjSCCDLic8MuXeau64VqlMeOaDKkXhRBh7acSC5ky3DGNghcNoHUzwa7X2l15rfMGXKgvOnAuvDIZ8THXQdA6v0qld1ZtMAHFz4M1XTMSfqgwTvIG5SZVHW6KtT6lMOe26Ts4TgY2YK8ExjYTwgBUIQgAQke8ASSABmSYA6qGz2unUnw3sdGd1wdHZGg2iUhMcE8pjkAV6rVmWsmr9Wraaha5pxYSXF0zgQMNsAGOIwgwtQq4An0wEnYJOGK8etRM+bF2EkZThMcNg4AKkU16J3Ka7Kep9idRs7WPLiQSdobiSYbBxGeePJdE1omYE74E91WstNrmXTB2kdcCpwCwfWcJ5uA/wB3v5rNPbNStIshyfKgY8ESDI3hPlZNEkpZXP6W1ustmeWPeXVG506bXPcCWhwDiPKwkEHzEZhcxbvpEquws9BrBsdWdfd1pUyB/OVqYqvSM1cz7Zo8olZHY9P2mtarP4teoQa9AXGkU2Q6q1paWsi8MfrStZlFw5emKLVraHyiVHKQuWTZzn0iWi7Y7v26jG9BL/8AaFl9My554gdmg/7itl0xo2naqXh1JiQQWwHNI2gkcSOqxi0gBxDSYNQwdt0OLhPRoC7PHa46OPyJfLZNRpF9UNGZutHN7o+AW3UqcxLYawwwbcBF4jLl324cRqfq9Rq0qVZ7XFwLicfI8h7g0FpGMADLDGMYK7wFSz2qel/RXBDlbf8AY9KmhKoFxUIQkMEIQgBoZC8epRvPMDEuPvK9pQUKF0knMk9BKaE1siFiFy7jzGBBmZHX+8p9J0Q1xF6JwBAcAcx6SJwlWITKtIOiRkQRsIIyIIy/uUALCVQ0qxvFrhBxIOxzZzHESJHwUyABCF5WtFudQsr3sMO8oB3XnAE9pTlbehU9LZ4n0iWtzGUWDJxeTuN27H9RXJ6Gtb22ildOPiMHdwBHIgwqukdIVq8X6ryAZAcbwB5KrTc9rg5r7pBkFgLTPOcF6UQ5jieddqr5G3lNIWdaq6arOtVJjqtRzXEghzy4EXScjyWh2iqGNLjjGQGZJwa0cSSAOa4MmNw9HdjyK1sqW5ofIn2CCRsLj7IJ4A3o4tKp3f12XpvpQw4CT5jBJxJk4n9QAqELKNUOsbfP39yvqrZaRvTGCtkJMckNUHYYPKQeY2+hUZtEQHQCZwmZjcdqlqBefbMiCJG4pDM01sP7/aTvdTP/AK9EfBeM6optc7e2lbagN5ziKZAALnRcu5/h2lc7Wt1QiYbSb9qoZPQZe9dkZZUo47xU7Z0uian7zZ/+4s/+uxbg3FfMFn0o2lVZULn1nU3teBNxl5rg5uzeBsK3DU7Xenbqf2HiA5pyB55H9ZZLny3zezoxRwWjsCFG4KLx3HJvVzgO0T8E54JjzEb4A+IKwUKGlbX4VNztwgfeODfUhYu6p5mjcCeuA+JW2W2gPDcDLgRBvG8DOGRwXNO0IzxWkCAZBxIN4kFpBz2HLfwVsd8SGWOTOh1dAbZaLRsps73RPrK9Zq8qhYQyA0NujCC0SBwcPjPNXL7RDSSMoxLRyDhnyUn2yy6RdCcFXYyPrO5Ez78U8g7HdCJHwWRkyFGydpB5Aj4lJef9lv5j/wDKQEyE1pw3IQMVCVIgASJUiBDajZBEkTtBgjiCo6LnAQ+L0wCML4iZA2HeOClUdekHiDzBGBBGRB2FMB68LXgTYavA0z/5Wr121YLWOMuImYgOjONk7YXma2ibFX+6D2c0/Bbx/wAl+zOT+L/Rk7fadyb6l/yTjkhrcHHiwf1kfFJK9NHmM9rVs/v9L/qH3OWnXy6oR9VoEyM3mC0DkBJ+83iso1erXbVRcAXG9IaM3GDAHNaxQBDQHGXRicgTtgbBuXD5Htfo7fH9P9kyrWigSZCnBTlznQNptgAJ0Ic4ASTAGZOAHVMZWDgbuO4wQ07odGI4iUAOuKtaCxuDsz9UAlx5NGJUopuPtO/C3Aci7M9I5KS6gDPdatXRXc57WkOyjAOiNhBw/WSy+tqXUNUzU8u9wLqnIg/rgt+8O+TAmSVXq6vMqOvOEHe0kEjcSEzJjX/5E0rvgtpOcczaLziOLaTRDuoK0XRejq7qbR4bWwAC4jw2TtLaeJA4FdbY9F0qI8jAOO08yrYagZS0ZZXU2Br3XjviByA3K5CfCCgDzq9acI2/NUrRTwnItc14ME+yQ7ZyI6q3CWFowXKJvNBG1SXVDo1gbTawGfDAZjgRABAPQjHarMLJsjFOBDYG7CQOk5JWPIwc3q3EdRmPUcVIAuXt+uAa4totDgPruJg8gNnGVqMdW9SZvJMLdHVhKvA0DphlrLgQGVWifK72hlPGNxkYhe20EAyb27AAnnjE9kqly9Mc0qW0SpFD+0t4jm13yQsmiwkSpEhgkSpECGpCU5NKYENekHiHc5GBBGRB2Eb1Vtd2oHUagMPaQMfbEeaCMnDd13xccoK9MOEETiDyIMgjimI4nWbQVOy2T/l3iTVYS5xBMBtQAYACPMe65AHy/icP5WH4ru9d7R+7Pa8QbzCw7Hi9lwcAcRuxG2M/v4RxJ7gD4Ltw03O3+TizSlWl+DQ9W9DUr1Gs1pBbRpkyTdNRzAJA4CZ2S8bl1gcue1ZtBNmogNMBjQXHAYbpxPaOK9nwbxxc6Psg3R3GJ7xwXLbbfZ1wkl0WL+e0jMDPlCYC92wMHHzP7Dyg9XJ9KmGiGgAbgAB2ClAUzY11IEgkAkZE4xy3FSIhCABEJUIAbCISoQA2EsJUiACEhanJEAefUp3TCfToXhMhWatIOTmMAEBPZnRExrW1CJxeL0Rh5LrXOnkWDop1BaWiWOJi67dmHgsu8BeLT+ELxtebYadkIBgvc1nTFzvRsdU5nk0gquKbPTtNvoFrmurUmyC0nxGAiRG9ZPVbdJbea66SLzSHNdBi8CMwUys69mFWZZg32S4TsBEdiF6OPF9P0zz8mX6ntHt6tVrlrpOLwwB3mc4gC7BvAk7xh1WrU6gcAWkEHEEGQRvBWJspxjJPMrv/AKPLY97KjHewwtLTuLr0t5YT14qPk49rkV8a9PidghCRcJ2j0ISIGCRCRAgKaSk8QTdkSMYkTG+FA+o8mGsj+JzhHMNbJPWEwJXFVbRaGtwcQCchm48mjE9FIxjhi508A0NaOQxPclNFICYAEmTAAk7zvTEczrLYTaWYB0AEQYaTJaQ9oJzF2IdGDjjv5A6s1MYvcL1xrepBJHYrT69OWlURRVJtpdErhNlPV6zmz0GMcKhujF0BwJkzDWkujdgugbUAAkxOU4Sd0HbwUNmZ5R+tqsXARBEjccQsMovRME8FU22Ng9kXfuFzB1DSAVO8O+qQObbw7Aj3rJomSqsH1Bm1pG9riD+UiP5lLVrBsTOO0NcR1IGHVAEiFHRrtf7Dmuj7JBjspEACEIQAiEIQAiSUFIgBUSmkpJQIZaqXiMewmLzXNkZiREjiuK+kO1EmhTJEgOe4AyJMNw4S167eVlutjv3yqAcGmBwved4/O956q/jrdkfIeoPEru87BxLjya2Pe5qnlVWGarv4WtHVxJd6BisSu9HAyEY1Sfstgc3GXejW91qWodluWQO21HOf09lv9M9Vl1kaXTGb3GBv+o3uGjutssNnFKkymMmNa3sIXN5NfFI6vGn5N/gsISShcR2D1BUtTAYmXDNrQXuHNrZICkYzyw43pmZAxnZA2Ip0w0Q0AAZAAADoEgG0qhdm0t3SWyfykwo3Wa97TnHgDcaPywT1JVhIgCOnSa0Q1oaNwAA7BBT0hCYDCE0hSQkhMR59YG8ceCZdViu3Ept1MyRXfRXwFVhXQEmNCAJwQAlASNAlQlQBHVotfF5rXRlIBjlKKtO9k5zSNrY9xBB7KRCAK9yoMntcNzmwT+JpgflUtV5GTXO+7dw4+Yj0T0IArG2sHtEt++1zB3cAD0U4M5JyZVphwg+hIPQjEIACmlRGzEey944Eh46l4LvVPIcG7C7q0E+pHqgAKaSojaCPapvHEAPHQNJd6IZUDhI9QQRzBxCYh5cuM100PeeKzS0S0h8yJLGOeDgM7rCOgXXPMLntcrQG2R+UuLWid5OMcYBVMbapaJ5EnL2ZxZhAc4/WcXHsGj0aFNodhrGk3bUc3pfdgOgPoqttdFNwGZF0c3G6PUro9SbPftjN1MOf2F1vq4LuqtJs4ZW2kdJovUltGu15qTTpuDmMu+bymWBzp2Yc42LsQVC0qQLz6t17PQmFPokQkQsGyVCEJAIkSoQAiRKhMBISQnIQBWrUySooV5QPpGUxNETac5K0AkpMgJ6Q0IhKhAAhKhIBEqEIAEIQgASJUiAESEJyQpgMITHBPKrMtTXOLWmSJkgEtBGbS4YB38MygCtVsLPqi79wuZ6NIBXC64tJEyXiW3HyCBdLmvpi6IvSZ3mBndw7qrYy8nxXXm4xTAu042XhMvMZybvAKrbqAd5SBERECI3RuW5ensxa2tGPV7xcwXXe1JwOwGPWOy7f6PG41H4S4NDRImASXGN0x2Xo1NC0yfZw+zJu8rsxHRetZbG24GloI2AgEDdA2K15W1ojGNJ7PXplTNVGzUruRdG4uLo5E4+sKQ1ntOLJbsLXAmN5a6PQlc50F1CqC3s2kjgWuaexEpEhnooQhIASIQgAQhCABCRCABCEJgCEIQAqEISYAEIQgAQhCABCEIARCRCABIUITA8bWR5DKQBIDq1NrgDg5pJlp3g7l6dwNENAAGAAEADYANgQhMQ0qhX9ooQmhUQFW2ZDkhCYkTNUjUqEjQ4IQh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https://encrypted-tbn2.gstatic.com/images?q=tbn:ANd9GcRt2YY5fYy5sCZafTdgdGFgbx6wII0WTsvzws2LY0siGq41b9Vb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772816"/>
            <a:ext cx="210812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upIRPgXtq0c/T7yhN1Z7qGI/AAAAAAAAB5A/p3lQn7dhq-U/s1600/voip_glo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246" y1="22727" x2="51246" y2="22727"/>
                        <a14:foregroundMark x1="45196" y1="22727" x2="45196" y2="22727"/>
                        <a14:foregroundMark x1="52669" y1="19697" x2="52669" y2="19697"/>
                        <a14:foregroundMark x1="19573" y1="42803" x2="19573" y2="42803"/>
                        <a14:foregroundMark x1="81495" y1="41667" x2="81495" y2="41667"/>
                        <a14:foregroundMark x1="16726" y1="32197" x2="16726" y2="32197"/>
                        <a14:foregroundMark x1="18149" y1="26894" x2="18149" y2="26894"/>
                        <a14:foregroundMark x1="18861" y1="44697" x2="18861" y2="44697"/>
                        <a14:foregroundMark x1="20996" y1="39773" x2="20996" y2="39773"/>
                        <a14:foregroundMark x1="18861" y1="47727" x2="18861" y2="47727"/>
                        <a14:foregroundMark x1="20285" y1="46970" x2="20285" y2="46970"/>
                        <a14:foregroundMark x1="18861" y1="49621" x2="18861" y2="49621"/>
                        <a14:foregroundMark x1="82206" y1="45076" x2="82206" y2="45076"/>
                        <a14:foregroundMark x1="82206" y1="46970" x2="82206" y2="46970"/>
                        <a14:foregroundMark x1="85765" y1="44697" x2="85765" y2="44697"/>
                        <a14:foregroundMark x1="85765" y1="41667" x2="85765" y2="41667"/>
                        <a14:foregroundMark x1="85053" y1="50758" x2="85053" y2="50758"/>
                        <a14:foregroundMark x1="86477" y1="53788" x2="86477" y2="53788"/>
                        <a14:foregroundMark x1="75089" y1="14394" x2="75089" y2="14394"/>
                        <a14:foregroundMark x1="72242" y1="11742" x2="72242" y2="11742"/>
                        <a14:foregroundMark x1="68327" y1="10227" x2="68327" y2="10227"/>
                        <a14:foregroundMark x1="63701" y1="8712" x2="63701" y2="8712"/>
                        <a14:foregroundMark x1="20996" y1="81061" x2="20996" y2="81061"/>
                        <a14:foregroundMark x1="16726" y1="53409" x2="16726" y2="53409"/>
                        <a14:foregroundMark x1="30249" y1="12121" x2="30249" y2="12121"/>
                        <a14:foregroundMark x1="38078" y1="9091" x2="38078" y2="9091"/>
                        <a14:foregroundMark x1="43060" y1="8333" x2="43060" y2="8333"/>
                        <a14:foregroundMark x1="54448" y1="2652" x2="54448" y2="2652"/>
                        <a14:foregroundMark x1="49466" y1="2652" x2="49466" y2="2652"/>
                        <a14:foregroundMark x1="42705" y1="3788" x2="42705" y2="3788"/>
                        <a14:foregroundMark x1="37367" y1="4924" x2="37367" y2="4924"/>
                        <a14:foregroundMark x1="20285" y1="21591" x2="20285" y2="21591"/>
                        <a14:foregroundMark x1="20996" y1="22727" x2="20996" y2="22727"/>
                        <a14:foregroundMark x1="80071" y1="22727" x2="80071" y2="22727"/>
                        <a14:foregroundMark x1="80783" y1="29167" x2="80783" y2="29167"/>
                        <a14:foregroundMark x1="84698" y1="35227" x2="84698" y2="35227"/>
                        <a14:foregroundMark x1="82562" y1="32576" x2="82562" y2="32576"/>
                        <a14:foregroundMark x1="81495" y1="25379" x2="81495" y2="25379"/>
                        <a14:foregroundMark x1="19929" y1="24242" x2="19929" y2="24242"/>
                        <a14:foregroundMark x1="18149" y1="26136" x2="18149" y2="26136"/>
                        <a14:foregroundMark x1="20996" y1="25758" x2="20996" y2="25758"/>
                        <a14:foregroundMark x1="14947" y1="35227" x2="14947" y2="35227"/>
                        <a14:foregroundMark x1="20285" y1="28788" x2="20285" y2="28788"/>
                        <a14:backgroundMark x1="5694" y1="14394" x2="5694" y2="14394"/>
                        <a14:backgroundMark x1="35943" y1="17424" x2="35943" y2="17424"/>
                        <a14:backgroundMark x1="9253" y1="78788" x2="9253" y2="78788"/>
                        <a14:backgroundMark x1="80427" y1="88258" x2="80427" y2="88258"/>
                        <a14:backgroundMark x1="26690" y1="23864" x2="26690" y2="23864"/>
                        <a14:backgroundMark x1="48754" y1="15530" x2="48754" y2="15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71" y="3429000"/>
            <a:ext cx="1050414" cy="98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17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Lançamento da campanha e Politica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764704"/>
            <a:ext cx="8820473" cy="54726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05/mar - </a:t>
            </a:r>
            <a:r>
              <a:rPr lang="pt-BR" b="0" dirty="0" smtClean="0"/>
              <a:t>Dia da Segurança da Informação</a:t>
            </a:r>
          </a:p>
          <a:p>
            <a:pPr>
              <a:spcBef>
                <a:spcPts val="1200"/>
              </a:spcBef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da Campanha de Conscientização</a:t>
            </a:r>
          </a:p>
          <a:p>
            <a:endPara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pt-B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pt-BR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://www.tjpe.jus.br/portal/web/seguranca</a:t>
            </a:r>
            <a:endParaRPr lang="pt-BR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/>
            <a:endParaRPr lang="pt-BR" sz="3200" b="0" dirty="0" smtClean="0"/>
          </a:p>
          <a:p>
            <a:pPr algn="r"/>
            <a:endParaRPr lang="pt-BR" sz="2400" b="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16" y="836712"/>
            <a:ext cx="792088" cy="10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018715"/>
            <a:ext cx="5112570" cy="3398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Abril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6712"/>
            <a:ext cx="8923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472608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 das Metas do CNJ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Através da portaria nº 18, de 16 de abril de 2013, foram definidos os gestores de cada meta estabelecida para o TJPE pelo CNJ. Diante disso a SETIC necessita validar com cada gestor os critérios para a extração dos dados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74375"/>
              </p:ext>
            </p:extLst>
          </p:nvPr>
        </p:nvGraphicFramePr>
        <p:xfrm>
          <a:off x="467544" y="921884"/>
          <a:ext cx="8352927" cy="5153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1066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a necessidade de criação de marcadores após o termino da audiência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Existe a possibilidade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Apresentar o escopo dos indicadores do Projeto de BI 1o. Grau para a COPLAN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Enviado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CGJ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uma ação no PAI para a expansão do Sistema de Gravação de Audiência nas varas da infância e juventude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Feito.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Passar o nome dos servidores que participarão da Copa das Confederações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Feito.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Carla Malta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Apresentar o Projeto de Jurisprudência para o Des. Mauro Alencar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Pendente – Deverá acontecer com esforço conjunto entre COPLAN e SETIC</a:t>
                      </a:r>
                      <a:endParaRPr lang="pt-BR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SETIC/DIDOC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12436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23488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436510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1800200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Gravação de Audiência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algn="just"/>
            <a:r>
              <a:rPr lang="pt-BR" dirty="0" smtClean="0"/>
              <a:t>foi </a:t>
            </a:r>
            <a:r>
              <a:rPr lang="pt-BR" dirty="0"/>
              <a:t>realizada, no dia 22 de </a:t>
            </a:r>
            <a:r>
              <a:rPr lang="pt-BR" dirty="0" smtClean="0"/>
              <a:t>abril</a:t>
            </a:r>
            <a:r>
              <a:rPr lang="pt-BR" dirty="0"/>
              <a:t>, </a:t>
            </a:r>
            <a:r>
              <a:rPr lang="pt-BR" dirty="0" smtClean="0"/>
              <a:t>o primeiro teste do </a:t>
            </a:r>
            <a:r>
              <a:rPr lang="pt-BR" dirty="0"/>
              <a:t>sistema de gravação de audiência na 1ª vara cível da </a:t>
            </a:r>
            <a:r>
              <a:rPr lang="pt-BR" dirty="0" smtClean="0"/>
              <a:t>capital (vara piloto).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pPr algn="just"/>
            <a:r>
              <a:rPr lang="pt-BR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do Comitê técnico dos estados 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 algn="just"/>
            <a:r>
              <a:rPr lang="pt-BR" dirty="0" smtClean="0"/>
              <a:t>realizada nos dias </a:t>
            </a:r>
            <a:r>
              <a:rPr lang="pt-BR" dirty="0"/>
              <a:t>17 e </a:t>
            </a:r>
            <a:r>
              <a:rPr lang="pt-BR" dirty="0" smtClean="0"/>
              <a:t>18, </a:t>
            </a:r>
            <a:r>
              <a:rPr lang="pt-BR" dirty="0"/>
              <a:t>envolvendo pela primeira vez subgrupos técnicos tratando de requisitos, </a:t>
            </a:r>
            <a:r>
              <a:rPr lang="pt-BR" dirty="0" smtClean="0"/>
              <a:t>fluxos </a:t>
            </a:r>
            <a:r>
              <a:rPr lang="pt-BR" dirty="0"/>
              <a:t>de trabalho, </a:t>
            </a:r>
            <a:r>
              <a:rPr lang="pt-BR" dirty="0" smtClean="0"/>
              <a:t>testes </a:t>
            </a:r>
            <a:r>
              <a:rPr lang="pt-BR" dirty="0"/>
              <a:t>e estratégia de </a:t>
            </a:r>
            <a:r>
              <a:rPr lang="pt-BR" dirty="0" smtClean="0"/>
              <a:t>implantação do </a:t>
            </a:r>
            <a:r>
              <a:rPr lang="pt-BR" dirty="0" err="1" smtClean="0"/>
              <a:t>PJe</a:t>
            </a:r>
            <a:r>
              <a:rPr lang="pt-BR" dirty="0" smtClean="0"/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23076" cy="5688632"/>
          </a:xfrm>
        </p:spPr>
        <p:txBody>
          <a:bodyPr/>
          <a:lstStyle/>
          <a:p>
            <a:pPr algn="just"/>
            <a:r>
              <a:rPr lang="pt-BR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 da nova Consulta 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Processual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pPr lvl="1" algn="just"/>
            <a:r>
              <a:rPr lang="pt-BR" dirty="0" smtClean="0"/>
              <a:t>será </a:t>
            </a:r>
            <a:r>
              <a:rPr lang="pt-BR" dirty="0"/>
              <a:t>implantado no </a:t>
            </a:r>
            <a:r>
              <a:rPr lang="pt-BR" dirty="0">
                <a:solidFill>
                  <a:srgbClr val="FF0000"/>
                </a:solidFill>
              </a:rPr>
              <a:t>dia </a:t>
            </a:r>
            <a:r>
              <a:rPr lang="pt-BR" dirty="0" smtClean="0">
                <a:solidFill>
                  <a:srgbClr val="FF0000"/>
                </a:solidFill>
              </a:rPr>
              <a:t>2 de maio</a:t>
            </a:r>
            <a:r>
              <a:rPr lang="pt-BR" dirty="0" smtClean="0"/>
              <a:t> </a:t>
            </a:r>
            <a:r>
              <a:rPr lang="pt-BR" dirty="0"/>
              <a:t>o projeto de consulta processual, que modifica a forma </a:t>
            </a:r>
            <a:r>
              <a:rPr lang="pt-BR" dirty="0" smtClean="0"/>
              <a:t>de realização das consultas </a:t>
            </a:r>
            <a:r>
              <a:rPr lang="pt-BR" dirty="0"/>
              <a:t>aos </a:t>
            </a:r>
            <a:r>
              <a:rPr lang="pt-BR" dirty="0" smtClean="0"/>
              <a:t>processos.</a:t>
            </a:r>
          </a:p>
          <a:p>
            <a:pPr lvl="1" algn="just"/>
            <a:r>
              <a:rPr lang="pt-BR" dirty="0" smtClean="0"/>
              <a:t>8 de maio – audiência pública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96952"/>
            <a:ext cx="4981897" cy="34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VEPA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just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erá implantado no dia 25 de abril o controle de frequência de cumpridor de pena alternativa. </a:t>
            </a:r>
            <a:endParaRPr lang="pt-BR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3744416" cy="5688632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 Secundário</a:t>
            </a:r>
            <a:r>
              <a:rPr lang="pt-BR" dirty="0" smtClean="0"/>
              <a:t>: 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O ITEP foi definido como local para a construção do Datacenter secundário. As negociações serão conduzidas pelo TJPE junto ao Governo Federal.</a:t>
            </a:r>
          </a:p>
          <a:p>
            <a:pPr marL="457200" lvl="1" indent="0" algn="just">
              <a:buNone/>
            </a:pPr>
            <a:endParaRPr lang="pt-BR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17" y="1052736"/>
            <a:ext cx="4989934" cy="48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Incidente do </a:t>
            </a:r>
            <a:r>
              <a:rPr lang="pt-BR" dirty="0" err="1" smtClean="0">
                <a:solidFill>
                  <a:schemeClr val="bg1"/>
                </a:solidFill>
              </a:rPr>
              <a:t>pje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57" y="1124744"/>
            <a:ext cx="88580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9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49" y="692696"/>
            <a:ext cx="8194129" cy="57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0" y="-27384"/>
            <a:ext cx="9143999" cy="72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Incidente do </a:t>
            </a:r>
            <a:r>
              <a:rPr lang="pt-BR" kern="0" dirty="0" err="1" smtClean="0">
                <a:solidFill>
                  <a:schemeClr val="bg1"/>
                </a:solidFill>
              </a:rPr>
              <a:t>pje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47725"/>
            <a:ext cx="5514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0" y="-27384"/>
            <a:ext cx="9143999" cy="72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Incidente do </a:t>
            </a:r>
            <a:r>
              <a:rPr lang="pt-BR" kern="0" dirty="0" err="1" smtClean="0">
                <a:solidFill>
                  <a:schemeClr val="bg1"/>
                </a:solidFill>
              </a:rPr>
              <a:t>pje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Ações solucionadoras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pt-BR" dirty="0" smtClean="0"/>
              <a:t>Solução imediata: implantação do processo de gestão de mudanças para o </a:t>
            </a:r>
            <a:r>
              <a:rPr lang="pt-BR" dirty="0" err="1" smtClean="0"/>
              <a:t>Pje</a:t>
            </a:r>
            <a:endParaRPr lang="pt-BR" dirty="0" smtClean="0"/>
          </a:p>
          <a:p>
            <a:pPr lvl="1"/>
            <a:r>
              <a:rPr lang="pt-BR" dirty="0" smtClean="0"/>
              <a:t>Política de Gestão de Mudanças</a:t>
            </a:r>
          </a:p>
          <a:p>
            <a:pPr lvl="1"/>
            <a:r>
              <a:rPr lang="pt-BR" dirty="0" smtClean="0"/>
              <a:t>Definição do Processo</a:t>
            </a:r>
          </a:p>
          <a:p>
            <a:pPr lvl="1"/>
            <a:r>
              <a:rPr lang="pt-BR" dirty="0" smtClean="0"/>
              <a:t>Definição dos Procedimentos e Implantação</a:t>
            </a:r>
          </a:p>
          <a:p>
            <a:endParaRPr lang="pt-BR" dirty="0" smtClean="0"/>
          </a:p>
          <a:p>
            <a:r>
              <a:rPr lang="pt-BR" dirty="0" smtClean="0"/>
              <a:t>Solução Definitiva: expansão para todos os serviços críticos</a:t>
            </a:r>
          </a:p>
          <a:p>
            <a:pPr lvl="1"/>
            <a:endParaRPr lang="pt-BR" dirty="0"/>
          </a:p>
        </p:txBody>
      </p:sp>
      <p:sp>
        <p:nvSpPr>
          <p:cNvPr id="4" name="AutoShape 2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5" y="4865962"/>
            <a:ext cx="2302885" cy="14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5" descr="Check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307" y="2209011"/>
            <a:ext cx="283885" cy="2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5" descr="Check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649612"/>
            <a:ext cx="283885" cy="2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4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49280"/>
              </p:ext>
            </p:extLst>
          </p:nvPr>
        </p:nvGraphicFramePr>
        <p:xfrm>
          <a:off x="467544" y="764704"/>
          <a:ext cx="8352927" cy="359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projeto de integração de executivos fiscais com o PJe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6EA92D"/>
                          </a:solidFill>
                        </a:rPr>
                        <a:t>Feito.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Viabilizar um ambiente de teste para a validação dos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dashboards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Projeto de BI 1o Grau pela CGJ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Feito.</a:t>
                      </a:r>
                      <a:endParaRPr lang="pt-BR" sz="1600" dirty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se existe integração do Sistema de Arquivo Geral com 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Existe.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uma rotina de automatização de solicitação de diárias pela SEJU no momento de convocação pela presidência, isentando o magistrado da responsabilidade de solicitar a própria diária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A rotina deve ser implementada</a:t>
                      </a:r>
                      <a:r>
                        <a:rPr lang="pt-BR" sz="1600" b="0" kern="1200" baseline="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 junto ao sistema de diárias.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SEJU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092" y="8367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092" y="16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24928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092" y="35010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6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744463"/>
          </a:xfrm>
        </p:spPr>
        <p:txBody>
          <a:bodyPr/>
          <a:lstStyle/>
          <a:p>
            <a:pPr algn="ctr"/>
            <a:r>
              <a:rPr lang="pt-BR" sz="1800" dirty="0" smtClean="0">
                <a:solidFill>
                  <a:schemeClr val="bg1"/>
                </a:solidFill>
              </a:rPr>
              <a:t>Lançamento da norma de uso institucional de certificados digitais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38" y="717079"/>
            <a:ext cx="54768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images.laranja.com/images/_product/744/743650/token-usb-72k-aladdin-8c12ae85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89691" l="9804" r="89461">
                        <a14:backgroundMark x1="59314" y1="68385" x2="59314" y2="68385"/>
                        <a14:backgroundMark x1="51716" y1="71821" x2="51716" y2="71821"/>
                        <a14:backgroundMark x1="77451" y1="41237" x2="77451" y2="41237"/>
                        <a14:backgroundMark x1="81127" y1="30584" x2="81127" y2="3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05" y="3318108"/>
            <a:ext cx="1856820" cy="132435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8713" y1="75904" x2="88713" y2="75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56" y="5013176"/>
            <a:ext cx="1368230" cy="899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512" y="5085184"/>
            <a:ext cx="8856984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9512" y="3645024"/>
            <a:ext cx="8856984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7504" y="2132856"/>
            <a:ext cx="8928992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648072"/>
          </a:xfrm>
        </p:spPr>
        <p:txBody>
          <a:bodyPr/>
          <a:lstStyle/>
          <a:p>
            <a:r>
              <a:rPr lang="en-US" sz="2000" dirty="0" err="1" smtClean="0"/>
              <a:t>Projeto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certificados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digitais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4405" y="2207587"/>
            <a:ext cx="7443939" cy="1581453"/>
          </a:xfrm>
        </p:spPr>
        <p:txBody>
          <a:bodyPr/>
          <a:lstStyle/>
          <a:p>
            <a:pPr algn="just"/>
            <a:r>
              <a:rPr lang="pt-BR" sz="2400" b="0" dirty="0"/>
              <a:t>Crescentes solicitações a Receita Federal</a:t>
            </a:r>
          </a:p>
          <a:p>
            <a:pPr algn="just"/>
            <a:r>
              <a:rPr lang="pt-BR" sz="2400" b="0" dirty="0"/>
              <a:t>Pelo menos </a:t>
            </a:r>
            <a:r>
              <a:rPr lang="en-US" sz="2400" b="0" dirty="0"/>
              <a:t>3.000 </a:t>
            </a:r>
            <a:r>
              <a:rPr lang="en-US" sz="2400" b="0" dirty="0" err="1"/>
              <a:t>Ofícios</a:t>
            </a:r>
            <a:r>
              <a:rPr lang="en-US" sz="2400" b="0" dirty="0"/>
              <a:t> </a:t>
            </a:r>
            <a:r>
              <a:rPr lang="en-US" sz="2400" b="0" dirty="0" err="1" smtClean="0"/>
              <a:t>pendentes</a:t>
            </a:r>
            <a:endParaRPr lang="en-US" sz="2400" b="0" dirty="0" smtClean="0"/>
          </a:p>
          <a:p>
            <a:pPr algn="just"/>
            <a:r>
              <a:rPr lang="en-US" sz="2400" b="0" dirty="0" smtClean="0"/>
              <a:t>INFOJUD: </a:t>
            </a:r>
            <a:r>
              <a:rPr lang="en-US" sz="2400" b="0" dirty="0" err="1" smtClean="0"/>
              <a:t>parceria</a:t>
            </a:r>
            <a:r>
              <a:rPr lang="en-US" sz="2400" b="0" dirty="0" smtClean="0"/>
              <a:t> CNJ e </a:t>
            </a:r>
            <a:r>
              <a:rPr lang="en-US" sz="2400" b="0" dirty="0" err="1" smtClean="0"/>
              <a:t>Receita</a:t>
            </a:r>
            <a:r>
              <a:rPr lang="en-US" sz="2400" b="0" dirty="0" smtClean="0"/>
              <a:t> Federal</a:t>
            </a:r>
            <a:endParaRPr lang="en-US" sz="2400" b="0" dirty="0"/>
          </a:p>
          <a:p>
            <a:pPr algn="just"/>
            <a:endParaRPr lang="en-US" sz="24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30" y="3719754"/>
            <a:ext cx="2246650" cy="114940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79512" y="5157192"/>
            <a:ext cx="65172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sz="2400" b="0" dirty="0" err="1" smtClean="0"/>
              <a:t>Projeto</a:t>
            </a:r>
            <a:r>
              <a:rPr lang="en-US" sz="2400" b="0" dirty="0" smtClean="0"/>
              <a:t> da </a:t>
            </a:r>
            <a:r>
              <a:rPr lang="en-US" sz="2400" b="0" dirty="0" err="1" smtClean="0"/>
              <a:t>Corregedoria</a:t>
            </a:r>
            <a:endParaRPr lang="en-US" sz="2400" b="0" u="sng" dirty="0"/>
          </a:p>
          <a:p>
            <a:pPr algn="just"/>
            <a:r>
              <a:rPr lang="pt-BR" sz="2400" b="0" dirty="0" smtClean="0"/>
              <a:t>Pesquisa </a:t>
            </a:r>
            <a:r>
              <a:rPr lang="pt-BR" sz="2400" b="0" dirty="0"/>
              <a:t>de titularidade, </a:t>
            </a:r>
            <a:r>
              <a:rPr lang="pt-BR" sz="2400" b="0" dirty="0" smtClean="0"/>
              <a:t>para localização </a:t>
            </a:r>
            <a:r>
              <a:rPr lang="pt-BR" sz="2400" b="0" dirty="0"/>
              <a:t>de bens </a:t>
            </a:r>
            <a:r>
              <a:rPr lang="pt-BR" sz="2400" b="0" dirty="0" smtClean="0"/>
              <a:t>imóveis</a:t>
            </a:r>
            <a:endParaRPr lang="en-US" sz="24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144" y="5201856"/>
            <a:ext cx="2176330" cy="1113600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79512" y="3719755"/>
            <a:ext cx="7443939" cy="15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pt-BR" sz="2400" b="0" kern="0" dirty="0"/>
              <a:t>Obrigatoriedade </a:t>
            </a:r>
            <a:r>
              <a:rPr lang="pt-BR" sz="2400" b="0" kern="0" dirty="0" smtClean="0"/>
              <a:t>dos </a:t>
            </a:r>
            <a:r>
              <a:rPr lang="pt-BR" sz="2400" b="0" kern="0" dirty="0"/>
              <a:t>Certificados </a:t>
            </a:r>
            <a:r>
              <a:rPr lang="pt-BR" sz="2400" b="0" kern="0" dirty="0" smtClean="0"/>
              <a:t>Digitais</a:t>
            </a:r>
          </a:p>
          <a:p>
            <a:pPr marL="0" indent="0" algn="just">
              <a:buNone/>
            </a:pPr>
            <a:r>
              <a:rPr lang="pt-BR" sz="2400" b="0" kern="0" dirty="0" smtClean="0"/>
              <a:t>para </a:t>
            </a:r>
            <a:r>
              <a:rPr lang="pt-BR" sz="2400" b="0" kern="0" dirty="0"/>
              <a:t>Acesso ao RENAJUD, </a:t>
            </a:r>
            <a:r>
              <a:rPr lang="pt-BR" sz="2400" b="0" kern="0" dirty="0" smtClean="0"/>
              <a:t>desde 01 de abril</a:t>
            </a:r>
            <a:endParaRPr lang="en-US" sz="2400" b="0" kern="0" dirty="0" smtClean="0"/>
          </a:p>
          <a:p>
            <a:pPr algn="just"/>
            <a:endParaRPr lang="en-US" sz="2400" b="0" kern="0" dirty="0"/>
          </a:p>
        </p:txBody>
      </p:sp>
      <p:sp>
        <p:nvSpPr>
          <p:cNvPr id="16" name="Rounded Rectangle 11"/>
          <p:cNvSpPr/>
          <p:nvPr/>
        </p:nvSpPr>
        <p:spPr>
          <a:xfrm>
            <a:off x="107504" y="764704"/>
            <a:ext cx="8928992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Atualmente, o TJPE dispõe de 05 Sistemas que requerem Certificação Digital: Malote Digital, </a:t>
            </a:r>
            <a:r>
              <a:rPr lang="pt-BR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DJe</a:t>
            </a: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PJe</a:t>
            </a: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TJPE Conectado e Antecedentes Criminais. 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http://cgj.tjsc.jus.br/infojud/imagens/infoju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79" y="2497770"/>
            <a:ext cx="2102287" cy="6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4593" y="1196752"/>
            <a:ext cx="8497887" cy="5184775"/>
          </a:xfrm>
        </p:spPr>
        <p:txBody>
          <a:bodyPr/>
          <a:lstStyle/>
          <a:p>
            <a:r>
              <a:rPr lang="en-US" dirty="0"/>
              <a:t>ATIVIDADES</a:t>
            </a: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Emissão</a:t>
            </a:r>
            <a:r>
              <a:rPr lang="en-US" b="0" dirty="0">
                <a:solidFill>
                  <a:schemeClr val="tx1"/>
                </a:solidFill>
              </a:rPr>
              <a:t> dos </a:t>
            </a:r>
            <a:r>
              <a:rPr lang="en-US" b="0" dirty="0" err="1" smtClean="0">
                <a:solidFill>
                  <a:schemeClr val="tx1"/>
                </a:solidFill>
              </a:rPr>
              <a:t>Certificados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para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Magistrados</a:t>
            </a:r>
            <a:r>
              <a:rPr lang="en-US" b="0" dirty="0" smtClean="0">
                <a:solidFill>
                  <a:schemeClr val="tx1"/>
                </a:solidFill>
              </a:rPr>
              <a:t> e </a:t>
            </a:r>
            <a:r>
              <a:rPr lang="en-US" b="0" dirty="0" err="1" smtClean="0">
                <a:solidFill>
                  <a:schemeClr val="tx1"/>
                </a:solidFill>
              </a:rPr>
              <a:t>Assessores</a:t>
            </a:r>
            <a:r>
              <a:rPr lang="en-US" b="0" dirty="0" smtClean="0">
                <a:solidFill>
                  <a:schemeClr val="tx1"/>
                </a:solidFill>
              </a:rPr>
              <a:t> (882 </a:t>
            </a:r>
            <a:r>
              <a:rPr lang="en-US" b="0" dirty="0" err="1" smtClean="0">
                <a:solidFill>
                  <a:schemeClr val="tx1"/>
                </a:solidFill>
              </a:rPr>
              <a:t>certificados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Pesquisa</a:t>
            </a:r>
            <a:r>
              <a:rPr lang="en-US" b="0" dirty="0">
                <a:solidFill>
                  <a:schemeClr val="tx1"/>
                </a:solidFill>
              </a:rPr>
              <a:t> de </a:t>
            </a:r>
            <a:r>
              <a:rPr lang="en-US" b="0" dirty="0" err="1">
                <a:solidFill>
                  <a:schemeClr val="tx1"/>
                </a:solidFill>
              </a:rPr>
              <a:t>Conscientização</a:t>
            </a:r>
            <a:r>
              <a:rPr lang="en-US" b="0" dirty="0">
                <a:solidFill>
                  <a:schemeClr val="tx1"/>
                </a:solidFill>
              </a:rPr>
              <a:t> de </a:t>
            </a:r>
          </a:p>
          <a:p>
            <a:pPr marL="457200" lvl="1" indent="0">
              <a:buSzPct val="100000"/>
              <a:buNone/>
            </a:pPr>
            <a:r>
              <a:rPr lang="en-US" b="0" dirty="0">
                <a:solidFill>
                  <a:schemeClr val="tx1"/>
                </a:solidFill>
              </a:rPr>
              <a:t>   </a:t>
            </a:r>
            <a:r>
              <a:rPr lang="en-US" b="0" dirty="0" err="1">
                <a:solidFill>
                  <a:schemeClr val="tx1"/>
                </a:solidFill>
              </a:rPr>
              <a:t>Segurança</a:t>
            </a:r>
            <a:r>
              <a:rPr lang="en-US" b="0" dirty="0">
                <a:solidFill>
                  <a:schemeClr val="tx1"/>
                </a:solidFill>
              </a:rPr>
              <a:t> da </a:t>
            </a:r>
            <a:r>
              <a:rPr lang="en-US" b="0" dirty="0" err="1">
                <a:solidFill>
                  <a:schemeClr val="tx1"/>
                </a:solidFill>
              </a:rPr>
              <a:t>Informação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Configuração</a:t>
            </a:r>
            <a:r>
              <a:rPr lang="en-US" b="0" dirty="0">
                <a:solidFill>
                  <a:schemeClr val="tx1"/>
                </a:solidFill>
              </a:rPr>
              <a:t> dos Notebooks</a:t>
            </a:r>
          </a:p>
          <a:p>
            <a:r>
              <a:rPr lang="en-US" dirty="0" smtClean="0"/>
              <a:t>TREINAMENTOS</a:t>
            </a:r>
            <a:endParaRPr lang="en-US" dirty="0"/>
          </a:p>
          <a:p>
            <a:pPr lvl="1">
              <a:buSzPct val="100000"/>
            </a:pPr>
            <a:r>
              <a:rPr lang="en-US" b="0" dirty="0" err="1" smtClean="0">
                <a:solidFill>
                  <a:schemeClr val="tx1"/>
                </a:solidFill>
              </a:rPr>
              <a:t>Certificação</a:t>
            </a:r>
            <a:r>
              <a:rPr lang="en-US" b="0" dirty="0" smtClean="0">
                <a:solidFill>
                  <a:schemeClr val="tx1"/>
                </a:solidFill>
              </a:rPr>
              <a:t> Digital e </a:t>
            </a:r>
            <a:r>
              <a:rPr lang="en-US" b="0" dirty="0" err="1" smtClean="0">
                <a:solidFill>
                  <a:schemeClr val="tx1"/>
                </a:solidFill>
              </a:rPr>
              <a:t>Segurança</a:t>
            </a:r>
            <a:r>
              <a:rPr lang="en-US" b="0" dirty="0" smtClean="0">
                <a:solidFill>
                  <a:schemeClr val="tx1"/>
                </a:solidFill>
              </a:rPr>
              <a:t> da </a:t>
            </a:r>
          </a:p>
          <a:p>
            <a:pPr marL="457200" lvl="1" indent="0">
              <a:buSzPct val="100000"/>
              <a:buNone/>
            </a:pPr>
            <a:r>
              <a:rPr lang="en-US" b="0" dirty="0">
                <a:solidFill>
                  <a:schemeClr val="tx1"/>
                </a:solidFill>
              </a:rPr>
              <a:t>	</a:t>
            </a:r>
            <a:r>
              <a:rPr lang="en-US" b="0" dirty="0" err="1" smtClean="0">
                <a:solidFill>
                  <a:schemeClr val="tx1"/>
                </a:solidFill>
              </a:rPr>
              <a:t>Informação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smtClean="0">
                <a:solidFill>
                  <a:schemeClr val="tx1"/>
                </a:solidFill>
              </a:rPr>
              <a:t>INFOJUD</a:t>
            </a:r>
          </a:p>
          <a:p>
            <a:pPr lvl="1">
              <a:buSzPct val="100000"/>
            </a:pPr>
            <a:r>
              <a:rPr lang="en-US" b="0" dirty="0" err="1" smtClean="0">
                <a:solidFill>
                  <a:schemeClr val="tx1"/>
                </a:solidFill>
              </a:rPr>
              <a:t>Penhora</a:t>
            </a:r>
            <a:r>
              <a:rPr lang="en-US" b="0" dirty="0" smtClean="0">
                <a:solidFill>
                  <a:schemeClr val="tx1"/>
                </a:solidFill>
              </a:rPr>
              <a:t> On-line</a:t>
            </a:r>
          </a:p>
          <a:p>
            <a:pPr lvl="1">
              <a:buSzPct val="100000"/>
            </a:pPr>
            <a:r>
              <a:rPr lang="en-US" b="0" dirty="0" smtClean="0">
                <a:solidFill>
                  <a:schemeClr val="tx1"/>
                </a:solidFill>
              </a:rPr>
              <a:t>RENAJUD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648072"/>
          </a:xfrm>
        </p:spPr>
        <p:txBody>
          <a:bodyPr/>
          <a:lstStyle/>
          <a:p>
            <a:r>
              <a:rPr lang="en-US" sz="2000" dirty="0" err="1" smtClean="0"/>
              <a:t>Projeto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certificados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digitais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sistemas</a:t>
            </a:r>
            <a:endParaRPr lang="en-US" sz="20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245294"/>
            <a:ext cx="2771615" cy="39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03848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20 de maio a 21 de Junho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junho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395288" y="5589240"/>
            <a:ext cx="8497192" cy="864096"/>
          </a:xfrm>
        </p:spPr>
        <p:txBody>
          <a:bodyPr/>
          <a:lstStyle/>
          <a:p>
            <a:r>
              <a:rPr lang="pt-BR" sz="1800" dirty="0"/>
              <a:t>A Vara de Execuções de Penas Alternativas (</a:t>
            </a:r>
            <a:r>
              <a:rPr lang="pt-BR" sz="1800" i="1" dirty="0"/>
              <a:t>vepa</a:t>
            </a:r>
            <a:r>
              <a:rPr lang="pt-BR" sz="1800" dirty="0"/>
              <a:t>) está promovendo a informatização do sistema de controle dos cumpridores deste tipo de pena.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C60A789-1223-48A4-977A-B005DAD02324}" type="slidenum">
              <a:rPr lang="es-ES" smtClean="0"/>
              <a:pPr/>
              <a:t>44</a:t>
            </a:fld>
            <a:endParaRPr lang="es-ES"/>
          </a:p>
        </p:txBody>
      </p:sp>
      <p:pic>
        <p:nvPicPr>
          <p:cNvPr id="2050" name="Picture 2" descr="http://www.tjpe.jus.br/noticias_ascomSY/showfoto.asp?id=9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67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288" y="4725144"/>
            <a:ext cx="8497192" cy="1728192"/>
          </a:xfrm>
        </p:spPr>
        <p:txBody>
          <a:bodyPr/>
          <a:lstStyle/>
          <a:p>
            <a:r>
              <a:rPr lang="pt-BR" sz="1800" dirty="0"/>
              <a:t>Teve início, nesta quarta-feira (5), o treinamento dos 30 magistrados que vão atuar no plantão especial do Tribunal de Justiça de Pernambuco (TJPE) durante a </a:t>
            </a:r>
            <a:r>
              <a:rPr lang="pt-BR" sz="1800" i="1" dirty="0"/>
              <a:t>copa</a:t>
            </a:r>
            <a:r>
              <a:rPr lang="pt-BR" sz="1800" dirty="0"/>
              <a:t> das Confederações FIFA </a:t>
            </a:r>
            <a:r>
              <a:rPr lang="pt-BR" sz="1800" dirty="0" smtClean="0"/>
              <a:t>2013.</a:t>
            </a:r>
          </a:p>
          <a:p>
            <a:r>
              <a:rPr lang="pt-BR" sz="1800" dirty="0"/>
              <a:t>Entre as pautas discutidas para o plantão da Infância e Juventude estavam a transferência da autorização de viagem de menores para o formato </a:t>
            </a:r>
            <a:r>
              <a:rPr lang="pt-BR" sz="1800" dirty="0" smtClean="0"/>
              <a:t>eletrônico.</a:t>
            </a:r>
            <a:endParaRPr lang="pt-BR" sz="1800" dirty="0"/>
          </a:p>
        </p:txBody>
      </p:sp>
      <p:pic>
        <p:nvPicPr>
          <p:cNvPr id="3074" name="Picture 2" descr="http://www.tjpe.jus.br/noticias_ascomSY/showfoto.asp?id=9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6604"/>
            <a:ext cx="4948436" cy="35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79774"/>
              </p:ext>
            </p:extLst>
          </p:nvPr>
        </p:nvGraphicFramePr>
        <p:xfrm>
          <a:off x="467544" y="921884"/>
          <a:ext cx="8352927" cy="5441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Estudar a necessidade de mudança dos requisitos do sistema de diárias contemplando a pendência anterior</a:t>
                      </a:r>
                    </a:p>
                    <a:p>
                      <a:pPr marL="742950" marR="0" lvl="3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Será necessário um novo requisito para atender a essa necessidade, entrando como melhoria do sistema após a implantação do mesmo.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SETIC/SAD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a possibilidade de validação de documentos com certificado digital e apensar em processos físicos, questionado pelo Des. Mauro Alencar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???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Estudar a problemática de como manter a segurança de acesso ao PJe com certificado Digital para Voluntários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???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SGP/Dr. Ailton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Agendar uma reunião do CGTIC com o Presidente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Reunião postergada para agosto.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160364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32346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469999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PROJETOS </a:t>
            </a:r>
            <a:r>
              <a:rPr lang="pt-BR" u="sng" dirty="0">
                <a:solidFill>
                  <a:schemeClr val="bg1"/>
                </a:solidFill>
              </a:rPr>
              <a:t>CONCLUÍDOS</a:t>
            </a:r>
            <a:r>
              <a:rPr lang="pt-BR" dirty="0">
                <a:solidFill>
                  <a:schemeClr val="bg1"/>
                </a:solidFill>
              </a:rPr>
              <a:t> EM 2013 E PREVISTOS PARA CONCLUSÃO ATÉ 07/2013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3252835"/>
            <a:ext cx="8023796" cy="2574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1554192" y="1484784"/>
            <a:ext cx="258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00B050"/>
              </a:buClr>
              <a:buSzPct val="110000"/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Modernização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da Infraestrutura da Rede da Capital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– Wireless 1ª Fase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6" name="Conector reto 5"/>
          <p:cNvCxnSpPr>
            <a:stCxn id="7" idx="0"/>
          </p:cNvCxnSpPr>
          <p:nvPr/>
        </p:nvCxnSpPr>
        <p:spPr>
          <a:xfrm flipV="1">
            <a:off x="1564803" y="1664804"/>
            <a:ext cx="13058" cy="140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384803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493364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stCxn id="7" idx="6"/>
            <a:endCxn id="8" idx="2"/>
          </p:cNvCxnSpPr>
          <p:nvPr/>
        </p:nvCxnSpPr>
        <p:spPr>
          <a:xfrm flipV="1">
            <a:off x="1744803" y="3248960"/>
            <a:ext cx="748561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1632794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1" name="Conector reto 10"/>
          <p:cNvCxnSpPr>
            <a:stCxn id="8" idx="6"/>
            <a:endCxn id="13" idx="2"/>
          </p:cNvCxnSpPr>
          <p:nvPr/>
        </p:nvCxnSpPr>
        <p:spPr>
          <a:xfrm>
            <a:off x="2853364" y="3248960"/>
            <a:ext cx="785966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2771800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639330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13" idx="6"/>
            <a:endCxn id="17" idx="2"/>
          </p:cNvCxnSpPr>
          <p:nvPr/>
        </p:nvCxnSpPr>
        <p:spPr>
          <a:xfrm flipV="1">
            <a:off x="3999330" y="3248960"/>
            <a:ext cx="747683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 de Texto 2"/>
          <p:cNvSpPr txBox="1">
            <a:spLocks noChangeArrowheads="1"/>
          </p:cNvSpPr>
          <p:nvPr/>
        </p:nvSpPr>
        <p:spPr bwMode="auto">
          <a:xfrm>
            <a:off x="400905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747013" y="3068960"/>
            <a:ext cx="1296144" cy="428172"/>
            <a:chOff x="5616096" y="3068960"/>
            <a:chExt cx="1296144" cy="428172"/>
          </a:xfrm>
        </p:grpSpPr>
        <p:sp>
          <p:nvSpPr>
            <p:cNvPr id="17" name="Elipse 16"/>
            <p:cNvSpPr/>
            <p:nvPr/>
          </p:nvSpPr>
          <p:spPr>
            <a:xfrm>
              <a:off x="561609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>
              <a:stCxn id="17" idx="6"/>
              <a:endCxn id="21" idx="2"/>
            </p:cNvCxnSpPr>
            <p:nvPr/>
          </p:nvCxnSpPr>
          <p:spPr>
            <a:xfrm>
              <a:off x="5976096" y="3248960"/>
              <a:ext cx="8028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 de Texto 2"/>
            <p:cNvSpPr txBox="1">
              <a:spLocks noChangeArrowheads="1"/>
            </p:cNvSpPr>
            <p:nvPr/>
          </p:nvSpPr>
          <p:spPr bwMode="auto">
            <a:xfrm>
              <a:off x="5989258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909835" y="3068960"/>
            <a:ext cx="1296144" cy="428172"/>
            <a:chOff x="6912240" y="3068960"/>
            <a:chExt cx="1296144" cy="428172"/>
          </a:xfrm>
        </p:grpSpPr>
        <p:sp>
          <p:nvSpPr>
            <p:cNvPr id="21" name="Elipse 20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/>
            <p:cNvCxnSpPr>
              <a:stCxn id="21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Junho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2690434" y="1916832"/>
            <a:ext cx="35114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Acompanhamento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Obras</a:t>
            </a: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Política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Segurança da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Informação</a:t>
            </a:r>
          </a:p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lvl="0"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EPM - Enterprise Project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Management</a:t>
            </a:r>
            <a:r>
              <a: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5" name="Conector reto 24"/>
          <p:cNvCxnSpPr>
            <a:endCxn id="8" idx="0"/>
          </p:cNvCxnSpPr>
          <p:nvPr/>
        </p:nvCxnSpPr>
        <p:spPr>
          <a:xfrm>
            <a:off x="2673364" y="191683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 de Texto 2"/>
          <p:cNvSpPr txBox="1">
            <a:spLocks noChangeArrowheads="1"/>
          </p:cNvSpPr>
          <p:nvPr/>
        </p:nvSpPr>
        <p:spPr bwMode="auto">
          <a:xfrm>
            <a:off x="3839379" y="2708920"/>
            <a:ext cx="790775" cy="3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VEPA</a:t>
            </a: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7" name="Caixa de Texto 2"/>
          <p:cNvSpPr txBox="1">
            <a:spLocks noChangeArrowheads="1"/>
          </p:cNvSpPr>
          <p:nvPr/>
        </p:nvSpPr>
        <p:spPr bwMode="auto">
          <a:xfrm>
            <a:off x="4950175" y="5409222"/>
            <a:ext cx="2994933" cy="9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Mandados e Alvarás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Consulta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Processual 1º Grau</a:t>
            </a: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 de Gravação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Portal da Internet 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4931967" y="3432836"/>
            <a:ext cx="73" cy="2660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30" idx="0"/>
          </p:cNvCxnSpPr>
          <p:nvPr/>
        </p:nvCxnSpPr>
        <p:spPr>
          <a:xfrm flipV="1">
            <a:off x="575576" y="1091645"/>
            <a:ext cx="31320" cy="204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395576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 de Texto 2"/>
          <p:cNvSpPr txBox="1">
            <a:spLocks noChangeArrowheads="1"/>
          </p:cNvSpPr>
          <p:nvPr/>
        </p:nvSpPr>
        <p:spPr bwMode="auto">
          <a:xfrm>
            <a:off x="68356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2" name="Conector reto 31"/>
          <p:cNvCxnSpPr>
            <a:endCxn id="7" idx="2"/>
          </p:cNvCxnSpPr>
          <p:nvPr/>
        </p:nvCxnSpPr>
        <p:spPr>
          <a:xfrm>
            <a:off x="746060" y="3240026"/>
            <a:ext cx="638743" cy="12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"/>
          <p:cNvSpPr txBox="1">
            <a:spLocks noChangeArrowheads="1"/>
          </p:cNvSpPr>
          <p:nvPr/>
        </p:nvSpPr>
        <p:spPr bwMode="auto">
          <a:xfrm>
            <a:off x="606896" y="980728"/>
            <a:ext cx="3101008" cy="5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– Corregedoria – Magistrados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Processos Apensados (Barramentos)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6121801" y="4474077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Implantação do </a:t>
            </a: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Operation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Mng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- Migração Descanso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Certificados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 para uso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Implantação da Norma de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. Digitais</a:t>
            </a:r>
          </a:p>
          <a:p>
            <a:pPr marL="180975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Painel de Chamadas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6073776" y="342900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16200000">
            <a:off x="-123871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 rot="16200000">
            <a:off x="887596" y="241159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 rot="16200000">
            <a:off x="1967716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 rot="16200000">
            <a:off x="4165848" y="5443671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 rot="16200000">
            <a:off x="5334139" y="4650874"/>
            <a:ext cx="102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3814769" y="2708920"/>
            <a:ext cx="1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7195196" y="3082132"/>
            <a:ext cx="1296144" cy="428172"/>
            <a:chOff x="6912240" y="3068960"/>
            <a:chExt cx="1296144" cy="428172"/>
          </a:xfrm>
        </p:grpSpPr>
        <p:sp>
          <p:nvSpPr>
            <p:cNvPr id="44" name="Elipse 43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5" name="Conector reto 44"/>
            <p:cNvCxnSpPr>
              <a:stCxn id="44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Julho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7406034" y="3431382"/>
            <a:ext cx="0" cy="94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 rot="16200000">
            <a:off x="6677064" y="3649869"/>
            <a:ext cx="105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Caixa de Texto 2"/>
          <p:cNvSpPr txBox="1">
            <a:spLocks noChangeArrowheads="1"/>
          </p:cNvSpPr>
          <p:nvPr/>
        </p:nvSpPr>
        <p:spPr bwMode="auto">
          <a:xfrm>
            <a:off x="7385979" y="3585981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Monitores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Scanners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Jurisprudência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Riscos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Novos projetos - iniciados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827544" y="3252836"/>
            <a:ext cx="6556948" cy="248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4" name="Conector reto 83"/>
          <p:cNvCxnSpPr>
            <a:stCxn id="85" idx="0"/>
          </p:cNvCxnSpPr>
          <p:nvPr/>
        </p:nvCxnSpPr>
        <p:spPr>
          <a:xfrm flipV="1">
            <a:off x="2267664" y="1844824"/>
            <a:ext cx="0" cy="122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/>
          <p:nvPr/>
        </p:nvSpPr>
        <p:spPr>
          <a:xfrm>
            <a:off x="2087664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6" name="Conector reto 85"/>
          <p:cNvCxnSpPr>
            <a:stCxn id="85" idx="6"/>
            <a:endCxn id="89" idx="2"/>
          </p:cNvCxnSpPr>
          <p:nvPr/>
        </p:nvCxnSpPr>
        <p:spPr>
          <a:xfrm flipV="1">
            <a:off x="2447664" y="324896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 de Texto 2"/>
          <p:cNvSpPr txBox="1">
            <a:spLocks noChangeArrowheads="1"/>
          </p:cNvSpPr>
          <p:nvPr/>
        </p:nvSpPr>
        <p:spPr bwMode="auto">
          <a:xfrm>
            <a:off x="246078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3383768" y="3068960"/>
            <a:ext cx="1404256" cy="432048"/>
            <a:chOff x="4518946" y="3068960"/>
            <a:chExt cx="1404256" cy="432048"/>
          </a:xfrm>
        </p:grpSpPr>
        <p:sp>
          <p:nvSpPr>
            <p:cNvPr id="89" name="Elipse 88"/>
            <p:cNvSpPr/>
            <p:nvPr/>
          </p:nvSpPr>
          <p:spPr>
            <a:xfrm>
              <a:off x="451894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0" name="Conector reto 89"/>
            <p:cNvCxnSpPr>
              <a:stCxn id="89" idx="6"/>
              <a:endCxn id="93" idx="2"/>
            </p:cNvCxnSpPr>
            <p:nvPr/>
          </p:nvCxnSpPr>
          <p:spPr>
            <a:xfrm>
              <a:off x="4878946" y="3248960"/>
              <a:ext cx="1044256" cy="7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ixa de Texto 2"/>
            <p:cNvSpPr txBox="1">
              <a:spLocks noChangeArrowheads="1"/>
            </p:cNvSpPr>
            <p:nvPr/>
          </p:nvSpPr>
          <p:spPr bwMode="auto">
            <a:xfrm>
              <a:off x="4895582" y="3252836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Março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4788024" y="3076712"/>
            <a:ext cx="1292710" cy="424296"/>
            <a:chOff x="5818564" y="3072836"/>
            <a:chExt cx="1292710" cy="424296"/>
          </a:xfrm>
        </p:grpSpPr>
        <p:sp>
          <p:nvSpPr>
            <p:cNvPr id="93" name="Elipse 92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4" name="Conector reto 93"/>
            <p:cNvCxnSpPr>
              <a:stCxn id="93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Abril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3574216" y="2598104"/>
            <a:ext cx="3257172" cy="470856"/>
            <a:chOff x="4709394" y="2598104"/>
            <a:chExt cx="3257172" cy="470856"/>
          </a:xfrm>
        </p:grpSpPr>
        <p:sp>
          <p:nvSpPr>
            <p:cNvPr id="97" name="Caixa de Texto 2"/>
            <p:cNvSpPr txBox="1">
              <a:spLocks noChangeArrowheads="1"/>
            </p:cNvSpPr>
            <p:nvPr/>
          </p:nvSpPr>
          <p:spPr bwMode="auto">
            <a:xfrm>
              <a:off x="4726206" y="2598104"/>
              <a:ext cx="3240360" cy="39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TJPE Otimizado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Implantação da Norma de Certificados Digitais</a:t>
              </a: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98" name="Conector reto 97"/>
            <p:cNvCxnSpPr/>
            <p:nvPr/>
          </p:nvCxnSpPr>
          <p:spPr>
            <a:xfrm>
              <a:off x="4709394" y="2603863"/>
              <a:ext cx="0" cy="465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Conector reto 98"/>
          <p:cNvCxnSpPr>
            <a:stCxn id="100" idx="0"/>
          </p:cNvCxnSpPr>
          <p:nvPr/>
        </p:nvCxnSpPr>
        <p:spPr>
          <a:xfrm flipV="1">
            <a:off x="935576" y="1196752"/>
            <a:ext cx="0" cy="194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ipse 99"/>
          <p:cNvSpPr/>
          <p:nvPr/>
        </p:nvSpPr>
        <p:spPr>
          <a:xfrm>
            <a:off x="755576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 de Texto 2"/>
          <p:cNvSpPr txBox="1">
            <a:spLocks noChangeArrowheads="1"/>
          </p:cNvSpPr>
          <p:nvPr/>
        </p:nvSpPr>
        <p:spPr bwMode="auto">
          <a:xfrm>
            <a:off x="120070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02" name="Conector reto 101"/>
          <p:cNvCxnSpPr/>
          <p:nvPr/>
        </p:nvCxnSpPr>
        <p:spPr>
          <a:xfrm flipV="1">
            <a:off x="1106060" y="323615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 de Texto 2"/>
          <p:cNvSpPr txBox="1">
            <a:spLocks noChangeArrowheads="1"/>
          </p:cNvSpPr>
          <p:nvPr/>
        </p:nvSpPr>
        <p:spPr bwMode="auto">
          <a:xfrm>
            <a:off x="2327164" y="1708349"/>
            <a:ext cx="3648932" cy="6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Padronização das Estações de Trabalho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Certificados Digitais para uso de Sistemas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Pagamento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Precatórios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Migração do Sybase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4" name="Caixa de Texto 2"/>
          <p:cNvSpPr txBox="1">
            <a:spLocks noChangeArrowheads="1"/>
          </p:cNvSpPr>
          <p:nvPr/>
        </p:nvSpPr>
        <p:spPr bwMode="auto">
          <a:xfrm>
            <a:off x="935576" y="1196752"/>
            <a:ext cx="3077310" cy="5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 – Migração Descanso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Sistema de Gestão de Execuções Penais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1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Vitaliciamento</a:t>
            </a:r>
            <a:r>
              <a:rPr lang="pt-BR" sz="11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(2ª Etapa)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4976189" y="3428960"/>
            <a:ext cx="2476131" cy="1355342"/>
            <a:chOff x="4976189" y="3428960"/>
            <a:chExt cx="2476131" cy="1355342"/>
          </a:xfrm>
        </p:grpSpPr>
        <p:sp>
          <p:nvSpPr>
            <p:cNvPr id="106" name="Caixa de Texto 2"/>
            <p:cNvSpPr txBox="1">
              <a:spLocks noChangeArrowheads="1"/>
            </p:cNvSpPr>
            <p:nvPr/>
          </p:nvSpPr>
          <p:spPr bwMode="auto">
            <a:xfrm>
              <a:off x="5037957" y="4113056"/>
              <a:ext cx="2414363" cy="67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Jurisprudência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  <a:sym typeface="Wingdings 2"/>
                </a:rPr>
                <a:t>Custas Judiciais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Tabelas Processuais Unificadas (Movimentos 2o grau - CNJ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)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107" name="Conector reto 106"/>
            <p:cNvCxnSpPr/>
            <p:nvPr/>
          </p:nvCxnSpPr>
          <p:spPr>
            <a:xfrm>
              <a:off x="4976189" y="3428960"/>
              <a:ext cx="0" cy="1355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o 107"/>
          <p:cNvGrpSpPr/>
          <p:nvPr/>
        </p:nvGrpSpPr>
        <p:grpSpPr>
          <a:xfrm>
            <a:off x="6091782" y="3068960"/>
            <a:ext cx="1292710" cy="424296"/>
            <a:chOff x="5818564" y="3072836"/>
            <a:chExt cx="1292710" cy="424296"/>
          </a:xfrm>
        </p:grpSpPr>
        <p:sp>
          <p:nvSpPr>
            <p:cNvPr id="109" name="Elipse 108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0" name="Conector reto 109"/>
            <p:cNvCxnSpPr>
              <a:stCxn id="109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112" name="Caixa de Texto 2"/>
          <p:cNvSpPr txBox="1">
            <a:spLocks noChangeArrowheads="1"/>
          </p:cNvSpPr>
          <p:nvPr/>
        </p:nvSpPr>
        <p:spPr bwMode="auto">
          <a:xfrm>
            <a:off x="6344025" y="3597433"/>
            <a:ext cx="2080933" cy="3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Servidor Conectado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rgbClr val="00008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13" name="Conector reto 112"/>
          <p:cNvCxnSpPr>
            <a:endCxn id="109" idx="4"/>
          </p:cNvCxnSpPr>
          <p:nvPr/>
        </p:nvCxnSpPr>
        <p:spPr>
          <a:xfrm flipV="1">
            <a:off x="6271782" y="3428960"/>
            <a:ext cx="0" cy="50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Demandas por portfólio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4" y="692695"/>
            <a:ext cx="7310372" cy="58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11770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39 Demandas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49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Demandas </a:t>
            </a:r>
            <a:r>
              <a:rPr lang="pt-BR" dirty="0" err="1" smtClean="0">
                <a:solidFill>
                  <a:schemeClr val="bg1"/>
                </a:solidFill>
              </a:rPr>
              <a:t>express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2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68052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1200" dirty="0"/>
              <a:t>Mudanças na extração do Justiça em Números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Mudanças na extração das Metas do CNJ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BNMP 2º Grau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Meta 18: 1º e 2º grau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Integração com sistema SAGRES (TCE)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Sistema de inscrição da COPA das Confederações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Mudanças no Contagem Processual Eletrônica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Mutirão da Reclassificação Processual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Melhorias nas funcionalidades de Barramentos (</a:t>
            </a:r>
            <a:r>
              <a:rPr lang="pt-BR" sz="1200" dirty="0" err="1"/>
              <a:t>Judwin</a:t>
            </a:r>
            <a:r>
              <a:rPr lang="pt-BR" sz="1200" dirty="0"/>
              <a:t> 2º grau)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Migração de ambiente do </a:t>
            </a:r>
            <a:r>
              <a:rPr lang="pt-BR" sz="1200" dirty="0" err="1"/>
              <a:t>Projudi</a:t>
            </a:r>
            <a:endParaRPr lang="pt-BR" sz="1200" dirty="0"/>
          </a:p>
          <a:p>
            <a:pPr lvl="0">
              <a:lnSpc>
                <a:spcPct val="150000"/>
              </a:lnSpc>
            </a:pPr>
            <a:r>
              <a:rPr lang="pt-BR" sz="1200" dirty="0"/>
              <a:t>Migração do Oracle para 11g (cerca de 20 sistemas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Virtualização de servidores de nomes de domínios - DNS (53 Serviços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Montagem da estrutura ARENA da COPA e Casa Oficial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Migração da Central Telefônica do FRA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Implantação de Ferramenta de Controle de Solicitações Internas -  SETIC (Mantis)</a:t>
            </a:r>
          </a:p>
          <a:p>
            <a:pPr lvl="0">
              <a:lnSpc>
                <a:spcPct val="150000"/>
              </a:lnSpc>
            </a:pPr>
            <a:r>
              <a:rPr lang="pt-BR" sz="1200" dirty="0" err="1"/>
              <a:t>Redesenvolvimento</a:t>
            </a:r>
            <a:r>
              <a:rPr lang="pt-BR" sz="1200" dirty="0"/>
              <a:t> do portal do SICASE – Emissão de Guias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Integração do SICASE com o Cartório  de Imóveis</a:t>
            </a:r>
          </a:p>
          <a:p>
            <a:pPr lvl="0">
              <a:lnSpc>
                <a:spcPct val="150000"/>
              </a:lnSpc>
            </a:pPr>
            <a:endParaRPr lang="pt-BR" sz="1800" dirty="0" smtClean="0"/>
          </a:p>
          <a:p>
            <a:pPr lvl="0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952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16669</TotalTime>
  <Words>1601</Words>
  <Application>Microsoft Office PowerPoint</Application>
  <PresentationFormat>Apresentação na tela (4:3)</PresentationFormat>
  <Paragraphs>297</Paragraphs>
  <Slides>45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Diseño predeterminado</vt:lpstr>
      <vt:lpstr>Imagem de Bitmap</vt:lpstr>
      <vt:lpstr>COMITÊ GESTOR DE TIC (CGTIC)</vt:lpstr>
      <vt:lpstr>AGENDA</vt:lpstr>
      <vt:lpstr>PENDÊNCIAS da última reunião</vt:lpstr>
      <vt:lpstr>PENDÊNCIAS da última reunião</vt:lpstr>
      <vt:lpstr>PENDÊNCIAS da última reunião</vt:lpstr>
      <vt:lpstr>PROJETOS CONCLUÍDOS EM 2013 E PREVISTOS PARA CONCLUSÃO ATÉ 07/2013</vt:lpstr>
      <vt:lpstr>Novos projetos - iniciados</vt:lpstr>
      <vt:lpstr>Demandas por portfólio</vt:lpstr>
      <vt:lpstr>Demandas express</vt:lpstr>
      <vt:lpstr>Portfólio projetos  de tic</vt:lpstr>
      <vt:lpstr>GRAVAÇÃO DE AUDIÊNCIA</vt:lpstr>
      <vt:lpstr>Fatos relevantes</vt:lpstr>
      <vt:lpstr>janeiro</vt:lpstr>
      <vt:lpstr>Fatos relevantes</vt:lpstr>
      <vt:lpstr>Incidentes com o datacenter</vt:lpstr>
      <vt:lpstr>Incidentes com o datacenter</vt:lpstr>
      <vt:lpstr>Porte dos Tribunais</vt:lpstr>
      <vt:lpstr>Contribuição para o EAD do CNJ</vt:lpstr>
      <vt:lpstr>ROTATIVIDADE DA EQUIPE</vt:lpstr>
      <vt:lpstr>Fórum de Petrolina</vt:lpstr>
      <vt:lpstr>Politica de segurança</vt:lpstr>
      <vt:lpstr>Fevereiro - março</vt:lpstr>
      <vt:lpstr>Fatos relevantes</vt:lpstr>
      <vt:lpstr>Implantação do Sistema de Contagem de processos</vt:lpstr>
      <vt:lpstr>PE Conectado</vt:lpstr>
      <vt:lpstr>Lançamento da campanha e Politica de segurança</vt:lpstr>
      <vt:lpstr>Abril </vt:lpstr>
      <vt:lpstr>Fatos relevantes</vt:lpstr>
      <vt:lpstr>Fatos relevantes</vt:lpstr>
      <vt:lpstr>Fatos relevantes</vt:lpstr>
      <vt:lpstr>Apresentação do PowerPoint</vt:lpstr>
      <vt:lpstr>Apresentação do PowerPoint</vt:lpstr>
      <vt:lpstr>Apresentação do PowerPoint</vt:lpstr>
      <vt:lpstr>Apresentação do PowerPoint</vt:lpstr>
      <vt:lpstr>MAIO</vt:lpstr>
      <vt:lpstr>Incidente do pje</vt:lpstr>
      <vt:lpstr>Apresentação do PowerPoint</vt:lpstr>
      <vt:lpstr>Apresentação do PowerPoint</vt:lpstr>
      <vt:lpstr>Ações solucionadoras</vt:lpstr>
      <vt:lpstr>Lançamento da norma de uso institucional de certificados digitais</vt:lpstr>
      <vt:lpstr>Projeto de certificados digitais para uso em sistemas</vt:lpstr>
      <vt:lpstr>Projeto de certificados digitais para uso em sistemas</vt:lpstr>
      <vt:lpstr>junho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rrrb</cp:lastModifiedBy>
  <cp:revision>1490</cp:revision>
  <cp:lastPrinted>2012-10-17T10:38:27Z</cp:lastPrinted>
  <dcterms:created xsi:type="dcterms:W3CDTF">2010-05-23T14:28:12Z</dcterms:created>
  <dcterms:modified xsi:type="dcterms:W3CDTF">2013-07-08T21:19:21Z</dcterms:modified>
</cp:coreProperties>
</file>