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45" r:id="rId3"/>
    <p:sldId id="408" r:id="rId4"/>
    <p:sldId id="433" r:id="rId5"/>
    <p:sldId id="351" r:id="rId6"/>
    <p:sldId id="426" r:id="rId7"/>
    <p:sldId id="443" r:id="rId8"/>
    <p:sldId id="444" r:id="rId9"/>
    <p:sldId id="428" r:id="rId10"/>
    <p:sldId id="429" r:id="rId11"/>
    <p:sldId id="438" r:id="rId12"/>
    <p:sldId id="440" r:id="rId13"/>
    <p:sldId id="432" r:id="rId14"/>
    <p:sldId id="425" r:id="rId15"/>
  </p:sldIdLst>
  <p:sldSz cx="9144000" cy="6858000" type="screen4x3"/>
  <p:notesSz cx="6807200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92D"/>
    <a:srgbClr val="FFCC00"/>
    <a:srgbClr val="FFCC66"/>
    <a:srgbClr val="7CBF33"/>
    <a:srgbClr val="CA351C"/>
    <a:srgbClr val="FF2F2F"/>
    <a:srgbClr val="000080"/>
    <a:srgbClr val="800040"/>
    <a:srgbClr val="660066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7" autoAdjust="0"/>
    <p:restoredTop sz="94675" autoAdjust="0"/>
  </p:normalViewPr>
  <p:slideViewPr>
    <p:cSldViewPr>
      <p:cViewPr>
        <p:scale>
          <a:sx n="66" d="100"/>
          <a:sy n="66" d="100"/>
        </p:scale>
        <p:origin x="-2418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96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AD1D5-C30D-4090-86F4-A15DE463365D}" type="datetimeFigureOut">
              <a:rPr lang="pt-BR" smtClean="0"/>
              <a:pPr/>
              <a:t>24/10/2013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BD7E-A009-44CB-9590-99ACDB44C6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861048"/>
            <a:ext cx="7772400" cy="1080120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0253" y="6525344"/>
            <a:ext cx="113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2013,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1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1956663" cy="753838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8972"/>
            <a:ext cx="3960440" cy="256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redondar Retângulo em um Canto Diagonal 5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7" name="Arredondar Retângulo em um Canto Diagonal 6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8" name="Arredondar Retângulo em um Canto Diagonal 7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9" name="Arredondar Retângulo em um Canto Diagonal 8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0" name="Arredondar Retângulo em um Canto Diagonal 9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11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93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1">
            <a:hlinkClick r:id="" action="ppaction://noaction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6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9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6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4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6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6">
            <a:hlinkClick r:id="" action="ppaction://noaction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lhamento Dema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Demandante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6" name="Round Same Side Corner Rectangle 42"/>
          <p:cNvSpPr/>
          <p:nvPr userDrawn="1"/>
        </p:nvSpPr>
        <p:spPr>
          <a:xfrm>
            <a:off x="402456" y="934356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 userDrawn="1"/>
        </p:nvSpPr>
        <p:spPr>
          <a:xfrm>
            <a:off x="395536" y="1191643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 userDrawn="1"/>
        </p:nvSpPr>
        <p:spPr>
          <a:xfrm>
            <a:off x="2596030" y="9424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da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 userDrawn="1"/>
        </p:nvSpPr>
        <p:spPr>
          <a:xfrm>
            <a:off x="2589110" y="11997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42"/>
          <p:cNvSpPr/>
          <p:nvPr userDrawn="1"/>
        </p:nvSpPr>
        <p:spPr>
          <a:xfrm>
            <a:off x="402688" y="174693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Resumo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2" name="Picture 2065" descr="Icon- Checklist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3" y="1790480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/>
          <p:nvPr userDrawn="1"/>
        </p:nvSpPr>
        <p:spPr>
          <a:xfrm>
            <a:off x="395768" y="1975778"/>
            <a:ext cx="8265704" cy="14532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5" name="Round Same Side Corner Rectangle 42"/>
          <p:cNvSpPr/>
          <p:nvPr userDrawn="1"/>
        </p:nvSpPr>
        <p:spPr>
          <a:xfrm>
            <a:off x="4829448" y="9432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Status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 userDrawn="1"/>
        </p:nvSpPr>
        <p:spPr>
          <a:xfrm>
            <a:off x="4822528" y="12005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58" y="966119"/>
            <a:ext cx="234000" cy="2340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8" y="94378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60A789-1223-48A4-977A-B005DAD0232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66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395288" y="981075"/>
            <a:ext cx="8497192" cy="5184775"/>
          </a:xfrm>
        </p:spPr>
        <p:txBody>
          <a:bodyPr/>
          <a:lstStyle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50405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4"/>
          </p:nvPr>
        </p:nvSpPr>
        <p:spPr>
          <a:xfrm>
            <a:off x="394593" y="981075"/>
            <a:ext cx="8497887" cy="5184775"/>
          </a:xfrm>
        </p:spPr>
        <p:txBody>
          <a:bodyPr/>
          <a:lstStyle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95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Espaço Reservado para Imagem 7"/>
          <p:cNvSpPr>
            <a:spLocks noGrp="1"/>
          </p:cNvSpPr>
          <p:nvPr>
            <p:ph type="pic" sz="quarter" idx="15"/>
          </p:nvPr>
        </p:nvSpPr>
        <p:spPr>
          <a:xfrm>
            <a:off x="394593" y="981075"/>
            <a:ext cx="8497887" cy="518477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435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edondar Retângulo em um Canto Diagonal 28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0" name="Arredondar Retângulo em um Canto Diagonal 29">
            <a:hlinkClick r:id="rId2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31" name="Arredondar Retângulo em um Canto Diagonal 30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33" name="Arredondar Retângulo em um Canto Diagonal 32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34" name="Arredondar Retângulo em um Canto Diagonal 33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35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42" name="Conector reto 4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043" descr="Icon House">
            <a:hlinkClick r:id="rId3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aixaDeTexto 1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3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4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3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09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3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4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CaixaDeTexto 18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81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upo 3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" action="ppaction://noaction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3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4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9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redondar Retângulo em um Canto Diagonal 8">
            <a:hlinkClick r:id="" action="ppaction://noaction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1" name="Arredondar Retângulo em um Canto Diagonal 9">
            <a:hlinkClick r:id="" action="ppaction://noaction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2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3" name="Arredondar Retângulo em um Canto Diagonal 1">
            <a:hlinkClick r:id="" action="ppaction://noaction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4" name="Arredondar Retângulo em um Canto Diagonal 13">
            <a:hlinkClick r:id="rId2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5" name="Picture 2043" descr="Icon House">
            <a:hlinkClick r:id="rId3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88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serviços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35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0" y="-9292"/>
            <a:ext cx="9144000" cy="7019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79" y="6523134"/>
            <a:ext cx="840975" cy="32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1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6" y="6532809"/>
            <a:ext cx="477752" cy="324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-35496" y="6525344"/>
            <a:ext cx="9144000" cy="360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200" dirty="0" smtClean="0">
                <a:solidFill>
                  <a:schemeClr val="bg1"/>
                </a:solidFill>
                <a:effectLst/>
              </a:rPr>
              <a:t>outubro/2</a:t>
            </a:r>
            <a:r>
              <a:rPr lang="pt-BR" sz="1200" baseline="0" dirty="0" smtClean="0">
                <a:solidFill>
                  <a:schemeClr val="bg1"/>
                </a:solidFill>
                <a:effectLst/>
              </a:rPr>
              <a:t>013</a:t>
            </a:r>
            <a:endParaRPr lang="pt-BR" sz="1200" dirty="0"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6" r:id="rId3"/>
    <p:sldLayoutId id="2147483667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79512" y="3861048"/>
            <a:ext cx="8784976" cy="1080120"/>
          </a:xfrm>
        </p:spPr>
        <p:txBody>
          <a:bodyPr/>
          <a:lstStyle/>
          <a:p>
            <a:r>
              <a:rPr lang="es-UY" dirty="0" smtClean="0"/>
              <a:t>COMITÊ GESTOR DE TIC</a:t>
            </a:r>
            <a:br>
              <a:rPr lang="es-UY" dirty="0" smtClean="0"/>
            </a:br>
            <a:r>
              <a:rPr lang="es-UY" dirty="0" smtClean="0"/>
              <a:t>(CGTIC)</a:t>
            </a:r>
            <a:endParaRPr lang="es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b="0" dirty="0"/>
          </a:p>
          <a:p>
            <a:r>
              <a:rPr lang="pt-BR" b="0" dirty="0" smtClean="0"/>
              <a:t>outubro/2013</a:t>
            </a:r>
            <a:endParaRPr lang="pt-BR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/>
              </a:rPr>
              <a:t>solicitação da OAB </a:t>
            </a:r>
            <a:r>
              <a:rPr lang="pt-BR" dirty="0" smtClean="0">
                <a:effectLst/>
              </a:rPr>
              <a:t>sobre processos </a:t>
            </a:r>
            <a:r>
              <a:rPr lang="pt-BR" dirty="0">
                <a:effectLst/>
              </a:rPr>
              <a:t>findos ou arquivados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26" r="898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00" t="26445" r="1400" b="-26445"/>
          <a:stretch/>
        </p:blipFill>
        <p:spPr>
          <a:xfrm>
            <a:off x="-37918" y="699321"/>
            <a:ext cx="10576514" cy="78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/>
              </a:rPr>
              <a:t>solicitação da OAB </a:t>
            </a:r>
            <a:r>
              <a:rPr lang="pt-BR" dirty="0" smtClean="0">
                <a:effectLst/>
              </a:rPr>
              <a:t>sobre processos </a:t>
            </a:r>
            <a:r>
              <a:rPr lang="pt-BR" dirty="0">
                <a:effectLst/>
              </a:rPr>
              <a:t>findos ou arquivados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" b="100000" l="0" r="100000">
                        <a14:backgroundMark x1="2238" y1="12500" x2="2238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324556"/>
            <a:ext cx="8312727" cy="62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504056"/>
          </a:xfrm>
        </p:spPr>
        <p:txBody>
          <a:bodyPr/>
          <a:lstStyle/>
          <a:p>
            <a:pPr algn="ctr"/>
            <a:r>
              <a:rPr lang="pt-BR" sz="2000" smtClean="0">
                <a:effectLst/>
              </a:rPr>
              <a:t>PARECER SOBRE </a:t>
            </a:r>
            <a:r>
              <a:rPr lang="pt-BR" sz="2000" dirty="0" smtClean="0">
                <a:effectLst/>
              </a:rPr>
              <a:t>USO DE armazenamento EM NUVEM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53244"/>
            <a:ext cx="2105025" cy="21717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62" y="835571"/>
            <a:ext cx="2419350" cy="18859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00" y="835571"/>
            <a:ext cx="3199904" cy="2273083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52331" y="3252670"/>
            <a:ext cx="5392983" cy="3128658"/>
            <a:chOff x="251520" y="3108683"/>
            <a:chExt cx="5718432" cy="342344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355" y="4313696"/>
              <a:ext cx="2686079" cy="2060848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40" y="3459213"/>
              <a:ext cx="880889" cy="1247718"/>
            </a:xfrm>
            <a:prstGeom prst="rect">
              <a:avLst/>
            </a:prstGeom>
          </p:spPr>
        </p:pic>
        <p:sp>
          <p:nvSpPr>
            <p:cNvPr id="16" name="Seta dobrada 15"/>
            <p:cNvSpPr/>
            <p:nvPr/>
          </p:nvSpPr>
          <p:spPr>
            <a:xfrm rot="5400000">
              <a:off x="2011582" y="3536511"/>
              <a:ext cx="604289" cy="764863"/>
            </a:xfrm>
            <a:prstGeom prst="ben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25" y="4798689"/>
              <a:ext cx="881183" cy="1247718"/>
            </a:xfrm>
            <a:prstGeom prst="rect">
              <a:avLst/>
            </a:prstGeom>
          </p:spPr>
        </p:pic>
        <p:sp>
          <p:nvSpPr>
            <p:cNvPr id="18" name="Seta dobrada 17"/>
            <p:cNvSpPr/>
            <p:nvPr/>
          </p:nvSpPr>
          <p:spPr>
            <a:xfrm rot="5400000" flipH="1">
              <a:off x="2013134" y="5110813"/>
              <a:ext cx="601184" cy="764863"/>
            </a:xfrm>
            <a:prstGeom prst="ben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386309" y="3108683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ESPIONAGEM</a:t>
              </a:r>
              <a:endParaRPr lang="pt-BR" sz="14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51520" y="6008909"/>
              <a:ext cx="18085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BAIXO NÍVEL DE CRIPTOGRAFIA</a:t>
              </a:r>
              <a:endParaRPr lang="pt-BR" sz="14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" name="Seta dobrada 20"/>
            <p:cNvSpPr/>
            <p:nvPr/>
          </p:nvSpPr>
          <p:spPr>
            <a:xfrm rot="16200000" flipH="1">
              <a:off x="2991150" y="3549538"/>
              <a:ext cx="630342" cy="764863"/>
            </a:xfrm>
            <a:prstGeom prst="bentArrow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0130" y="3108683"/>
              <a:ext cx="968390" cy="1244600"/>
            </a:xfrm>
            <a:prstGeom prst="rect">
              <a:avLst/>
            </a:prstGeom>
          </p:spPr>
        </p:pic>
        <p:sp>
          <p:nvSpPr>
            <p:cNvPr id="23" name="CaixaDeTexto 22"/>
            <p:cNvSpPr txBox="1"/>
            <p:nvPr/>
          </p:nvSpPr>
          <p:spPr>
            <a:xfrm>
              <a:off x="3305658" y="4325933"/>
              <a:ext cx="26642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TJPE NÃO TEM CONTROLE SOBRE AS INFORMAÇÕES</a:t>
              </a:r>
              <a:endParaRPr lang="pt-BR" sz="14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903544"/>
              </p:ext>
            </p:extLst>
          </p:nvPr>
        </p:nvGraphicFramePr>
        <p:xfrm>
          <a:off x="5868144" y="3518796"/>
          <a:ext cx="3158902" cy="2934540"/>
        </p:xfrm>
        <a:graphic>
          <a:graphicData uri="http://schemas.openxmlformats.org/drawingml/2006/table">
            <a:tbl>
              <a:tblPr/>
              <a:tblGrid>
                <a:gridCol w="1919524"/>
                <a:gridCol w="1239378"/>
              </a:tblGrid>
              <a:tr h="2934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COMARCA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QTD. DE MICROS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6091"/>
                    </a:solidFill>
                  </a:tcPr>
                </a:tc>
              </a:tr>
              <a:tr h="2934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ARARIPINA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934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BODOCÓ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934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RODOLFO AURELIANO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934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OURICURI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934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SALGUEIRO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934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CABO SANTO AGOSTINHO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934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THOMAZ DE AQUINO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934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JUIZADO DO TORCEDOR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934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609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6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9908"/>
            <a:ext cx="9144000" cy="690900"/>
          </a:xfrm>
          <a:prstGeom prst="rect">
            <a:avLst/>
          </a:prstGeom>
          <a:solidFill>
            <a:srgbClr val="FDEAD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04056"/>
          </a:xfrm>
        </p:spPr>
        <p:txBody>
          <a:bodyPr/>
          <a:lstStyle/>
          <a:p>
            <a:pPr algn="ctr"/>
            <a:r>
              <a:rPr lang="pt-BR" sz="2000" dirty="0" smtClean="0">
                <a:effectLst/>
              </a:rPr>
              <a:t>PARECER SOBRE </a:t>
            </a:r>
            <a:r>
              <a:rPr lang="pt-BR" sz="2000" dirty="0">
                <a:effectLst/>
              </a:rPr>
              <a:t>USO DE armazenamento EM NUVEM</a:t>
            </a:r>
            <a:endParaRPr lang="pt-BR" sz="2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94593" y="836712"/>
            <a:ext cx="8497887" cy="5184775"/>
          </a:xfrm>
        </p:spPr>
        <p:txBody>
          <a:bodyPr/>
          <a:lstStyle/>
          <a:p>
            <a:pPr marL="0" indent="0" algn="ctr">
              <a:buNone/>
            </a:pPr>
            <a:endParaRPr lang="pt-BR" sz="1100" dirty="0" smtClean="0"/>
          </a:p>
          <a:p>
            <a:pPr marL="0" indent="0" algn="ctr">
              <a:buNone/>
            </a:pPr>
            <a:r>
              <a:rPr lang="pt-BR" sz="2400" u="sng" dirty="0" smtClean="0"/>
              <a:t>Implicações</a:t>
            </a:r>
            <a:r>
              <a:rPr lang="pt-BR" sz="2400" dirty="0" smtClean="0"/>
              <a:t> sobre uso do Armazenamento em Nuvem</a:t>
            </a:r>
          </a:p>
          <a:p>
            <a:pPr marL="0" indent="0">
              <a:buNone/>
            </a:pPr>
            <a:endParaRPr lang="pt-BR" sz="900" b="0" dirty="0"/>
          </a:p>
          <a:p>
            <a:pPr marL="0" indent="0" algn="ctr">
              <a:buNone/>
            </a:pPr>
            <a:endParaRPr lang="pt-BR" sz="1100" u="sng" dirty="0" smtClean="0"/>
          </a:p>
          <a:p>
            <a:pPr marL="0" indent="0">
              <a:buNone/>
            </a:pPr>
            <a:endParaRPr lang="pt-BR" sz="900" b="0" dirty="0" smtClean="0"/>
          </a:p>
          <a:p>
            <a:pPr lvl="1"/>
            <a:r>
              <a:rPr lang="pt-BR" sz="2000" b="0" dirty="0" smtClean="0"/>
              <a:t>Política de Segurança da Informação:</a:t>
            </a:r>
          </a:p>
          <a:p>
            <a:pPr lvl="2"/>
            <a:r>
              <a:rPr lang="pt-BR" sz="2000" b="0" dirty="0" smtClean="0"/>
              <a:t>Cabe </a:t>
            </a:r>
            <a:r>
              <a:rPr lang="pt-BR" sz="2000" b="0" dirty="0"/>
              <a:t>aos agentes do </a:t>
            </a:r>
            <a:r>
              <a:rPr lang="pt-BR" sz="2000" b="0" dirty="0" smtClean="0"/>
              <a:t>Judiciário proteger </a:t>
            </a:r>
            <a:r>
              <a:rPr lang="pt-BR" sz="2000" b="0" dirty="0"/>
              <a:t>ativos de </a:t>
            </a:r>
            <a:r>
              <a:rPr lang="pt-BR" sz="2000" b="0" dirty="0" smtClean="0"/>
              <a:t>informação;</a:t>
            </a:r>
          </a:p>
          <a:p>
            <a:pPr lvl="2" algn="just"/>
            <a:r>
              <a:rPr lang="pt-BR" sz="2000" b="0" dirty="0"/>
              <a:t>Todos os relacionamentos e contratações em que haja o compartilhamento de informações </a:t>
            </a:r>
            <a:r>
              <a:rPr lang="pt-BR" sz="2000" b="0" dirty="0" smtClean="0"/>
              <a:t>devem </a:t>
            </a:r>
            <a:r>
              <a:rPr lang="pt-BR" sz="2000" b="0" dirty="0"/>
              <a:t>ser precedidos por Termos de </a:t>
            </a:r>
            <a:r>
              <a:rPr lang="pt-BR" sz="2000" b="0" dirty="0" smtClean="0"/>
              <a:t>Confidencialidade;</a:t>
            </a:r>
          </a:p>
          <a:p>
            <a:pPr lvl="2"/>
            <a:r>
              <a:rPr lang="pt-BR" sz="2000" b="0" dirty="0"/>
              <a:t>O uso do </a:t>
            </a:r>
            <a:r>
              <a:rPr lang="pt-BR" sz="2000" b="0" dirty="0" err="1"/>
              <a:t>Dropbox</a:t>
            </a:r>
            <a:r>
              <a:rPr lang="pt-BR" sz="2000" b="0" dirty="0"/>
              <a:t> configura um relacionamento restrito entre a pessoa física, o usuário, e o fornecedor</a:t>
            </a:r>
            <a:r>
              <a:rPr lang="pt-BR" sz="2000" b="0" dirty="0" smtClean="0"/>
              <a:t>;</a:t>
            </a:r>
          </a:p>
          <a:p>
            <a:pPr lvl="1"/>
            <a:r>
              <a:rPr lang="pt-BR" sz="2000" b="0" dirty="0"/>
              <a:t>As informações </a:t>
            </a:r>
            <a:r>
              <a:rPr lang="pt-BR" sz="2000" b="0" dirty="0" smtClean="0"/>
              <a:t>podem estar em qualquer lugar do mundo</a:t>
            </a:r>
            <a:endParaRPr lang="pt-BR" sz="2000" b="0" dirty="0"/>
          </a:p>
          <a:p>
            <a:pPr lvl="1"/>
            <a:r>
              <a:rPr lang="pt-BR" sz="2000" b="0" dirty="0" smtClean="0"/>
              <a:t>O TJPE não possui controle sobre as informações compartilhadas</a:t>
            </a:r>
          </a:p>
          <a:p>
            <a:pPr lvl="1"/>
            <a:r>
              <a:rPr lang="pt-BR" sz="2000" b="0" dirty="0" smtClean="0"/>
              <a:t>As informações estão sujeitas a interceptações</a:t>
            </a:r>
          </a:p>
          <a:p>
            <a:pPr lvl="1"/>
            <a:endParaRPr lang="pt-BR" sz="2000" b="0" dirty="0" smtClean="0"/>
          </a:p>
          <a:p>
            <a:pPr lvl="1"/>
            <a:endParaRPr lang="pt-BR" sz="2000" b="0" dirty="0"/>
          </a:p>
          <a:p>
            <a:endParaRPr lang="pt-BR" sz="2400" b="0" dirty="0" smtClean="0"/>
          </a:p>
          <a:p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38984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pt-BR" sz="6600" dirty="0" smtClean="0"/>
              <a:t>Dúvidas e Sugestões?</a:t>
            </a:r>
            <a:endParaRPr lang="pt-BR" sz="1050" dirty="0"/>
          </a:p>
        </p:txBody>
      </p:sp>
      <p:pic>
        <p:nvPicPr>
          <p:cNvPr id="1026" name="Picture 2" descr="http://www.orh.com.br/imagens/iStock_000018605634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2041" y="5085184"/>
            <a:ext cx="1741959" cy="1395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9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251520" y="692696"/>
            <a:ext cx="8712968" cy="5760640"/>
          </a:xfrm>
        </p:spPr>
        <p:txBody>
          <a:bodyPr/>
          <a:lstStyle/>
          <a:p>
            <a:pPr marL="324000" lvl="0">
              <a:lnSpc>
                <a:spcPts val="4000"/>
              </a:lnSpc>
              <a:spcBef>
                <a:spcPts val="500"/>
              </a:spcBef>
            </a:pPr>
            <a:r>
              <a:rPr lang="pt-BR" sz="2400" dirty="0" smtClean="0"/>
              <a:t>Pendências </a:t>
            </a:r>
            <a:r>
              <a:rPr lang="pt-BR" sz="2400" dirty="0"/>
              <a:t>da última </a:t>
            </a:r>
            <a:r>
              <a:rPr lang="pt-BR" sz="2400" dirty="0" smtClean="0"/>
              <a:t>reunião;</a:t>
            </a:r>
            <a:endParaRPr lang="pt-BR" sz="2400" dirty="0"/>
          </a:p>
          <a:p>
            <a:pPr marL="324000">
              <a:lnSpc>
                <a:spcPts val="4000"/>
              </a:lnSpc>
              <a:spcBef>
                <a:spcPts val="500"/>
              </a:spcBef>
            </a:pPr>
            <a:r>
              <a:rPr lang="pt-BR" sz="2400" dirty="0"/>
              <a:t>Portfólio de Projetos </a:t>
            </a:r>
            <a:r>
              <a:rPr lang="pt-BR" sz="2400" dirty="0" smtClean="0"/>
              <a:t>TIC;</a:t>
            </a:r>
          </a:p>
          <a:p>
            <a:pPr marL="724050" lvl="1">
              <a:lnSpc>
                <a:spcPts val="4000"/>
              </a:lnSpc>
              <a:spcBef>
                <a:spcPts val="500"/>
              </a:spcBef>
            </a:pPr>
            <a:r>
              <a:rPr lang="pt-BR" sz="2000" dirty="0" smtClean="0"/>
              <a:t>início </a:t>
            </a:r>
            <a:r>
              <a:rPr lang="pt-BR" sz="2000" dirty="0"/>
              <a:t>do Projeto Selo do </a:t>
            </a:r>
            <a:r>
              <a:rPr lang="pt-BR" sz="2000" dirty="0" err="1"/>
              <a:t>Sicase</a:t>
            </a:r>
            <a:r>
              <a:rPr lang="pt-BR" sz="2000" dirty="0"/>
              <a:t>;</a:t>
            </a:r>
          </a:p>
          <a:p>
            <a:pPr marL="324000" lvl="0">
              <a:lnSpc>
                <a:spcPts val="4000"/>
              </a:lnSpc>
              <a:spcBef>
                <a:spcPts val="500"/>
              </a:spcBef>
            </a:pPr>
            <a:r>
              <a:rPr lang="pt-BR" sz="2400" dirty="0" smtClean="0"/>
              <a:t>Deliberações:</a:t>
            </a:r>
          </a:p>
          <a:p>
            <a:pPr marL="724050" lvl="1">
              <a:lnSpc>
                <a:spcPts val="4000"/>
              </a:lnSpc>
              <a:spcBef>
                <a:spcPts val="500"/>
              </a:spcBef>
            </a:pPr>
            <a:r>
              <a:rPr lang="pt-B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Custas </a:t>
            </a:r>
            <a:r>
              <a:rPr lang="pt-BR" sz="2000" dirty="0"/>
              <a:t>– definição do </a:t>
            </a:r>
            <a:r>
              <a:rPr lang="pt-BR" sz="2000" dirty="0" smtClean="0"/>
              <a:t>grupo decisório</a:t>
            </a:r>
            <a:endParaRPr lang="pt-BR" sz="2000" dirty="0"/>
          </a:p>
          <a:p>
            <a:pPr marL="724050" lvl="1">
              <a:lnSpc>
                <a:spcPts val="4000"/>
              </a:lnSpc>
              <a:spcBef>
                <a:spcPts val="500"/>
              </a:spcBef>
            </a:pPr>
            <a:r>
              <a:rPr lang="pt-BR" sz="2000" dirty="0" smtClean="0"/>
              <a:t>Acesso </a:t>
            </a:r>
            <a:r>
              <a:rPr lang="pt-BR" sz="2000" dirty="0"/>
              <a:t>aos sites </a:t>
            </a:r>
            <a:r>
              <a:rPr lang="pt-B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bancários</a:t>
            </a:r>
            <a:r>
              <a:rPr lang="pt-BR" sz="2000" dirty="0" smtClean="0"/>
              <a:t>;</a:t>
            </a:r>
          </a:p>
          <a:p>
            <a:pPr marL="724050" lvl="1">
              <a:lnSpc>
                <a:spcPts val="4000"/>
              </a:lnSpc>
              <a:spcBef>
                <a:spcPts val="500"/>
              </a:spcBef>
            </a:pPr>
            <a:r>
              <a:rPr lang="pt-B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OAB </a:t>
            </a:r>
            <a:r>
              <a:rPr lang="pt-B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 smtClean="0"/>
              <a:t>- solicitação relativa </a:t>
            </a:r>
            <a:r>
              <a:rPr lang="pt-BR" sz="2000" dirty="0"/>
              <a:t>aos processos findos ou </a:t>
            </a:r>
            <a:r>
              <a:rPr lang="pt-BR" sz="2000" dirty="0" smtClean="0"/>
              <a:t>arquivados;</a:t>
            </a:r>
          </a:p>
          <a:p>
            <a:pPr marL="724050" lvl="1">
              <a:lnSpc>
                <a:spcPts val="4000"/>
              </a:lnSpc>
              <a:spcBef>
                <a:spcPts val="500"/>
              </a:spcBef>
            </a:pPr>
            <a:r>
              <a:rPr lang="pt-BR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Dropbox</a:t>
            </a:r>
            <a:r>
              <a:rPr lang="pt-B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 smtClean="0"/>
              <a:t>– parecer sobre a sua utilização</a:t>
            </a:r>
          </a:p>
          <a:p>
            <a:pPr lvl="0">
              <a:lnSpc>
                <a:spcPct val="150000"/>
              </a:lnSpc>
            </a:pPr>
            <a:endParaRPr lang="pt-BR" sz="2200" dirty="0" smtClean="0"/>
          </a:p>
          <a:p>
            <a:pPr>
              <a:lnSpc>
                <a:spcPct val="150000"/>
              </a:lnSpc>
            </a:pPr>
            <a:endParaRPr lang="pt-BR" sz="2200" dirty="0"/>
          </a:p>
          <a:p>
            <a:pPr marL="5715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06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94593" y="5301208"/>
            <a:ext cx="8497887" cy="864642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Pendências da última Reunião</a:t>
            </a:r>
            <a:endParaRPr lang="pt-BR" dirty="0"/>
          </a:p>
        </p:txBody>
      </p:sp>
      <p:pic>
        <p:nvPicPr>
          <p:cNvPr id="1026" name="Picture 2" descr="https://encrypted-tbn0.gstatic.com/images?q=tbn:ANd9GcTowms1gGbAc503aHscEezZsWc9jn6ElxqNZI2E5saLe8Fj0n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94" y="1304764"/>
            <a:ext cx="480267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Pendências da última reunião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568843"/>
              </p:ext>
            </p:extLst>
          </p:nvPr>
        </p:nvGraphicFramePr>
        <p:xfrm>
          <a:off x="179512" y="836711"/>
          <a:ext cx="8856984" cy="5632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8632"/>
                <a:gridCol w="936104"/>
                <a:gridCol w="2232248"/>
              </a:tblGrid>
              <a:tr h="582113">
                <a:tc>
                  <a:txBody>
                    <a:bodyPr/>
                    <a:lstStyle/>
                    <a:p>
                      <a:pPr marR="227330" indent="457200" algn="ctr">
                        <a:spcAft>
                          <a:spcPts val="0"/>
                        </a:spcAft>
                      </a:pPr>
                      <a:r>
                        <a:rPr lang="pt-BR" sz="3200" spc="100" dirty="0">
                          <a:solidFill>
                            <a:schemeClr val="bg1"/>
                          </a:solidFill>
                          <a:effectLst/>
                        </a:rPr>
                        <a:t>Ações</a:t>
                      </a:r>
                      <a:endParaRPr lang="pt-BR" sz="4000" spc="1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7330" indent="457200" algn="ctr">
                        <a:spcAft>
                          <a:spcPts val="0"/>
                        </a:spcAft>
                      </a:pPr>
                      <a:endParaRPr lang="pt-BR" sz="2800" spc="100" dirty="0">
                        <a:effectLst/>
                        <a:latin typeface="Arial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7330" indent="457200" algn="ctr">
                        <a:spcAft>
                          <a:spcPts val="0"/>
                        </a:spcAft>
                      </a:pPr>
                      <a:r>
                        <a:rPr lang="pt-BR" sz="2400" spc="100" dirty="0" smtClean="0">
                          <a:effectLst/>
                          <a:latin typeface="Arial"/>
                          <a:ea typeface="Times New Roman"/>
                          <a:cs typeface="Tahoma"/>
                        </a:rPr>
                        <a:t>Detalhe</a:t>
                      </a:r>
                      <a:endParaRPr lang="pt-BR" sz="2400" spc="100" dirty="0">
                        <a:effectLst/>
                        <a:latin typeface="Aria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34917">
                <a:tc>
                  <a:txBody>
                    <a:bodyPr/>
                    <a:lstStyle/>
                    <a:p>
                      <a:pPr algn="just" fontAlgn="auto">
                        <a:spcAft>
                          <a:spcPts val="0"/>
                        </a:spcAft>
                      </a:pPr>
                      <a:r>
                        <a:rPr lang="pt-BR" sz="1900" kern="150" dirty="0">
                          <a:effectLst/>
                        </a:rPr>
                        <a:t>Apresentar o escopo dos indicadores do Projeto de BI 1</a:t>
                      </a:r>
                      <a:r>
                        <a:rPr lang="pt-BR" sz="1900" kern="150" baseline="30000" dirty="0">
                          <a:effectLst/>
                        </a:rPr>
                        <a:t>o</a:t>
                      </a:r>
                      <a:r>
                        <a:rPr lang="pt-BR" sz="1900" kern="150" dirty="0">
                          <a:effectLst/>
                        </a:rPr>
                        <a:t> Grau para a </a:t>
                      </a:r>
                      <a:r>
                        <a:rPr lang="pt-BR" sz="1900" kern="150" dirty="0" smtClean="0">
                          <a:effectLst/>
                        </a:rPr>
                        <a:t>COPLAN</a:t>
                      </a:r>
                      <a:endParaRPr lang="pt-BR" sz="19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endParaRPr lang="pt-BR" sz="32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800" kern="150" dirty="0" smtClean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Aguardando homologação pela</a:t>
                      </a:r>
                      <a:r>
                        <a:rPr lang="pt-BR" sz="1800" kern="150" baseline="0" dirty="0" smtClean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 corregedoria</a:t>
                      </a:r>
                      <a:endParaRPr lang="pt-BR" sz="18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1164224">
                <a:tc>
                  <a:txBody>
                    <a:bodyPr/>
                    <a:lstStyle/>
                    <a:p>
                      <a:pPr algn="just" fontAlgn="auto">
                        <a:spcAft>
                          <a:spcPts val="0"/>
                        </a:spcAft>
                      </a:pPr>
                      <a:r>
                        <a:rPr lang="pt-BR" sz="1900" kern="150" dirty="0">
                          <a:effectLst/>
                        </a:rPr>
                        <a:t>Definir estratégia de acesso aos </a:t>
                      </a:r>
                      <a:r>
                        <a:rPr lang="pt-BR" sz="1900" kern="150" dirty="0" smtClean="0">
                          <a:effectLst/>
                        </a:rPr>
                        <a:t>sistemas, </a:t>
                      </a:r>
                      <a:r>
                        <a:rPr lang="pt-BR" sz="1900" kern="150" dirty="0" err="1" smtClean="0">
                          <a:effectLst/>
                        </a:rPr>
                        <a:t>email</a:t>
                      </a:r>
                      <a:r>
                        <a:rPr lang="pt-BR" sz="1900" kern="150" dirty="0" smtClean="0">
                          <a:effectLst/>
                        </a:rPr>
                        <a:t>  </a:t>
                      </a:r>
                      <a:r>
                        <a:rPr lang="pt-BR" sz="1900" kern="150" dirty="0">
                          <a:effectLst/>
                        </a:rPr>
                        <a:t>e rede institucional aos voluntários, Ministério Público, Defensoria Pública, terceiros e estagiários</a:t>
                      </a:r>
                      <a:endParaRPr lang="pt-BR" sz="19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endParaRPr lang="pt-BR" sz="32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800" kern="150" dirty="0" smtClean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Em</a:t>
                      </a:r>
                      <a:r>
                        <a:rPr lang="pt-BR" sz="1800" kern="150" baseline="0" dirty="0" smtClean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 andamento pela SGP.</a:t>
                      </a:r>
                      <a:endParaRPr lang="pt-BR" sz="18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734917">
                <a:tc>
                  <a:txBody>
                    <a:bodyPr/>
                    <a:lstStyle/>
                    <a:p>
                      <a:pPr algn="just" fontAlgn="auto">
                        <a:spcAft>
                          <a:spcPts val="0"/>
                        </a:spcAft>
                      </a:pPr>
                      <a:r>
                        <a:rPr lang="pt-BR" sz="1900" kern="150" dirty="0">
                          <a:effectLst/>
                        </a:rPr>
                        <a:t>Agendar apresentação </a:t>
                      </a:r>
                      <a:r>
                        <a:rPr lang="pt-BR" sz="1900" kern="150" dirty="0" smtClean="0">
                          <a:effectLst/>
                        </a:rPr>
                        <a:t>da</a:t>
                      </a:r>
                      <a:r>
                        <a:rPr lang="pt-BR" sz="1900" kern="150" baseline="0" dirty="0" smtClean="0">
                          <a:effectLst/>
                        </a:rPr>
                        <a:t> ferramenta de gerenciamento de projetos (EPM) </a:t>
                      </a:r>
                      <a:r>
                        <a:rPr lang="pt-BR" sz="1900" kern="150" dirty="0" smtClean="0">
                          <a:effectLst/>
                        </a:rPr>
                        <a:t>a </a:t>
                      </a:r>
                      <a:r>
                        <a:rPr lang="pt-BR" sz="1900" kern="150" dirty="0">
                          <a:effectLst/>
                        </a:rPr>
                        <a:t>COPLAN</a:t>
                      </a:r>
                      <a:endParaRPr lang="pt-BR" sz="19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endParaRPr lang="pt-BR" sz="32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800" kern="150" dirty="0" smtClean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Agendado para dia 23/10 à tarde.</a:t>
                      </a:r>
                      <a:endParaRPr lang="pt-BR" sz="18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1164224">
                <a:tc>
                  <a:txBody>
                    <a:bodyPr/>
                    <a:lstStyle/>
                    <a:p>
                      <a:pPr algn="just" fontAlgn="auto">
                        <a:spcAft>
                          <a:spcPts val="0"/>
                        </a:spcAft>
                      </a:pPr>
                      <a:r>
                        <a:rPr lang="pt-BR" sz="1900" kern="150" dirty="0">
                          <a:effectLst/>
                        </a:rPr>
                        <a:t>Apresentar na próxima reunião proposta de projeto de lei para tratamento das horas-extras e sobreaviso</a:t>
                      </a:r>
                      <a:endParaRPr lang="pt-BR" sz="19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endParaRPr lang="pt-BR" sz="32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endParaRPr lang="pt-BR" sz="18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1164224">
                <a:tc>
                  <a:txBody>
                    <a:bodyPr/>
                    <a:lstStyle/>
                    <a:p>
                      <a:pPr algn="just" fontAlgn="auto">
                        <a:spcAft>
                          <a:spcPts val="0"/>
                        </a:spcAft>
                      </a:pPr>
                      <a:r>
                        <a:rPr lang="pt-BR" sz="1900" kern="150" dirty="0">
                          <a:effectLst/>
                        </a:rPr>
                        <a:t>Trazer na próxima reunião proposta de janelas de mudanças dos serviços críticos, acordada com os seus respectivos gestores de </a:t>
                      </a:r>
                      <a:r>
                        <a:rPr lang="pt-BR" sz="1900" kern="150" dirty="0" smtClean="0">
                          <a:effectLst/>
                        </a:rPr>
                        <a:t>negócio</a:t>
                      </a:r>
                      <a:endParaRPr lang="pt-BR" sz="19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endParaRPr lang="pt-BR" sz="32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t-BR" sz="1800" kern="150" dirty="0" smtClean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As janelas</a:t>
                      </a:r>
                      <a:r>
                        <a:rPr lang="pt-BR" sz="1800" kern="150" baseline="0" dirty="0" smtClean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 serão terças e sexta a partir </a:t>
                      </a:r>
                      <a:r>
                        <a:rPr lang="pt-BR" sz="1800" kern="150" baseline="0" smtClean="0">
                          <a:effectLst/>
                          <a:latin typeface="Times New Roman"/>
                          <a:ea typeface="Times New Roman"/>
                          <a:cs typeface="Tahoma"/>
                        </a:rPr>
                        <a:t>das 19h.</a:t>
                      </a:r>
                      <a:endParaRPr lang="pt-BR" sz="1800" kern="150" dirty="0"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98" y="5547940"/>
            <a:ext cx="442641" cy="44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6" descr="Err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4401563"/>
            <a:ext cx="496419" cy="49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6" descr="Err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657" y="3400178"/>
            <a:ext cx="496419" cy="49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6" descr="Err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657" y="1527970"/>
            <a:ext cx="496419" cy="49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5" descr="Check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2564904"/>
            <a:ext cx="442641" cy="44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83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Portfólio projetos</a:t>
            </a:r>
            <a:br>
              <a:rPr lang="pt-BR" dirty="0" smtClean="0"/>
            </a:br>
            <a:r>
              <a:rPr lang="pt-BR" dirty="0" smtClean="0"/>
              <a:t> de </a:t>
            </a:r>
            <a:r>
              <a:rPr lang="pt-BR" dirty="0" err="1" smtClean="0"/>
              <a:t>tic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908720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515197"/>
            <a:ext cx="7772400" cy="786011"/>
          </a:xfrm>
        </p:spPr>
        <p:txBody>
          <a:bodyPr/>
          <a:lstStyle/>
          <a:p>
            <a:pPr algn="ctr"/>
            <a:r>
              <a:rPr lang="pt-BR" dirty="0" smtClean="0"/>
              <a:t>deliberações</a:t>
            </a:r>
            <a:endParaRPr lang="pt-BR" dirty="0"/>
          </a:p>
        </p:txBody>
      </p:sp>
      <p:pic>
        <p:nvPicPr>
          <p:cNvPr id="5" name="Picture 6" descr="http://www.newsrondonia.com.br/imagensNoticias/image/tomada%20de%20decis%C3%A3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54386"/>
            <a:ext cx="3138710" cy="313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Projeto de Selo do </a:t>
            </a:r>
            <a:r>
              <a:rPr lang="pt-BR" dirty="0" err="1"/>
              <a:t>Sicase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0" y="1556792"/>
            <a:ext cx="9143999" cy="115212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pt-BR" sz="3200" dirty="0" smtClean="0"/>
              <a:t>A pedido do CGJ, foi iniciado o Projeto de Selo do SICASE</a:t>
            </a:r>
          </a:p>
          <a:p>
            <a:pPr algn="ctr"/>
            <a:endParaRPr lang="pt-BR" sz="3200" dirty="0"/>
          </a:p>
          <a:p>
            <a:pPr lvl="1"/>
            <a:r>
              <a:rPr lang="pt-BR" dirty="0" smtClean="0"/>
              <a:t>Prazo de conclusão: 29/</a:t>
            </a:r>
            <a:r>
              <a:rPr lang="pt-BR" dirty="0" err="1" smtClean="0"/>
              <a:t>nov</a:t>
            </a:r>
            <a:r>
              <a:rPr lang="pt-BR" dirty="0" smtClean="0"/>
              <a:t>/13.</a:t>
            </a:r>
            <a:endParaRPr lang="pt-BR" dirty="0"/>
          </a:p>
        </p:txBody>
      </p:sp>
      <p:pic>
        <p:nvPicPr>
          <p:cNvPr id="4" name="Picture 2" descr="C:\Documents and Settings\Rod\Desktop\chip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t="27409" r="29530" b="27409"/>
          <a:stretch>
            <a:fillRect/>
          </a:stretch>
        </p:blipFill>
        <p:spPr bwMode="auto">
          <a:xfrm>
            <a:off x="6876256" y="4653136"/>
            <a:ext cx="1813694" cy="150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9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Sistema de custas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94593" y="981075"/>
            <a:ext cx="5473551" cy="5184775"/>
          </a:xfrm>
        </p:spPr>
        <p:txBody>
          <a:bodyPr/>
          <a:lstStyle/>
          <a:p>
            <a:endParaRPr lang="pt-BR" sz="3200" dirty="0" smtClean="0"/>
          </a:p>
          <a:p>
            <a:pPr marL="0" indent="0">
              <a:buNone/>
            </a:pPr>
            <a:r>
              <a:rPr lang="pt-BR" sz="3600" dirty="0" smtClean="0"/>
              <a:t>Grupo </a:t>
            </a:r>
            <a:r>
              <a:rPr lang="pt-BR" sz="3600" dirty="0" err="1" smtClean="0"/>
              <a:t>Decisor</a:t>
            </a:r>
            <a:r>
              <a:rPr lang="pt-BR" sz="3600" dirty="0" smtClean="0"/>
              <a:t>?</a:t>
            </a:r>
          </a:p>
          <a:p>
            <a:endParaRPr lang="pt-BR" dirty="0"/>
          </a:p>
          <a:p>
            <a:r>
              <a:rPr lang="pt-BR" dirty="0" smtClean="0"/>
              <a:t>Atribuições:</a:t>
            </a:r>
          </a:p>
          <a:p>
            <a:pPr lvl="1"/>
            <a:r>
              <a:rPr lang="pt-BR" dirty="0" smtClean="0"/>
              <a:t>Definição de Fluxos</a:t>
            </a:r>
          </a:p>
          <a:p>
            <a:pPr lvl="1"/>
            <a:r>
              <a:rPr lang="pt-BR" dirty="0" smtClean="0"/>
              <a:t>Definição de Requisitos</a:t>
            </a:r>
          </a:p>
          <a:p>
            <a:pPr lvl="1"/>
            <a:r>
              <a:rPr lang="pt-BR" dirty="0" smtClean="0"/>
              <a:t>Tomada de Decisão</a:t>
            </a:r>
            <a:endParaRPr lang="pt-BR" dirty="0"/>
          </a:p>
        </p:txBody>
      </p:sp>
      <p:pic>
        <p:nvPicPr>
          <p:cNvPr id="1032" name="Picture 8" descr="http://www.pbagora.com.br/ew3press/conteudo/20100902142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3671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effectLst/>
              </a:rPr>
              <a:t>liberação de acesso aos bancos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94593" y="908720"/>
            <a:ext cx="8497887" cy="5184775"/>
          </a:xfrm>
        </p:spPr>
        <p:txBody>
          <a:bodyPr/>
          <a:lstStyle/>
          <a:p>
            <a:pPr marL="0" indent="0">
              <a:buNone/>
            </a:pPr>
            <a:endParaRPr lang="pt-BR" sz="1000" b="0" dirty="0" smtClean="0"/>
          </a:p>
          <a:p>
            <a:pPr marL="0" indent="0">
              <a:buNone/>
            </a:pPr>
            <a:endParaRPr lang="pt-BR" sz="1000" b="0" dirty="0"/>
          </a:p>
          <a:p>
            <a:pPr marL="0" indent="0">
              <a:buNone/>
            </a:pPr>
            <a:endParaRPr lang="pt-BR" sz="1000" b="0" dirty="0" smtClean="0"/>
          </a:p>
          <a:p>
            <a:pPr marL="0" indent="0">
              <a:buNone/>
            </a:pPr>
            <a:endParaRPr lang="pt-BR" sz="1000" b="0" dirty="0"/>
          </a:p>
          <a:p>
            <a:pPr marL="0" indent="0">
              <a:buNone/>
            </a:pPr>
            <a:endParaRPr lang="pt-BR" sz="1000" b="0" dirty="0" smtClean="0"/>
          </a:p>
          <a:p>
            <a:pPr marL="0" indent="0">
              <a:buNone/>
            </a:pPr>
            <a:endParaRPr lang="pt-BR" sz="1000" b="0" dirty="0"/>
          </a:p>
          <a:p>
            <a:pPr marL="0" indent="0">
              <a:buNone/>
            </a:pPr>
            <a:endParaRPr lang="pt-BR" sz="1000" b="0" dirty="0" smtClean="0"/>
          </a:p>
          <a:p>
            <a:pPr marL="0" indent="0">
              <a:buNone/>
            </a:pPr>
            <a:endParaRPr lang="pt-BR" sz="1000" b="0" dirty="0"/>
          </a:p>
          <a:p>
            <a:pPr marL="0" indent="0">
              <a:buNone/>
            </a:pPr>
            <a:endParaRPr lang="pt-BR" sz="1000" b="0" dirty="0" smtClean="0"/>
          </a:p>
          <a:p>
            <a:pPr marL="0" indent="0">
              <a:buNone/>
            </a:pPr>
            <a:r>
              <a:rPr lang="pt-BR" b="0" dirty="0" smtClean="0"/>
              <a:t>		</a:t>
            </a:r>
            <a:r>
              <a:rPr lang="pt-BR" b="0" dirty="0"/>
              <a:t>	</a:t>
            </a:r>
            <a:r>
              <a:rPr lang="pt-B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Implicações</a:t>
            </a:r>
            <a:r>
              <a:rPr lang="pt-BR" b="0" u="sng" dirty="0" smtClean="0"/>
              <a:t>:</a:t>
            </a:r>
          </a:p>
          <a:p>
            <a:pPr marL="0" indent="0">
              <a:buNone/>
            </a:pPr>
            <a:endParaRPr lang="pt-BR" sz="1000" b="0" u="sng" dirty="0" smtClean="0"/>
          </a:p>
          <a:p>
            <a:pPr lvl="1"/>
            <a:r>
              <a:rPr lang="pt-BR" b="0" dirty="0" smtClean="0"/>
              <a:t>O </a:t>
            </a:r>
            <a:r>
              <a:rPr lang="pt-BR" b="0" dirty="0"/>
              <a:t>agente do judiciário é o único responsável pelo uso seguro da </a:t>
            </a:r>
            <a:r>
              <a:rPr lang="pt-BR" b="0" dirty="0" smtClean="0"/>
              <a:t>aplicação;</a:t>
            </a:r>
          </a:p>
          <a:p>
            <a:pPr lvl="1"/>
            <a:r>
              <a:rPr lang="pt-BR" b="0" dirty="0"/>
              <a:t>Não será fornecido pela SETIC qualquer tipo e suporte, orientação ou assistência ao uso </a:t>
            </a:r>
            <a:r>
              <a:rPr lang="pt-BR" b="0" dirty="0" smtClean="0"/>
              <a:t>dos serviços;</a:t>
            </a:r>
          </a:p>
          <a:p>
            <a:pPr lvl="1"/>
            <a:r>
              <a:rPr lang="pt-BR" b="0" dirty="0" smtClean="0"/>
              <a:t>Existem riscos consideráveis de segurança;</a:t>
            </a:r>
          </a:p>
          <a:p>
            <a:endParaRPr lang="pt-BR" dirty="0"/>
          </a:p>
        </p:txBody>
      </p:sp>
      <p:pic>
        <p:nvPicPr>
          <p:cNvPr id="2050" name="Picture 2" descr="http://www.securitystronghold.com/gates/images/the-best-keylogg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49" t="-76190" r="36849" b="76190"/>
          <a:stretch/>
        </p:blipFill>
        <p:spPr bwMode="auto">
          <a:xfrm>
            <a:off x="5508104" y="3717032"/>
            <a:ext cx="3538538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RfFAU6MdHMLCayOd_v469GZZ4WNIYEI73CRPu9WrpKhxcsJxxF-MnW8p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" y="5728969"/>
            <a:ext cx="774973" cy="7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a1.mzstatic.com/us/r30/Purple/v4/fb/9b/86/fb9b8681-8bfb-c86d-9ad0-203627e48177/mzl.xltpbefo.175x175-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3" y="5728969"/>
            <a:ext cx="774973" cy="7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dialogospoliticos.files.wordpress.com/2012/02/itac3ba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38" y="5728969"/>
            <a:ext cx="774973" cy="7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graficanaweb.com.br/img/contas/icone_bradesc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54" y="5728968"/>
            <a:ext cx="774973" cy="7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assets.macmagazine.com.br/wp-content/uploads/2011/08/15-santander_icon-256x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28" y="5728969"/>
            <a:ext cx="760012" cy="76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Texto 2"/>
          <p:cNvSpPr txBox="1">
            <a:spLocks/>
          </p:cNvSpPr>
          <p:nvPr/>
        </p:nvSpPr>
        <p:spPr bwMode="auto">
          <a:xfrm>
            <a:off x="0" y="1268760"/>
            <a:ext cx="9143999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Lucida Grande"/>
              <a:buChar char="▸"/>
              <a:defRPr lang="es-E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Lucida Grande"/>
              <a:buChar char="▹"/>
              <a:defRPr lang="es-E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 smtClean="0"/>
              <a:t>Acesso </a:t>
            </a:r>
            <a:r>
              <a:rPr lang="pt-BR" sz="3200" dirty="0"/>
              <a:t>ao sites bancários será liberado para todos os servidores e </a:t>
            </a:r>
            <a:r>
              <a:rPr lang="pt-BR" sz="3200" dirty="0" smtClean="0"/>
              <a:t>magistrados?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799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22165</TotalTime>
  <Words>403</Words>
  <Application>Microsoft Office PowerPoint</Application>
  <PresentationFormat>Apresentação na tela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Diseño predeterminado</vt:lpstr>
      <vt:lpstr>COMITÊ GESTOR DE TIC (CGTIC)</vt:lpstr>
      <vt:lpstr>AGENDA</vt:lpstr>
      <vt:lpstr>Apresentação do PowerPoint</vt:lpstr>
      <vt:lpstr>Pendências da última reunião</vt:lpstr>
      <vt:lpstr>Portfólio projetos  de tic</vt:lpstr>
      <vt:lpstr>deliberações</vt:lpstr>
      <vt:lpstr>Projeto de Selo do Sicase</vt:lpstr>
      <vt:lpstr>Sistema de custas</vt:lpstr>
      <vt:lpstr>liberação de acesso aos bancos</vt:lpstr>
      <vt:lpstr>solicitação da OAB sobre processos findos ou arquivados </vt:lpstr>
      <vt:lpstr>solicitação da OAB sobre processos findos ou arquivados </vt:lpstr>
      <vt:lpstr>PARECER SOBRE USO DE armazenamento EM NUVEM</vt:lpstr>
      <vt:lpstr>PARECER SOBRE USO DE armazenamento EM NUVEM</vt:lpstr>
      <vt:lpstr>Apresentação do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rrrb</cp:lastModifiedBy>
  <cp:revision>1572</cp:revision>
  <cp:lastPrinted>2012-10-17T10:38:27Z</cp:lastPrinted>
  <dcterms:created xsi:type="dcterms:W3CDTF">2010-05-23T14:28:12Z</dcterms:created>
  <dcterms:modified xsi:type="dcterms:W3CDTF">2013-10-24T18:36:49Z</dcterms:modified>
</cp:coreProperties>
</file>