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5" r:id="rId3"/>
    <p:sldId id="447" r:id="rId4"/>
    <p:sldId id="433" r:id="rId5"/>
    <p:sldId id="448" r:id="rId6"/>
    <p:sldId id="461" r:id="rId7"/>
    <p:sldId id="446" r:id="rId8"/>
    <p:sldId id="445" r:id="rId9"/>
    <p:sldId id="449" r:id="rId10"/>
    <p:sldId id="450" r:id="rId11"/>
    <p:sldId id="451" r:id="rId12"/>
    <p:sldId id="452" r:id="rId13"/>
    <p:sldId id="453" r:id="rId14"/>
    <p:sldId id="454" r:id="rId15"/>
    <p:sldId id="465" r:id="rId16"/>
    <p:sldId id="462" r:id="rId17"/>
    <p:sldId id="456" r:id="rId18"/>
    <p:sldId id="468" r:id="rId19"/>
    <p:sldId id="466" r:id="rId20"/>
    <p:sldId id="467" r:id="rId21"/>
    <p:sldId id="457" r:id="rId22"/>
    <p:sldId id="425" r:id="rId23"/>
  </p:sldIdLst>
  <p:sldSz cx="9144000" cy="6858000" type="screen4x3"/>
  <p:notesSz cx="6807200" cy="9906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92D"/>
    <a:srgbClr val="FFCC00"/>
    <a:srgbClr val="FFCC66"/>
    <a:srgbClr val="7CBF33"/>
    <a:srgbClr val="CA351C"/>
    <a:srgbClr val="FF2F2F"/>
    <a:srgbClr val="000080"/>
    <a:srgbClr val="800040"/>
    <a:srgbClr val="6600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Estilo com Tema 2 - Ênfas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com Tema 2 - Ênfas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Estilo Médio 4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Estilo Escuro 1 - Ênfas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Escuro 1 - Ênfas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Escuro 1 - Ênfas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7" autoAdjust="0"/>
    <p:restoredTop sz="94675" autoAdjust="0"/>
  </p:normalViewPr>
  <p:slideViewPr>
    <p:cSldViewPr>
      <p:cViewPr varScale="1">
        <p:scale>
          <a:sx n="104" d="100"/>
          <a:sy n="104" d="100"/>
        </p:scale>
        <p:origin x="-13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282" y="-96"/>
      </p:cViewPr>
      <p:guideLst>
        <p:guide orient="horz" pos="312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0"/>
      <c:rotY val="1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tx>
                <c:rich>
                  <a:bodyPr/>
                  <a:lstStyle/>
                  <a:p>
                    <a:r>
                      <a:rPr lang="en-US" smtClean="0"/>
                      <a:t>14</a:t>
                    </a:r>
                    <a:endParaRPr lang="en-US"/>
                  </a:p>
                </c:rich>
              </c:tx>
              <c:showLegendKey val="0"/>
              <c:showVal val="1"/>
              <c:showCatName val="0"/>
              <c:showSerName val="0"/>
              <c:showPercent val="0"/>
              <c:showBubbleSize val="0"/>
            </c:dLbl>
            <c:dLbl>
              <c:idx val="4"/>
              <c:layout/>
              <c:tx>
                <c:rich>
                  <a:bodyPr/>
                  <a:lstStyle/>
                  <a:p>
                    <a:r>
                      <a:rPr lang="en-US" smtClean="0"/>
                      <a:t>1</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[Pasta1]Plan2!$A$4:$A$8</c:f>
              <c:strCache>
                <c:ptCount val="5"/>
                <c:pt idx="0">
                  <c:v>SISTEMAS JUDICIAIS</c:v>
                </c:pt>
                <c:pt idx="1">
                  <c:v>ESTRUTURA DE TIC</c:v>
                </c:pt>
                <c:pt idx="2">
                  <c:v>GESTÃO DO CONHECIMENTO</c:v>
                </c:pt>
                <c:pt idx="3">
                  <c:v>GOVERNANÇA</c:v>
                </c:pt>
                <c:pt idx="4">
                  <c:v>SISTEMAS ADMINISTRATIVOS</c:v>
                </c:pt>
              </c:strCache>
            </c:strRef>
          </c:cat>
          <c:val>
            <c:numRef>
              <c:f>[Pasta1]Plan2!$B$4:$B$8</c:f>
              <c:numCache>
                <c:formatCode>General</c:formatCode>
                <c:ptCount val="5"/>
                <c:pt idx="0">
                  <c:v>15</c:v>
                </c:pt>
                <c:pt idx="1">
                  <c:v>5</c:v>
                </c:pt>
                <c:pt idx="2">
                  <c:v>4</c:v>
                </c:pt>
                <c:pt idx="3">
                  <c:v>4</c:v>
                </c:pt>
                <c:pt idx="4">
                  <c:v>0</c:v>
                </c:pt>
              </c:numCache>
            </c:numRef>
          </c:val>
        </c:ser>
        <c:dLbls>
          <c:showLegendKey val="0"/>
          <c:showVal val="0"/>
          <c:showCatName val="0"/>
          <c:showSerName val="0"/>
          <c:showPercent val="0"/>
          <c:showBubbleSize val="0"/>
        </c:dLbls>
        <c:gapWidth val="150"/>
        <c:shape val="box"/>
        <c:axId val="157884416"/>
        <c:axId val="157885952"/>
        <c:axId val="0"/>
      </c:bar3DChart>
      <c:catAx>
        <c:axId val="157884416"/>
        <c:scaling>
          <c:orientation val="minMax"/>
        </c:scaling>
        <c:delete val="0"/>
        <c:axPos val="b"/>
        <c:majorTickMark val="out"/>
        <c:minorTickMark val="none"/>
        <c:tickLblPos val="nextTo"/>
        <c:crossAx val="157885952"/>
        <c:crosses val="autoZero"/>
        <c:auto val="1"/>
        <c:lblAlgn val="ctr"/>
        <c:lblOffset val="100"/>
        <c:noMultiLvlLbl val="0"/>
      </c:catAx>
      <c:valAx>
        <c:axId val="157885952"/>
        <c:scaling>
          <c:orientation val="minMax"/>
        </c:scaling>
        <c:delete val="0"/>
        <c:axPos val="l"/>
        <c:majorGridlines/>
        <c:numFmt formatCode="General" sourceLinked="1"/>
        <c:majorTickMark val="out"/>
        <c:minorTickMark val="none"/>
        <c:tickLblPos val="nextTo"/>
        <c:crossAx val="15788441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9575" cy="4953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6038" y="0"/>
            <a:ext cx="2949575" cy="495300"/>
          </a:xfrm>
          <a:prstGeom prst="rect">
            <a:avLst/>
          </a:prstGeom>
        </p:spPr>
        <p:txBody>
          <a:bodyPr vert="horz" lIns="91440" tIns="45720" rIns="91440" bIns="45720" rtlCol="0"/>
          <a:lstStyle>
            <a:lvl1pPr algn="r">
              <a:defRPr sz="1200"/>
            </a:lvl1pPr>
          </a:lstStyle>
          <a:p>
            <a:fld id="{628AD1D5-C30D-4090-86F4-A15DE463365D}" type="datetimeFigureOut">
              <a:rPr lang="pt-BR" smtClean="0"/>
              <a:pPr/>
              <a:t>05/02/2014</a:t>
            </a:fld>
            <a:endParaRPr lang="pt-BR"/>
          </a:p>
        </p:txBody>
      </p:sp>
      <p:sp>
        <p:nvSpPr>
          <p:cNvPr id="4" name="Espaço Reservado para Imagem de Slide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1038" y="4705350"/>
            <a:ext cx="5445125" cy="44577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09113"/>
            <a:ext cx="2949575" cy="4953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6038" y="9409113"/>
            <a:ext cx="2949575" cy="495300"/>
          </a:xfrm>
          <a:prstGeom prst="rect">
            <a:avLst/>
          </a:prstGeom>
        </p:spPr>
        <p:txBody>
          <a:bodyPr vert="horz" lIns="91440" tIns="45720" rIns="91440" bIns="45720" rtlCol="0" anchor="b"/>
          <a:lstStyle>
            <a:lvl1pPr algn="r">
              <a:defRPr sz="1200"/>
            </a:lvl1pPr>
          </a:lstStyle>
          <a:p>
            <a:fld id="{E9CABD7E-A009-44CB-9590-99ACDB44C6C2}" type="slidenum">
              <a:rPr lang="pt-BR" smtClean="0"/>
              <a:pPr/>
              <a:t>‹nº›</a:t>
            </a:fld>
            <a:endParaRPr lang="pt-BR"/>
          </a:p>
        </p:txBody>
      </p:sp>
    </p:spTree>
    <p:extLst>
      <p:ext uri="{BB962C8B-B14F-4D97-AF65-F5344CB8AC3E}">
        <p14:creationId xmlns:p14="http://schemas.microsoft.com/office/powerpoint/2010/main" val="117839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t="-82" b="1029"/>
          <a:stretch/>
        </p:blipFill>
        <p:spPr>
          <a:xfrm>
            <a:off x="-36512" y="1424608"/>
            <a:ext cx="9180512" cy="1932384"/>
          </a:xfrm>
          <a:prstGeom prst="rect">
            <a:avLst/>
          </a:prstGeom>
        </p:spPr>
      </p:pic>
      <p:sp>
        <p:nvSpPr>
          <p:cNvPr id="2" name="Título 1"/>
          <p:cNvSpPr>
            <a:spLocks noGrp="1"/>
          </p:cNvSpPr>
          <p:nvPr>
            <p:ph type="ctrTitle"/>
          </p:nvPr>
        </p:nvSpPr>
        <p:spPr>
          <a:xfrm>
            <a:off x="685800" y="3861048"/>
            <a:ext cx="7772400" cy="1080120"/>
          </a:xfrm>
        </p:spPr>
        <p:txBody>
          <a:bodyPr/>
          <a:lstStyle>
            <a:lvl1pPr algn="ctr">
              <a:defRPr sz="3200"/>
            </a:lvl1pPr>
          </a:lstStyle>
          <a:p>
            <a:endParaRPr lang="pt-BR" dirty="0"/>
          </a:p>
        </p:txBody>
      </p:sp>
      <p:sp>
        <p:nvSpPr>
          <p:cNvPr id="3" name="Subtítulo 2"/>
          <p:cNvSpPr>
            <a:spLocks noGrp="1"/>
          </p:cNvSpPr>
          <p:nvPr>
            <p:ph type="subTitle" idx="1"/>
          </p:nvPr>
        </p:nvSpPr>
        <p:spPr>
          <a:xfrm>
            <a:off x="611560" y="5301208"/>
            <a:ext cx="7920880" cy="1296144"/>
          </a:xfrm>
        </p:spPr>
        <p:txBody>
          <a:bodyPr/>
          <a:lstStyle>
            <a:lvl1pPr marL="0" indent="0" algn="ctr">
              <a:buNone/>
              <a:defRPr sz="2000" cap="all"/>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pt-BR" dirty="0"/>
          </a:p>
        </p:txBody>
      </p:sp>
      <p:sp>
        <p:nvSpPr>
          <p:cNvPr id="11" name="TextBox 10"/>
          <p:cNvSpPr txBox="1"/>
          <p:nvPr userDrawn="1"/>
        </p:nvSpPr>
        <p:spPr>
          <a:xfrm>
            <a:off x="340253" y="6525344"/>
            <a:ext cx="1135403" cy="261610"/>
          </a:xfrm>
          <a:prstGeom prst="rect">
            <a:avLst/>
          </a:prstGeom>
          <a:noFill/>
        </p:spPr>
        <p:txBody>
          <a:bodyPr wrap="none" rtlCol="0">
            <a:spAutoFit/>
          </a:bodyPr>
          <a:lstStyle/>
          <a:p>
            <a:r>
              <a:rPr lang="pt-BR" sz="1100" b="1" dirty="0" smtClean="0"/>
              <a:t>© 2014, SETIC</a:t>
            </a:r>
            <a:endParaRPr lang="pt-BR" sz="1100" b="1" dirty="0"/>
          </a:p>
        </p:txBody>
      </p:sp>
      <p:cxnSp>
        <p:nvCxnSpPr>
          <p:cNvPr id="13" name="Straight Connector 12"/>
          <p:cNvCxnSpPr/>
          <p:nvPr userDrawn="1"/>
        </p:nvCxnSpPr>
        <p:spPr>
          <a:xfrm>
            <a:off x="539552" y="5085184"/>
            <a:ext cx="7992888"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Imagem 1"/>
          <p:cNvPicPr>
            <a:picLocks noChangeAspect="1"/>
          </p:cNvPicPr>
          <p:nvPr userDrawn="1"/>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32240" y="332656"/>
            <a:ext cx="1956663" cy="753838"/>
          </a:xfrm>
          <a:prstGeom prst="rect">
            <a:avLst/>
          </a:prstGeom>
        </p:spPr>
      </p:pic>
      <p:pic>
        <p:nvPicPr>
          <p:cNvPr id="12"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27784" y="1118972"/>
            <a:ext cx="3960440" cy="2566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1763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andas Sistemas Judiciais">
    <p:spTree>
      <p:nvGrpSpPr>
        <p:cNvPr id="1" name=""/>
        <p:cNvGrpSpPr/>
        <p:nvPr/>
      </p:nvGrpSpPr>
      <p:grpSpPr>
        <a:xfrm>
          <a:off x="0" y="0"/>
          <a:ext cx="0" cy="0"/>
          <a:chOff x="0" y="0"/>
          <a:chExt cx="0" cy="0"/>
        </a:xfrm>
      </p:grpSpPr>
      <p:pic>
        <p:nvPicPr>
          <p:cNvPr id="3"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 name="Picture 100" descr="Folder blue">
            <a:hlinkClick r:id="" action="ppaction://noaction"/>
          </p:cNvPr>
          <p:cNvPicPr>
            <a:picLocks noChangeAspect="1" noChangeArrowheads="1"/>
          </p:cNvPicPr>
          <p:nvPr userDrawn="1"/>
        </p:nvPicPr>
        <p:blipFill>
          <a:blip r:embed="rId4" cstate="print"/>
          <a:srcRect/>
          <a:stretch>
            <a:fillRect/>
          </a:stretch>
        </p:blipFill>
        <p:spPr bwMode="auto">
          <a:xfrm>
            <a:off x="8704196" y="6228108"/>
            <a:ext cx="288000" cy="288000"/>
          </a:xfrm>
          <a:prstGeom prst="rect">
            <a:avLst/>
          </a:prstGeom>
          <a:noFill/>
          <a:ln w="9525">
            <a:noFill/>
            <a:miter lim="800000"/>
            <a:headEnd/>
            <a:tailEnd/>
          </a:ln>
          <a:effectLst/>
        </p:spPr>
      </p:pic>
      <p:sp>
        <p:nvSpPr>
          <p:cNvPr id="6" name="Arredondar Retângulo em um Canto Diagonal 5"/>
          <p:cNvSpPr/>
          <p:nvPr userDrawn="1"/>
        </p:nvSpPr>
        <p:spPr>
          <a:xfrm>
            <a:off x="251520" y="404102"/>
            <a:ext cx="1514097"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7" name="Arredondar Retângulo em um Canto Diagonal 6">
            <a:hlinkClick r:id="" action="ppaction://noaction"/>
          </p:cNvPr>
          <p:cNvSpPr/>
          <p:nvPr userDrawn="1"/>
        </p:nvSpPr>
        <p:spPr>
          <a:xfrm>
            <a:off x="1979712"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sp>
        <p:nvSpPr>
          <p:cNvPr id="8" name="Arredondar Retângulo em um Canto Diagonal 7">
            <a:hlinkClick r:id="" action="ppaction://noaction"/>
          </p:cNvPr>
          <p:cNvSpPr/>
          <p:nvPr userDrawn="1"/>
        </p:nvSpPr>
        <p:spPr>
          <a:xfrm>
            <a:off x="3707904"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9" name="Arredondar Retângulo em um Canto Diagonal 8">
            <a:hlinkClick r:id="" action="ppaction://noaction"/>
          </p:cNvPr>
          <p:cNvSpPr/>
          <p:nvPr userDrawn="1"/>
        </p:nvSpPr>
        <p:spPr>
          <a:xfrm>
            <a:off x="5436096"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10" name="Arredondar Retângulo em um Canto Diagonal 9">
            <a:hlinkClick r:id="" action="ppaction://noaction"/>
          </p:cNvPr>
          <p:cNvSpPr/>
          <p:nvPr userDrawn="1"/>
        </p:nvSpPr>
        <p:spPr>
          <a:xfrm>
            <a:off x="7164288"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grpSp>
        <p:nvGrpSpPr>
          <p:cNvPr id="11" name="Grupo 27"/>
          <p:cNvGrpSpPr/>
          <p:nvPr userDrawn="1"/>
        </p:nvGrpSpPr>
        <p:grpSpPr>
          <a:xfrm>
            <a:off x="179512" y="1268760"/>
            <a:ext cx="8784976" cy="4874478"/>
            <a:chOff x="393607" y="1844824"/>
            <a:chExt cx="8426865" cy="4680520"/>
          </a:xfrm>
          <a:effectLst>
            <a:outerShdw blurRad="50800" dist="38100" dir="2700000" algn="tl" rotWithShape="0">
              <a:srgbClr val="000000">
                <a:alpha val="43000"/>
              </a:srgbClr>
            </a:outerShdw>
          </a:effectLst>
        </p:grpSpPr>
        <p:cxnSp>
          <p:nvCxnSpPr>
            <p:cNvPr id="12" name="Conector reto 11"/>
            <p:cNvCxnSpPr/>
            <p:nvPr/>
          </p:nvCxnSpPr>
          <p:spPr>
            <a:xfrm>
              <a:off x="393607" y="1916832"/>
              <a:ext cx="0" cy="460851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393607" y="6525344"/>
              <a:ext cx="842686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V="1">
              <a:off x="8820472" y="1988840"/>
              <a:ext cx="0" cy="4536504"/>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H="1">
              <a:off x="1907704" y="1988840"/>
              <a:ext cx="6912768"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1907704" y="1844824"/>
              <a:ext cx="0" cy="144016"/>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CaixaDeTexto 16"/>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DEMANDAS De </a:t>
            </a:r>
            <a:r>
              <a:rPr lang="pt-BR" sz="1600" b="1" cap="all" baseline="0" dirty="0" err="1" smtClean="0">
                <a:solidFill>
                  <a:schemeClr val="bg1"/>
                </a:solidFill>
                <a:latin typeface="+mj-lt"/>
              </a:rPr>
              <a:t>tic</a:t>
            </a:r>
            <a:endParaRPr lang="pt-BR" sz="1600" b="1" cap="all" baseline="0" dirty="0">
              <a:latin typeface="+mj-lt"/>
            </a:endParaRPr>
          </a:p>
        </p:txBody>
      </p:sp>
    </p:spTree>
    <p:extLst>
      <p:ext uri="{BB962C8B-B14F-4D97-AF65-F5344CB8AC3E}">
        <p14:creationId xmlns:p14="http://schemas.microsoft.com/office/powerpoint/2010/main" val="5459370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andas Sistemas Administrativos">
    <p:spTree>
      <p:nvGrpSpPr>
        <p:cNvPr id="1" name=""/>
        <p:cNvGrpSpPr/>
        <p:nvPr/>
      </p:nvGrpSpPr>
      <p:grpSpPr>
        <a:xfrm>
          <a:off x="0" y="0"/>
          <a:ext cx="0" cy="0"/>
          <a:chOff x="0" y="0"/>
          <a:chExt cx="0" cy="0"/>
        </a:xfrm>
      </p:grpSpPr>
      <p:sp>
        <p:nvSpPr>
          <p:cNvPr id="3" name="CaixaDeTexto 2"/>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DEMANDAS De </a:t>
            </a:r>
            <a:r>
              <a:rPr lang="pt-BR" sz="1600" b="1" cap="all" baseline="0" dirty="0" err="1" smtClean="0">
                <a:solidFill>
                  <a:schemeClr val="bg1"/>
                </a:solidFill>
                <a:latin typeface="+mj-lt"/>
              </a:rPr>
              <a:t>tic</a:t>
            </a:r>
            <a:endParaRPr lang="pt-BR" sz="1600" b="1" cap="all" baseline="0" dirty="0">
              <a:latin typeface="+mj-lt"/>
            </a:endParaRPr>
          </a:p>
        </p:txBody>
      </p:sp>
      <p:pic>
        <p:nvPicPr>
          <p:cNvPr id="4"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00" descr="Folder blue">
            <a:hlinkClick r:id="" action="ppaction://noaction"/>
          </p:cNvPr>
          <p:cNvPicPr>
            <a:picLocks noChangeAspect="1" noChangeArrowheads="1"/>
          </p:cNvPicPr>
          <p:nvPr userDrawn="1"/>
        </p:nvPicPr>
        <p:blipFill>
          <a:blip r:embed="rId4" cstate="print"/>
          <a:srcRect/>
          <a:stretch>
            <a:fillRect/>
          </a:stretch>
        </p:blipFill>
        <p:spPr bwMode="auto">
          <a:xfrm>
            <a:off x="8704196" y="6228108"/>
            <a:ext cx="288000" cy="288000"/>
          </a:xfrm>
          <a:prstGeom prst="rect">
            <a:avLst/>
          </a:prstGeom>
          <a:noFill/>
          <a:ln w="9525">
            <a:noFill/>
            <a:miter lim="800000"/>
            <a:headEnd/>
            <a:tailEnd/>
          </a:ln>
          <a:effectLst/>
        </p:spPr>
      </p:pic>
      <p:grpSp>
        <p:nvGrpSpPr>
          <p:cNvPr id="6" name="Group 12"/>
          <p:cNvGrpSpPr/>
          <p:nvPr userDrawn="1"/>
        </p:nvGrpSpPr>
        <p:grpSpPr>
          <a:xfrm>
            <a:off x="179512" y="1268760"/>
            <a:ext cx="8784976" cy="4874478"/>
            <a:chOff x="393607" y="2060848"/>
            <a:chExt cx="8426865" cy="4392488"/>
          </a:xfrm>
          <a:effectLst>
            <a:outerShdw blurRad="50800" dist="38100" dir="2700000" algn="tl" rotWithShape="0">
              <a:prstClr val="black">
                <a:alpha val="40000"/>
              </a:prstClr>
            </a:outerShdw>
          </a:effectLst>
        </p:grpSpPr>
        <p:cxnSp>
          <p:nvCxnSpPr>
            <p:cNvPr id="7" name="Conector reto 11"/>
            <p:cNvCxnSpPr/>
            <p:nvPr/>
          </p:nvCxnSpPr>
          <p:spPr>
            <a:xfrm flipH="1">
              <a:off x="393607" y="2204864"/>
              <a:ext cx="1929" cy="424847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13"/>
            <p:cNvCxnSpPr/>
            <p:nvPr/>
          </p:nvCxnSpPr>
          <p:spPr>
            <a:xfrm>
              <a:off x="393607" y="6453336"/>
              <a:ext cx="842686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5"/>
            <p:cNvCxnSpPr/>
            <p:nvPr/>
          </p:nvCxnSpPr>
          <p:spPr>
            <a:xfrm flipV="1">
              <a:off x="8820472" y="2196001"/>
              <a:ext cx="0" cy="4257335"/>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17"/>
            <p:cNvCxnSpPr/>
            <p:nvPr/>
          </p:nvCxnSpPr>
          <p:spPr>
            <a:xfrm flipH="1">
              <a:off x="3635896" y="2196001"/>
              <a:ext cx="5184576"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20"/>
            <p:cNvCxnSpPr/>
            <p:nvPr/>
          </p:nvCxnSpPr>
          <p:spPr>
            <a:xfrm flipV="1">
              <a:off x="3647429"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7"/>
            <p:cNvCxnSpPr/>
            <p:nvPr/>
          </p:nvCxnSpPr>
          <p:spPr>
            <a:xfrm flipH="1">
              <a:off x="395536" y="2204864"/>
              <a:ext cx="1728192" cy="886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20"/>
            <p:cNvCxnSpPr/>
            <p:nvPr/>
          </p:nvCxnSpPr>
          <p:spPr>
            <a:xfrm flipV="1">
              <a:off x="2111633" y="2060848"/>
              <a:ext cx="0" cy="13515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Arredondar Retângulo em um Canto Diagonal 1">
            <a:hlinkClick r:id="" action="ppaction://noaction"/>
          </p:cNvPr>
          <p:cNvSpPr/>
          <p:nvPr userDrawn="1"/>
        </p:nvSpPr>
        <p:spPr>
          <a:xfrm>
            <a:off x="249591" y="404664"/>
            <a:ext cx="1514097"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Judiciais</a:t>
            </a:r>
            <a:endParaRPr lang="pt-BR" sz="1200" b="1" dirty="0">
              <a:solidFill>
                <a:schemeClr val="tx1"/>
              </a:solidFill>
            </a:endParaRPr>
          </a:p>
        </p:txBody>
      </p:sp>
      <p:sp>
        <p:nvSpPr>
          <p:cNvPr id="15" name="Arredondar Retângulo em um Canto Diagonal 7"/>
          <p:cNvSpPr/>
          <p:nvPr userDrawn="1"/>
        </p:nvSpPr>
        <p:spPr>
          <a:xfrm>
            <a:off x="1979712" y="404664"/>
            <a:ext cx="1512168"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16" name="Arredondar Retângulo em um Canto Diagonal 8">
            <a:hlinkClick r:id="" action="ppaction://noaction"/>
          </p:cNvPr>
          <p:cNvSpPr/>
          <p:nvPr userDrawn="1"/>
        </p:nvSpPr>
        <p:spPr>
          <a:xfrm>
            <a:off x="3707904"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17" name="Arredondar Retângulo em um Canto Diagonal 9">
            <a:hlinkClick r:id="" action="ppaction://noaction"/>
          </p:cNvPr>
          <p:cNvSpPr/>
          <p:nvPr userDrawn="1"/>
        </p:nvSpPr>
        <p:spPr>
          <a:xfrm>
            <a:off x="5436096"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18" name="Arredondar Retângulo em um Canto Diagonal 10">
            <a:hlinkClick r:id="" action="ppaction://noaction"/>
          </p:cNvPr>
          <p:cNvSpPr/>
          <p:nvPr userDrawn="1"/>
        </p:nvSpPr>
        <p:spPr>
          <a:xfrm>
            <a:off x="7164288"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spTree>
    <p:extLst>
      <p:ext uri="{BB962C8B-B14F-4D97-AF65-F5344CB8AC3E}">
        <p14:creationId xmlns:p14="http://schemas.microsoft.com/office/powerpoint/2010/main" val="27784922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andas Gestão do Conhecimento">
    <p:spTree>
      <p:nvGrpSpPr>
        <p:cNvPr id="1" name=""/>
        <p:cNvGrpSpPr/>
        <p:nvPr/>
      </p:nvGrpSpPr>
      <p:grpSpPr>
        <a:xfrm>
          <a:off x="0" y="0"/>
          <a:ext cx="0" cy="0"/>
          <a:chOff x="0" y="0"/>
          <a:chExt cx="0" cy="0"/>
        </a:xfrm>
      </p:grpSpPr>
      <p:sp>
        <p:nvSpPr>
          <p:cNvPr id="3" name="CaixaDeTexto 2"/>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DEMANDAS De </a:t>
            </a:r>
            <a:r>
              <a:rPr lang="pt-BR" sz="1600" b="1" cap="all" baseline="0" dirty="0" err="1" smtClean="0">
                <a:solidFill>
                  <a:schemeClr val="bg1"/>
                </a:solidFill>
                <a:latin typeface="+mj-lt"/>
              </a:rPr>
              <a:t>tic</a:t>
            </a:r>
            <a:endParaRPr lang="pt-BR" sz="1600" b="1" cap="all" baseline="0" dirty="0">
              <a:latin typeface="+mj-lt"/>
            </a:endParaRPr>
          </a:p>
        </p:txBody>
      </p:sp>
      <p:pic>
        <p:nvPicPr>
          <p:cNvPr id="4"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00" descr="Folder blue">
            <a:hlinkClick r:id="" action="ppaction://noaction"/>
          </p:cNvPr>
          <p:cNvPicPr>
            <a:picLocks noChangeAspect="1" noChangeArrowheads="1"/>
          </p:cNvPicPr>
          <p:nvPr userDrawn="1"/>
        </p:nvPicPr>
        <p:blipFill>
          <a:blip r:embed="rId4" cstate="print"/>
          <a:srcRect/>
          <a:stretch>
            <a:fillRect/>
          </a:stretch>
        </p:blipFill>
        <p:spPr bwMode="auto">
          <a:xfrm>
            <a:off x="8704196" y="6228108"/>
            <a:ext cx="288000" cy="288000"/>
          </a:xfrm>
          <a:prstGeom prst="rect">
            <a:avLst/>
          </a:prstGeom>
          <a:noFill/>
          <a:ln w="9525">
            <a:noFill/>
            <a:miter lim="800000"/>
            <a:headEnd/>
            <a:tailEnd/>
          </a:ln>
          <a:effectLst/>
        </p:spPr>
      </p:pic>
      <p:grpSp>
        <p:nvGrpSpPr>
          <p:cNvPr id="6" name="Grupo 5"/>
          <p:cNvGrpSpPr/>
          <p:nvPr userDrawn="1"/>
        </p:nvGrpSpPr>
        <p:grpSpPr>
          <a:xfrm>
            <a:off x="179512" y="1283274"/>
            <a:ext cx="8784975" cy="4859964"/>
            <a:chOff x="179513" y="1283274"/>
            <a:chExt cx="8640960" cy="4859964"/>
          </a:xfrm>
          <a:effectLst>
            <a:outerShdw blurRad="50800" dist="38100" dir="2700000" algn="tl" rotWithShape="0">
              <a:prstClr val="black">
                <a:alpha val="40000"/>
              </a:prstClr>
            </a:outerShdw>
          </a:effectLst>
        </p:grpSpPr>
        <p:cxnSp>
          <p:nvCxnSpPr>
            <p:cNvPr id="7" name="Conector reto 11"/>
            <p:cNvCxnSpPr/>
            <p:nvPr/>
          </p:nvCxnSpPr>
          <p:spPr>
            <a:xfrm flipH="1">
              <a:off x="179513" y="1428579"/>
              <a:ext cx="1978" cy="4714659"/>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13"/>
            <p:cNvCxnSpPr/>
            <p:nvPr/>
          </p:nvCxnSpPr>
          <p:spPr>
            <a:xfrm>
              <a:off x="179513" y="6143238"/>
              <a:ext cx="8640960"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5"/>
            <p:cNvCxnSpPr/>
            <p:nvPr/>
          </p:nvCxnSpPr>
          <p:spPr>
            <a:xfrm flipV="1">
              <a:off x="8820473" y="1418743"/>
              <a:ext cx="0" cy="4724495"/>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17"/>
            <p:cNvCxnSpPr/>
            <p:nvPr/>
          </p:nvCxnSpPr>
          <p:spPr>
            <a:xfrm flipH="1">
              <a:off x="5276275" y="1418743"/>
              <a:ext cx="3544198" cy="9836"/>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20"/>
            <p:cNvCxnSpPr/>
            <p:nvPr/>
          </p:nvCxnSpPr>
          <p:spPr>
            <a:xfrm flipV="1">
              <a:off x="5288678" y="1283274"/>
              <a:ext cx="0" cy="14998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7"/>
            <p:cNvCxnSpPr/>
            <p:nvPr/>
          </p:nvCxnSpPr>
          <p:spPr>
            <a:xfrm flipH="1">
              <a:off x="181492" y="1423661"/>
              <a:ext cx="3454404" cy="14754"/>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20"/>
            <p:cNvCxnSpPr/>
            <p:nvPr/>
          </p:nvCxnSpPr>
          <p:spPr>
            <a:xfrm flipV="1">
              <a:off x="3635896" y="1283274"/>
              <a:ext cx="0" cy="14998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Arredondar Retângulo em um Canto Diagonal 8"/>
          <p:cNvSpPr/>
          <p:nvPr userDrawn="1"/>
        </p:nvSpPr>
        <p:spPr>
          <a:xfrm>
            <a:off x="3707904" y="404664"/>
            <a:ext cx="1512168"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15" name="Arredondar Retângulo em um Canto Diagonal 9">
            <a:hlinkClick r:id="" action="ppaction://noaction"/>
          </p:cNvPr>
          <p:cNvSpPr/>
          <p:nvPr userDrawn="1"/>
        </p:nvSpPr>
        <p:spPr>
          <a:xfrm>
            <a:off x="5436096"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16" name="Arredondar Retângulo em um Canto Diagonal 10">
            <a:hlinkClick r:id="" action="ppaction://noaction"/>
          </p:cNvPr>
          <p:cNvSpPr/>
          <p:nvPr userDrawn="1"/>
        </p:nvSpPr>
        <p:spPr>
          <a:xfrm>
            <a:off x="7164288"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sp>
        <p:nvSpPr>
          <p:cNvPr id="17" name="Arredondar Retângulo em um Canto Diagonal 1">
            <a:hlinkClick r:id="" action="ppaction://noaction"/>
          </p:cNvPr>
          <p:cNvSpPr/>
          <p:nvPr userDrawn="1"/>
        </p:nvSpPr>
        <p:spPr>
          <a:xfrm>
            <a:off x="251520" y="404664"/>
            <a:ext cx="1514097"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Judiciais</a:t>
            </a:r>
            <a:endParaRPr lang="pt-BR" sz="1200" b="1" dirty="0">
              <a:solidFill>
                <a:schemeClr val="tx1"/>
              </a:solidFill>
            </a:endParaRPr>
          </a:p>
        </p:txBody>
      </p:sp>
      <p:sp>
        <p:nvSpPr>
          <p:cNvPr id="18" name="Arredondar Retângulo em um Canto Diagonal 17">
            <a:hlinkClick r:id="" action="ppaction://noaction"/>
          </p:cNvPr>
          <p:cNvSpPr/>
          <p:nvPr userDrawn="1"/>
        </p:nvSpPr>
        <p:spPr>
          <a:xfrm>
            <a:off x="1979712"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spTree>
    <p:extLst>
      <p:ext uri="{BB962C8B-B14F-4D97-AF65-F5344CB8AC3E}">
        <p14:creationId xmlns:p14="http://schemas.microsoft.com/office/powerpoint/2010/main" val="38425659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andas Estrutura de TIC">
    <p:spTree>
      <p:nvGrpSpPr>
        <p:cNvPr id="1" name=""/>
        <p:cNvGrpSpPr/>
        <p:nvPr/>
      </p:nvGrpSpPr>
      <p:grpSpPr>
        <a:xfrm>
          <a:off x="0" y="0"/>
          <a:ext cx="0" cy="0"/>
          <a:chOff x="0" y="0"/>
          <a:chExt cx="0" cy="0"/>
        </a:xfrm>
      </p:grpSpPr>
      <p:sp>
        <p:nvSpPr>
          <p:cNvPr id="3" name="CaixaDeTexto 2"/>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DEMANDAS De </a:t>
            </a:r>
            <a:r>
              <a:rPr lang="pt-BR" sz="1600" b="1" cap="all" baseline="0" dirty="0" err="1" smtClean="0">
                <a:solidFill>
                  <a:schemeClr val="bg1"/>
                </a:solidFill>
                <a:latin typeface="+mj-lt"/>
              </a:rPr>
              <a:t>tic</a:t>
            </a:r>
            <a:endParaRPr lang="pt-BR" sz="1600" b="1" cap="all" baseline="0" dirty="0">
              <a:latin typeface="+mj-lt"/>
            </a:endParaRPr>
          </a:p>
        </p:txBody>
      </p:sp>
      <p:pic>
        <p:nvPicPr>
          <p:cNvPr id="4"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00" descr="Folder blue">
            <a:hlinkClick r:id="" action="ppaction://noaction"/>
          </p:cNvPr>
          <p:cNvPicPr>
            <a:picLocks noChangeAspect="1" noChangeArrowheads="1"/>
          </p:cNvPicPr>
          <p:nvPr userDrawn="1"/>
        </p:nvPicPr>
        <p:blipFill>
          <a:blip r:embed="rId4" cstate="print"/>
          <a:srcRect/>
          <a:stretch>
            <a:fillRect/>
          </a:stretch>
        </p:blipFill>
        <p:spPr bwMode="auto">
          <a:xfrm>
            <a:off x="8704196" y="6228108"/>
            <a:ext cx="288000" cy="288000"/>
          </a:xfrm>
          <a:prstGeom prst="rect">
            <a:avLst/>
          </a:prstGeom>
          <a:noFill/>
          <a:ln w="9525">
            <a:noFill/>
            <a:miter lim="800000"/>
            <a:headEnd/>
            <a:tailEnd/>
          </a:ln>
          <a:effectLst/>
        </p:spPr>
      </p:pic>
      <p:grpSp>
        <p:nvGrpSpPr>
          <p:cNvPr id="6" name="Grupo 5"/>
          <p:cNvGrpSpPr/>
          <p:nvPr userDrawn="1"/>
        </p:nvGrpSpPr>
        <p:grpSpPr>
          <a:xfrm>
            <a:off x="179513" y="1283274"/>
            <a:ext cx="8784975" cy="4859964"/>
            <a:chOff x="179513" y="1283274"/>
            <a:chExt cx="8640961" cy="4859964"/>
          </a:xfrm>
          <a:effectLst>
            <a:outerShdw blurRad="50800" dist="38100" dir="2700000" algn="tl" rotWithShape="0">
              <a:prstClr val="black">
                <a:alpha val="40000"/>
              </a:prstClr>
            </a:outerShdw>
          </a:effectLst>
        </p:grpSpPr>
        <p:cxnSp>
          <p:nvCxnSpPr>
            <p:cNvPr id="7" name="Conector reto 11"/>
            <p:cNvCxnSpPr/>
            <p:nvPr/>
          </p:nvCxnSpPr>
          <p:spPr>
            <a:xfrm flipH="1">
              <a:off x="179513" y="1428579"/>
              <a:ext cx="1978" cy="4714659"/>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13"/>
            <p:cNvCxnSpPr/>
            <p:nvPr/>
          </p:nvCxnSpPr>
          <p:spPr>
            <a:xfrm>
              <a:off x="179513" y="6143238"/>
              <a:ext cx="8640960"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5"/>
            <p:cNvCxnSpPr/>
            <p:nvPr/>
          </p:nvCxnSpPr>
          <p:spPr>
            <a:xfrm flipV="1">
              <a:off x="8820473" y="1418743"/>
              <a:ext cx="0" cy="4724495"/>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17"/>
            <p:cNvCxnSpPr/>
            <p:nvPr/>
          </p:nvCxnSpPr>
          <p:spPr>
            <a:xfrm flipH="1">
              <a:off x="7020272" y="1418743"/>
              <a:ext cx="1800202" cy="4918"/>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20"/>
            <p:cNvCxnSpPr/>
            <p:nvPr/>
          </p:nvCxnSpPr>
          <p:spPr>
            <a:xfrm flipV="1">
              <a:off x="7020272" y="1297788"/>
              <a:ext cx="0" cy="14998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7"/>
            <p:cNvCxnSpPr/>
            <p:nvPr/>
          </p:nvCxnSpPr>
          <p:spPr>
            <a:xfrm flipH="1">
              <a:off x="181492" y="1423661"/>
              <a:ext cx="5182596" cy="14754"/>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to 20"/>
            <p:cNvCxnSpPr/>
            <p:nvPr/>
          </p:nvCxnSpPr>
          <p:spPr>
            <a:xfrm flipV="1">
              <a:off x="5364088" y="1283274"/>
              <a:ext cx="0" cy="149983"/>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Arredondar Retângulo em um Canto Diagonal 8">
            <a:hlinkClick r:id="" action="ppaction://noaction"/>
          </p:cNvPr>
          <p:cNvSpPr/>
          <p:nvPr userDrawn="1"/>
        </p:nvSpPr>
        <p:spPr>
          <a:xfrm>
            <a:off x="3707904"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15" name="Arredondar Retângulo em um Canto Diagonal 9"/>
          <p:cNvSpPr/>
          <p:nvPr userDrawn="1"/>
        </p:nvSpPr>
        <p:spPr>
          <a:xfrm>
            <a:off x="5436096" y="404664"/>
            <a:ext cx="1512168"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16" name="Arredondar Retângulo em um Canto Diagonal 10">
            <a:hlinkClick r:id="" action="ppaction://noaction"/>
          </p:cNvPr>
          <p:cNvSpPr/>
          <p:nvPr userDrawn="1"/>
        </p:nvSpPr>
        <p:spPr>
          <a:xfrm>
            <a:off x="7164288"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Governança</a:t>
            </a:r>
            <a:endParaRPr lang="pt-BR" sz="1200" b="1" dirty="0">
              <a:solidFill>
                <a:schemeClr val="tx1"/>
              </a:solidFill>
            </a:endParaRPr>
          </a:p>
        </p:txBody>
      </p:sp>
      <p:sp>
        <p:nvSpPr>
          <p:cNvPr id="17" name="Arredondar Retângulo em um Canto Diagonal 1">
            <a:hlinkClick r:id="" action="ppaction://noaction"/>
          </p:cNvPr>
          <p:cNvSpPr/>
          <p:nvPr userDrawn="1"/>
        </p:nvSpPr>
        <p:spPr>
          <a:xfrm>
            <a:off x="251520" y="404664"/>
            <a:ext cx="1514097"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Judiciais</a:t>
            </a:r>
            <a:endParaRPr lang="pt-BR" sz="1200" b="1" dirty="0">
              <a:solidFill>
                <a:schemeClr val="tx1"/>
              </a:solidFill>
            </a:endParaRPr>
          </a:p>
        </p:txBody>
      </p:sp>
      <p:sp>
        <p:nvSpPr>
          <p:cNvPr id="18" name="Arredondar Retângulo em um Canto Diagonal 17">
            <a:hlinkClick r:id="" action="ppaction://noaction"/>
          </p:cNvPr>
          <p:cNvSpPr/>
          <p:nvPr userDrawn="1"/>
        </p:nvSpPr>
        <p:spPr>
          <a:xfrm>
            <a:off x="1979712"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spTree>
    <p:extLst>
      <p:ext uri="{BB962C8B-B14F-4D97-AF65-F5344CB8AC3E}">
        <p14:creationId xmlns:p14="http://schemas.microsoft.com/office/powerpoint/2010/main" val="26870876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andas Governança">
    <p:spTree>
      <p:nvGrpSpPr>
        <p:cNvPr id="1" name=""/>
        <p:cNvGrpSpPr/>
        <p:nvPr/>
      </p:nvGrpSpPr>
      <p:grpSpPr>
        <a:xfrm>
          <a:off x="0" y="0"/>
          <a:ext cx="0" cy="0"/>
          <a:chOff x="0" y="0"/>
          <a:chExt cx="0" cy="0"/>
        </a:xfrm>
      </p:grpSpPr>
      <p:sp>
        <p:nvSpPr>
          <p:cNvPr id="3" name="CaixaDeTexto 2"/>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DEMANDAS De </a:t>
            </a:r>
            <a:r>
              <a:rPr lang="pt-BR" sz="1600" b="1" cap="all" baseline="0" dirty="0" err="1" smtClean="0">
                <a:solidFill>
                  <a:schemeClr val="bg1"/>
                </a:solidFill>
                <a:latin typeface="+mj-lt"/>
              </a:rPr>
              <a:t>tic</a:t>
            </a:r>
            <a:endParaRPr lang="pt-BR" sz="1600" b="1" cap="all" baseline="0" dirty="0">
              <a:latin typeface="+mj-lt"/>
            </a:endParaRPr>
          </a:p>
        </p:txBody>
      </p:sp>
      <p:pic>
        <p:nvPicPr>
          <p:cNvPr id="4"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172400"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00" descr="Folder blue">
            <a:hlinkClick r:id="" action="ppaction://noaction"/>
          </p:cNvPr>
          <p:cNvPicPr>
            <a:picLocks noChangeAspect="1" noChangeArrowheads="1"/>
          </p:cNvPicPr>
          <p:nvPr userDrawn="1"/>
        </p:nvPicPr>
        <p:blipFill>
          <a:blip r:embed="rId4" cstate="print"/>
          <a:srcRect/>
          <a:stretch>
            <a:fillRect/>
          </a:stretch>
        </p:blipFill>
        <p:spPr bwMode="auto">
          <a:xfrm>
            <a:off x="8704196" y="6228108"/>
            <a:ext cx="288000" cy="288000"/>
          </a:xfrm>
          <a:prstGeom prst="rect">
            <a:avLst/>
          </a:prstGeom>
          <a:noFill/>
          <a:ln w="9525">
            <a:noFill/>
            <a:miter lim="800000"/>
            <a:headEnd/>
            <a:tailEnd/>
          </a:ln>
          <a:effectLst/>
        </p:spPr>
      </p:pic>
      <p:grpSp>
        <p:nvGrpSpPr>
          <p:cNvPr id="6" name="Grupo 5"/>
          <p:cNvGrpSpPr/>
          <p:nvPr userDrawn="1"/>
        </p:nvGrpSpPr>
        <p:grpSpPr>
          <a:xfrm>
            <a:off x="179512" y="1283274"/>
            <a:ext cx="8784975" cy="4860000"/>
            <a:chOff x="179512" y="1283274"/>
            <a:chExt cx="8784975" cy="4882030"/>
          </a:xfrm>
          <a:effectLst>
            <a:outerShdw blurRad="50800" dist="38100" dir="2700000" algn="tl" rotWithShape="0">
              <a:prstClr val="black">
                <a:alpha val="40000"/>
              </a:prstClr>
            </a:outerShdw>
          </a:effectLst>
        </p:grpSpPr>
        <p:cxnSp>
          <p:nvCxnSpPr>
            <p:cNvPr id="7" name="Conector reto 11"/>
            <p:cNvCxnSpPr/>
            <p:nvPr/>
          </p:nvCxnSpPr>
          <p:spPr>
            <a:xfrm flipH="1">
              <a:off x="179512" y="1429302"/>
              <a:ext cx="2011" cy="473600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to 13"/>
            <p:cNvCxnSpPr/>
            <p:nvPr/>
          </p:nvCxnSpPr>
          <p:spPr>
            <a:xfrm>
              <a:off x="179512" y="6165304"/>
              <a:ext cx="8784975" cy="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15"/>
            <p:cNvCxnSpPr/>
            <p:nvPr/>
          </p:nvCxnSpPr>
          <p:spPr>
            <a:xfrm flipV="1">
              <a:off x="8964487" y="1419422"/>
              <a:ext cx="0" cy="474588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20"/>
            <p:cNvCxnSpPr/>
            <p:nvPr/>
          </p:nvCxnSpPr>
          <p:spPr>
            <a:xfrm flipV="1">
              <a:off x="8964487" y="1283274"/>
              <a:ext cx="0" cy="15066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to 17"/>
            <p:cNvCxnSpPr/>
            <p:nvPr/>
          </p:nvCxnSpPr>
          <p:spPr>
            <a:xfrm flipH="1">
              <a:off x="181525" y="1419422"/>
              <a:ext cx="6939963" cy="19760"/>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20"/>
            <p:cNvCxnSpPr/>
            <p:nvPr/>
          </p:nvCxnSpPr>
          <p:spPr>
            <a:xfrm flipV="1">
              <a:off x="7129224" y="1283274"/>
              <a:ext cx="0" cy="150662"/>
            </a:xfrm>
            <a:prstGeom prst="line">
              <a:avLst/>
            </a:prstGeom>
            <a:ln w="3810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 name="Arredondar Retângulo em um Canto Diagonal 8">
            <a:hlinkClick r:id="" action="ppaction://noaction"/>
          </p:cNvPr>
          <p:cNvSpPr/>
          <p:nvPr userDrawn="1"/>
        </p:nvSpPr>
        <p:spPr>
          <a:xfrm>
            <a:off x="3707904"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Gestão do Conhecimento</a:t>
            </a:r>
            <a:endParaRPr lang="pt-BR" sz="1200" b="1" dirty="0">
              <a:solidFill>
                <a:schemeClr val="tx1"/>
              </a:solidFill>
            </a:endParaRPr>
          </a:p>
        </p:txBody>
      </p:sp>
      <p:sp>
        <p:nvSpPr>
          <p:cNvPr id="14" name="Arredondar Retângulo em um Canto Diagonal 9">
            <a:hlinkClick r:id="" action="ppaction://noaction"/>
          </p:cNvPr>
          <p:cNvSpPr/>
          <p:nvPr userDrawn="1"/>
        </p:nvSpPr>
        <p:spPr>
          <a:xfrm>
            <a:off x="5436096"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Estrutura de TIC</a:t>
            </a:r>
            <a:endParaRPr lang="pt-BR" sz="1200" b="1" dirty="0">
              <a:solidFill>
                <a:schemeClr val="tx1"/>
              </a:solidFill>
            </a:endParaRPr>
          </a:p>
        </p:txBody>
      </p:sp>
      <p:sp>
        <p:nvSpPr>
          <p:cNvPr id="15" name="Arredondar Retângulo em um Canto Diagonal 10"/>
          <p:cNvSpPr/>
          <p:nvPr userDrawn="1"/>
        </p:nvSpPr>
        <p:spPr>
          <a:xfrm>
            <a:off x="7164288" y="404664"/>
            <a:ext cx="1512168" cy="864096"/>
          </a:xfrm>
          <a:prstGeom prst="round2DiagRect">
            <a:avLst/>
          </a:prstGeom>
          <a:gradFill>
            <a:gsLst>
              <a:gs pos="0">
                <a:schemeClr val="tx1">
                  <a:lumMod val="65000"/>
                  <a:lumOff val="35000"/>
                </a:schemeClr>
              </a:gs>
              <a:gs pos="80000">
                <a:schemeClr val="tx1">
                  <a:lumMod val="75000"/>
                  <a:lumOff val="25000"/>
                </a:schemeClr>
              </a:gs>
              <a:gs pos="100000">
                <a:schemeClr val="tx1">
                  <a:lumMod val="85000"/>
                  <a:lumOff val="15000"/>
                </a:schemeClr>
              </a:gs>
            </a:gsLst>
            <a:lin ang="16200000" scaled="0"/>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16" name="Arredondar Retângulo em um Canto Diagonal 1">
            <a:hlinkClick r:id="" action="ppaction://noaction"/>
          </p:cNvPr>
          <p:cNvSpPr/>
          <p:nvPr userDrawn="1"/>
        </p:nvSpPr>
        <p:spPr>
          <a:xfrm>
            <a:off x="251520" y="404664"/>
            <a:ext cx="1514097"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Judiciais</a:t>
            </a:r>
            <a:endParaRPr lang="pt-BR" sz="1200" b="1" dirty="0">
              <a:solidFill>
                <a:schemeClr val="tx1"/>
              </a:solidFill>
            </a:endParaRPr>
          </a:p>
        </p:txBody>
      </p:sp>
      <p:sp>
        <p:nvSpPr>
          <p:cNvPr id="17" name="Arredondar Retângulo em um Canto Diagonal 16">
            <a:hlinkClick r:id="" action="ppaction://noaction"/>
          </p:cNvPr>
          <p:cNvSpPr/>
          <p:nvPr userDrawn="1"/>
        </p:nvSpPr>
        <p:spPr>
          <a:xfrm>
            <a:off x="1979712" y="404664"/>
            <a:ext cx="1512168" cy="864096"/>
          </a:xfrm>
          <a:prstGeom prst="round2DiagRect">
            <a:avLst/>
          </a:prstGeom>
          <a:solidFill>
            <a:schemeClr val="bg1">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solidFill>
                  <a:schemeClr val="tx1"/>
                </a:solidFill>
              </a:rPr>
              <a:t>Sistemas Administrativos</a:t>
            </a:r>
            <a:endParaRPr lang="pt-BR" sz="1200" b="1" dirty="0">
              <a:solidFill>
                <a:schemeClr val="tx1"/>
              </a:solidFill>
            </a:endParaRPr>
          </a:p>
        </p:txBody>
      </p:sp>
    </p:spTree>
    <p:extLst>
      <p:ext uri="{BB962C8B-B14F-4D97-AF65-F5344CB8AC3E}">
        <p14:creationId xmlns:p14="http://schemas.microsoft.com/office/powerpoint/2010/main" val="6842214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talhamento Demandas">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332656"/>
          </a:xfrm>
        </p:spPr>
        <p:txBody>
          <a:bodyPr/>
          <a:lstStyle>
            <a:lvl1pPr algn="ctr">
              <a:defRPr sz="1600">
                <a:solidFill>
                  <a:schemeClr val="bg1"/>
                </a:solidFill>
              </a:defRPr>
            </a:lvl1pPr>
          </a:lstStyle>
          <a:p>
            <a:r>
              <a:rPr lang="pt-BR" dirty="0" smtClean="0"/>
              <a:t>Clique para editar o título mestre</a:t>
            </a:r>
            <a:endParaRPr lang="pt-BR" dirty="0"/>
          </a:p>
        </p:txBody>
      </p:sp>
      <p:grpSp>
        <p:nvGrpSpPr>
          <p:cNvPr id="10" name="Grupo 9"/>
          <p:cNvGrpSpPr/>
          <p:nvPr userDrawn="1"/>
        </p:nvGrpSpPr>
        <p:grpSpPr>
          <a:xfrm>
            <a:off x="431540" y="404664"/>
            <a:ext cx="4104000" cy="276999"/>
            <a:chOff x="4572000" y="1180069"/>
            <a:chExt cx="4140463" cy="276999"/>
          </a:xfrm>
        </p:grpSpPr>
        <p:sp>
          <p:nvSpPr>
            <p:cNvPr id="11" name="Round Same Side Corner Rectangle 42"/>
            <p:cNvSpPr/>
            <p:nvPr/>
          </p:nvSpPr>
          <p:spPr>
            <a:xfrm>
              <a:off x="4602660" y="1214643"/>
              <a:ext cx="1512168" cy="225743"/>
            </a:xfrm>
            <a:prstGeom prst="round2SameRect">
              <a:avLst>
                <a:gd name="adj1" fmla="val 33545"/>
                <a:gd name="adj2" fmla="val 0"/>
              </a:avLst>
            </a:prstGeom>
            <a:solidFill>
              <a:schemeClr val="bg1">
                <a:lumMod val="65000"/>
                <a:alpha val="15000"/>
              </a:schemeClr>
            </a:solidFill>
            <a:ln w="3175">
              <a:solidFill>
                <a:schemeClr val="bg1">
                  <a:lumMod val="8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rPr>
                <a:t>Gestor</a:t>
              </a:r>
              <a:r>
                <a:rPr lang="en-US" sz="1200" b="1" dirty="0" smtClean="0">
                  <a:solidFill>
                    <a:schemeClr val="tx1">
                      <a:lumMod val="75000"/>
                      <a:lumOff val="25000"/>
                    </a:schemeClr>
                  </a:solidFill>
                </a:rPr>
                <a:t> do </a:t>
              </a:r>
              <a:r>
                <a:rPr lang="en-US" sz="1200" b="1" dirty="0" err="1" smtClean="0">
                  <a:solidFill>
                    <a:schemeClr val="tx1">
                      <a:lumMod val="75000"/>
                      <a:lumOff val="25000"/>
                    </a:schemeClr>
                  </a:solidFill>
                </a:rPr>
                <a:t>Negócio</a:t>
              </a:r>
              <a:endParaRPr lang="ro-RO" sz="1200" b="1" dirty="0">
                <a:solidFill>
                  <a:schemeClr val="tx1">
                    <a:lumMod val="75000"/>
                    <a:lumOff val="25000"/>
                  </a:schemeClr>
                </a:solidFill>
              </a:endParaRPr>
            </a:p>
          </p:txBody>
        </p:sp>
        <p:sp>
          <p:nvSpPr>
            <p:cNvPr id="12" name="Round Same Side Corner Rectangle 9"/>
            <p:cNvSpPr/>
            <p:nvPr/>
          </p:nvSpPr>
          <p:spPr>
            <a:xfrm rot="16200000" flipV="1">
              <a:off x="7361202" y="89124"/>
              <a:ext cx="243637" cy="2458884"/>
            </a:xfrm>
            <a:prstGeom prst="round2SameRect">
              <a:avLst/>
            </a:prstGeom>
            <a:gradFill flip="none" rotWithShape="1">
              <a:lin ang="0" scaled="1"/>
              <a:tileRect/>
            </a:gra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a:p>
          </p:txBody>
        </p:sp>
        <p:sp>
          <p:nvSpPr>
            <p:cNvPr id="13" name="Round Same Side Corner Rectangle 8"/>
            <p:cNvSpPr/>
            <p:nvPr/>
          </p:nvSpPr>
          <p:spPr>
            <a:xfrm rot="16200000">
              <a:off x="5290971" y="477779"/>
              <a:ext cx="243637" cy="1681580"/>
            </a:xfrm>
            <a:prstGeom prst="round2SameRect">
              <a:avLst/>
            </a:prstGeom>
            <a:solidFill>
              <a:schemeClr val="bg1">
                <a:lumMod val="75000"/>
              </a:schemeClr>
            </a:solidFill>
            <a:ln w="3175">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o-RO"/>
            </a:p>
          </p:txBody>
        </p:sp>
        <p:sp>
          <p:nvSpPr>
            <p:cNvPr id="14" name="TextBox 10"/>
            <p:cNvSpPr txBox="1"/>
            <p:nvPr/>
          </p:nvSpPr>
          <p:spPr>
            <a:xfrm>
              <a:off x="4618980" y="1180069"/>
              <a:ext cx="1614886" cy="276999"/>
            </a:xfrm>
            <a:prstGeom prst="rect">
              <a:avLst/>
            </a:prstGeom>
            <a:noFill/>
          </p:spPr>
          <p:txBody>
            <a:bodyPr wrap="square" anchor="ctr">
              <a:spAutoFit/>
            </a:bodyPr>
            <a:lstStyle/>
            <a:p>
              <a:pPr algn="ctr">
                <a:defRPr/>
              </a:pPr>
              <a:r>
                <a:rPr lang="pt-PT" sz="1200" b="1" dirty="0" smtClean="0">
                  <a:latin typeface="+mj-lt"/>
                  <a:ea typeface="+mn-ea"/>
                </a:rPr>
                <a:t>Demandante</a:t>
              </a:r>
              <a:endParaRPr lang="en-US" sz="1400" b="1" dirty="0">
                <a:latin typeface="+mj-lt"/>
                <a:ea typeface="+mn-ea"/>
              </a:endParaRPr>
            </a:p>
          </p:txBody>
        </p:sp>
        <p:sp>
          <p:nvSpPr>
            <p:cNvPr id="15" name="TextBox 11"/>
            <p:cNvSpPr txBox="1"/>
            <p:nvPr/>
          </p:nvSpPr>
          <p:spPr>
            <a:xfrm>
              <a:off x="6273292" y="1180069"/>
              <a:ext cx="2320578" cy="276999"/>
            </a:xfrm>
            <a:prstGeom prst="rect">
              <a:avLst/>
            </a:prstGeom>
            <a:noFill/>
          </p:spPr>
          <p:txBody>
            <a:bodyPr wrap="square" anchor="ctr">
              <a:spAutoFit/>
            </a:bodyPr>
            <a:lstStyle/>
            <a:p>
              <a:pPr algn="ctr">
                <a:defRPr/>
              </a:pPr>
              <a:endParaRPr lang="pt-BR" sz="1200" b="1" dirty="0">
                <a:solidFill>
                  <a:schemeClr val="bg1"/>
                </a:solidFill>
                <a:effectLst>
                  <a:outerShdw blurRad="38100" dist="38100" dir="2700000" algn="tl">
                    <a:srgbClr val="000000">
                      <a:alpha val="43137"/>
                    </a:srgbClr>
                  </a:outerShdw>
                </a:effectLst>
                <a:latin typeface="+mj-lt"/>
              </a:endParaRPr>
            </a:p>
          </p:txBody>
        </p:sp>
      </p:grpSp>
      <p:sp>
        <p:nvSpPr>
          <p:cNvPr id="26" name="Round Same Side Corner Rectangle 42"/>
          <p:cNvSpPr/>
          <p:nvPr userDrawn="1"/>
        </p:nvSpPr>
        <p:spPr>
          <a:xfrm>
            <a:off x="402456" y="934356"/>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err="1" smtClean="0">
                <a:solidFill>
                  <a:schemeClr val="tx1">
                    <a:lumMod val="75000"/>
                    <a:lumOff val="25000"/>
                  </a:schemeClr>
                </a:solidFill>
                <a:latin typeface="+mj-lt"/>
              </a:rPr>
              <a:t>Contato</a:t>
            </a:r>
            <a:endParaRPr lang="ro-RO" sz="1200" b="1" dirty="0">
              <a:solidFill>
                <a:schemeClr val="tx1">
                  <a:lumMod val="75000"/>
                  <a:lumOff val="25000"/>
                </a:schemeClr>
              </a:solidFill>
              <a:latin typeface="+mj-lt"/>
            </a:endParaRPr>
          </a:p>
        </p:txBody>
      </p:sp>
      <p:sp>
        <p:nvSpPr>
          <p:cNvPr id="27" name="Rectangle 6"/>
          <p:cNvSpPr/>
          <p:nvPr userDrawn="1"/>
        </p:nvSpPr>
        <p:spPr>
          <a:xfrm>
            <a:off x="395536" y="1191643"/>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o-RO" sz="1200" dirty="0">
              <a:solidFill>
                <a:schemeClr val="tx1"/>
              </a:solidFill>
            </a:endParaRPr>
          </a:p>
        </p:txBody>
      </p:sp>
      <p:sp>
        <p:nvSpPr>
          <p:cNvPr id="28" name="Round Same Side Corner Rectangle 42"/>
          <p:cNvSpPr/>
          <p:nvPr userDrawn="1"/>
        </p:nvSpPr>
        <p:spPr>
          <a:xfrm>
            <a:off x="2596030" y="942490"/>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tx1">
                    <a:lumMod val="75000"/>
                    <a:lumOff val="25000"/>
                  </a:schemeClr>
                </a:solidFill>
                <a:latin typeface="+mj-lt"/>
              </a:rPr>
              <a:t>Data da </a:t>
            </a:r>
            <a:r>
              <a:rPr lang="en-US" sz="1200" b="1" dirty="0" err="1" smtClean="0">
                <a:solidFill>
                  <a:schemeClr val="tx1">
                    <a:lumMod val="75000"/>
                    <a:lumOff val="25000"/>
                  </a:schemeClr>
                </a:solidFill>
                <a:latin typeface="+mj-lt"/>
              </a:rPr>
              <a:t>Demanda</a:t>
            </a:r>
            <a:endParaRPr lang="ro-RO" sz="1200" b="1" dirty="0">
              <a:solidFill>
                <a:schemeClr val="tx1">
                  <a:lumMod val="75000"/>
                  <a:lumOff val="25000"/>
                </a:schemeClr>
              </a:solidFill>
              <a:latin typeface="+mj-lt"/>
            </a:endParaRPr>
          </a:p>
        </p:txBody>
      </p:sp>
      <p:sp>
        <p:nvSpPr>
          <p:cNvPr id="29" name="Rectangle 6"/>
          <p:cNvSpPr/>
          <p:nvPr userDrawn="1"/>
        </p:nvSpPr>
        <p:spPr>
          <a:xfrm>
            <a:off x="2589110" y="1199777"/>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o-RO" sz="1200" dirty="0">
              <a:solidFill>
                <a:schemeClr val="tx1"/>
              </a:solidFill>
            </a:endParaRPr>
          </a:p>
        </p:txBody>
      </p:sp>
      <p:sp>
        <p:nvSpPr>
          <p:cNvPr id="31" name="Round Same Side Corner Rectangle 42"/>
          <p:cNvSpPr/>
          <p:nvPr userDrawn="1"/>
        </p:nvSpPr>
        <p:spPr>
          <a:xfrm>
            <a:off x="402688" y="1746938"/>
            <a:ext cx="8265704" cy="249153"/>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Resumo</a:t>
            </a:r>
            <a:r>
              <a:rPr lang="en-US" sz="1200" b="1" dirty="0" smtClean="0">
                <a:solidFill>
                  <a:schemeClr val="tx1">
                    <a:lumMod val="75000"/>
                    <a:lumOff val="25000"/>
                  </a:schemeClr>
                </a:solidFill>
                <a:latin typeface="+mj-lt"/>
              </a:rPr>
              <a:t> </a:t>
            </a:r>
            <a:r>
              <a:rPr lang="en-US" sz="1200" b="1" dirty="0" err="1" smtClean="0">
                <a:solidFill>
                  <a:schemeClr val="tx1">
                    <a:lumMod val="75000"/>
                    <a:lumOff val="25000"/>
                  </a:schemeClr>
                </a:solidFill>
                <a:latin typeface="+mj-lt"/>
              </a:rPr>
              <a:t>Executivo</a:t>
            </a:r>
            <a:endParaRPr lang="ro-RO" sz="1200" b="1" dirty="0">
              <a:solidFill>
                <a:schemeClr val="tx1">
                  <a:lumMod val="75000"/>
                  <a:lumOff val="25000"/>
                </a:schemeClr>
              </a:solidFill>
              <a:latin typeface="+mj-lt"/>
            </a:endParaRPr>
          </a:p>
        </p:txBody>
      </p:sp>
      <p:pic>
        <p:nvPicPr>
          <p:cNvPr id="32" name="Picture 2065" descr="Icon- Checklist 3"/>
          <p:cNvPicPr>
            <a:picLocks noChangeAspect="1" noChangeArrowheads="1"/>
          </p:cNvPicPr>
          <p:nvPr userDrawn="1"/>
        </p:nvPicPr>
        <p:blipFill>
          <a:blip r:embed="rId2" cstate="print"/>
          <a:srcRect/>
          <a:stretch>
            <a:fillRect/>
          </a:stretch>
        </p:blipFill>
        <p:spPr bwMode="auto">
          <a:xfrm>
            <a:off x="450843" y="1790480"/>
            <a:ext cx="179219" cy="189197"/>
          </a:xfrm>
          <a:prstGeom prst="rect">
            <a:avLst/>
          </a:prstGeom>
          <a:noFill/>
          <a:ln w="9525">
            <a:noFill/>
            <a:miter lim="800000"/>
            <a:headEnd/>
            <a:tailEnd/>
          </a:ln>
        </p:spPr>
      </p:pic>
      <p:sp>
        <p:nvSpPr>
          <p:cNvPr id="33" name="Rectangle 6"/>
          <p:cNvSpPr/>
          <p:nvPr userDrawn="1"/>
        </p:nvSpPr>
        <p:spPr>
          <a:xfrm>
            <a:off x="395768" y="1975778"/>
            <a:ext cx="8265704" cy="1453222"/>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just" fontAlgn="auto">
              <a:spcBef>
                <a:spcPts val="0"/>
              </a:spcBef>
              <a:spcAft>
                <a:spcPts val="0"/>
              </a:spcAft>
              <a:defRPr/>
            </a:pPr>
            <a:endParaRPr lang="pt-BR" sz="1050" dirty="0">
              <a:solidFill>
                <a:schemeClr val="dk1"/>
              </a:solidFill>
            </a:endParaRPr>
          </a:p>
        </p:txBody>
      </p:sp>
      <p:sp>
        <p:nvSpPr>
          <p:cNvPr id="35" name="Round Same Side Corner Rectangle 42"/>
          <p:cNvSpPr/>
          <p:nvPr userDrawn="1"/>
        </p:nvSpPr>
        <p:spPr>
          <a:xfrm>
            <a:off x="4829448" y="943224"/>
            <a:ext cx="1950680" cy="266002"/>
          </a:xfrm>
          <a:prstGeom prst="round2SameRect">
            <a:avLst>
              <a:gd name="adj1" fmla="val 33545"/>
              <a:gd name="adj2" fmla="val 0"/>
            </a:avLst>
          </a:prstGeom>
          <a:solidFill>
            <a:schemeClr val="bg1">
              <a:lumMod val="75000"/>
              <a:alpha val="15000"/>
            </a:schemeClr>
          </a:solidFill>
          <a:ln w="317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tx1">
                    <a:lumMod val="75000"/>
                    <a:lumOff val="25000"/>
                  </a:schemeClr>
                </a:solidFill>
                <a:latin typeface="+mj-lt"/>
              </a:rPr>
              <a:t>Status</a:t>
            </a:r>
            <a:endParaRPr lang="ro-RO" sz="1200" b="1" dirty="0">
              <a:solidFill>
                <a:schemeClr val="tx1">
                  <a:lumMod val="75000"/>
                  <a:lumOff val="25000"/>
                </a:schemeClr>
              </a:solidFill>
              <a:latin typeface="+mj-lt"/>
            </a:endParaRPr>
          </a:p>
        </p:txBody>
      </p:sp>
      <p:sp>
        <p:nvSpPr>
          <p:cNvPr id="36" name="Rectangle 6"/>
          <p:cNvSpPr/>
          <p:nvPr userDrawn="1"/>
        </p:nvSpPr>
        <p:spPr>
          <a:xfrm>
            <a:off x="4822528" y="1200511"/>
            <a:ext cx="1950680" cy="285007"/>
          </a:xfrm>
          <a:prstGeom prst="rect">
            <a:avLst/>
          </a:prstGeom>
          <a:solidFill>
            <a:schemeClr val="bg1">
              <a:lumMod val="65000"/>
              <a:alpha val="5000"/>
            </a:schemeClr>
          </a:solidFill>
          <a:ln w="3175">
            <a:solidFill>
              <a:schemeClr val="bg1">
                <a:alpha val="2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ro-RO" sz="1200" dirty="0">
              <a:solidFill>
                <a:schemeClr val="tx1"/>
              </a:solidFill>
            </a:endParaRPr>
          </a:p>
        </p:txBody>
      </p:sp>
      <p:pic>
        <p:nvPicPr>
          <p:cNvPr id="37" name="Imagem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9158" y="966119"/>
            <a:ext cx="234000" cy="234000"/>
          </a:xfrm>
          <a:prstGeom prst="rect">
            <a:avLst/>
          </a:prstGeom>
        </p:spPr>
      </p:pic>
      <p:pic>
        <p:nvPicPr>
          <p:cNvPr id="38" name="Imagem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4008" y="943784"/>
            <a:ext cx="234000" cy="234000"/>
          </a:xfrm>
          <a:prstGeom prst="rect">
            <a:avLst/>
          </a:prstGeom>
        </p:spPr>
      </p:pic>
    </p:spTree>
    <p:extLst>
      <p:ext uri="{BB962C8B-B14F-4D97-AF65-F5344CB8AC3E}">
        <p14:creationId xmlns:p14="http://schemas.microsoft.com/office/powerpoint/2010/main" val="4830112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ção">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l="12923" r="19101"/>
          <a:stretch>
            <a:fillRect/>
          </a:stretch>
        </p:blipFill>
        <p:spPr bwMode="auto">
          <a:xfrm>
            <a:off x="0" y="1643063"/>
            <a:ext cx="91440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de cantos arredondados 8"/>
          <p:cNvSpPr/>
          <p:nvPr userDrawn="1"/>
        </p:nvSpPr>
        <p:spPr bwMode="auto">
          <a:xfrm>
            <a:off x="2714612" y="2786058"/>
            <a:ext cx="6143668" cy="1214446"/>
          </a:xfrm>
          <a:prstGeom prst="roundRect">
            <a:avLst/>
          </a:prstGeom>
          <a:solidFill>
            <a:schemeClr val="tx2">
              <a:lumMod val="50000"/>
              <a:alpha val="90000"/>
            </a:schemeClr>
          </a:solidFill>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2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8688" y="5295900"/>
            <a:ext cx="928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Box 7"/>
          <p:cNvSpPr txBox="1"/>
          <p:nvPr userDrawn="1"/>
        </p:nvSpPr>
        <p:spPr>
          <a:xfrm>
            <a:off x="223838" y="6224588"/>
            <a:ext cx="2347912" cy="276225"/>
          </a:xfrm>
          <a:prstGeom prst="rect">
            <a:avLst/>
          </a:prstGeom>
          <a:noFill/>
        </p:spPr>
        <p:txBody>
          <a:bodyPr wrap="none">
            <a:spAutoFit/>
          </a:bodyPr>
          <a:lstStyle/>
          <a:p>
            <a:pPr fontAlgn="auto">
              <a:spcBef>
                <a:spcPts val="0"/>
              </a:spcBef>
              <a:spcAft>
                <a:spcPts val="0"/>
              </a:spcAft>
              <a:defRPr/>
            </a:pPr>
            <a:r>
              <a:rPr lang="pt-BR" sz="1200" dirty="0">
                <a:latin typeface="Times New Roman" pitchFamily="18" charset="0"/>
                <a:cs typeface="Times New Roman" pitchFamily="18" charset="0"/>
              </a:rPr>
              <a:t>Tribunal de Justiça de Pernambuco</a:t>
            </a:r>
          </a:p>
        </p:txBody>
      </p:sp>
      <p:sp>
        <p:nvSpPr>
          <p:cNvPr id="2" name="Title 1"/>
          <p:cNvSpPr>
            <a:spLocks noGrp="1"/>
          </p:cNvSpPr>
          <p:nvPr>
            <p:ph type="title"/>
          </p:nvPr>
        </p:nvSpPr>
        <p:spPr>
          <a:xfrm>
            <a:off x="2786050" y="2857496"/>
            <a:ext cx="6000792" cy="1071570"/>
          </a:xfrm>
          <a:prstGeom prst="rect">
            <a:avLst/>
          </a:prstGeom>
        </p:spPr>
        <p:txBody>
          <a:bodyPr anchorCtr="1"/>
          <a:lstStyle>
            <a:lvl1pPr algn="ctr">
              <a:defRPr sz="3200">
                <a:solidFill>
                  <a:schemeClr val="bg1"/>
                </a:solidFill>
                <a:latin typeface="Arial Narrow" pitchFamily="34" charset="0"/>
              </a:defRPr>
            </a:lvl1pPr>
          </a:lstStyle>
          <a:p>
            <a:r>
              <a:rPr lang="pt-BR" smtClean="0"/>
              <a:t>Clique para editar o estilo do título mestre</a:t>
            </a:r>
            <a:endParaRPr lang="pt-BR" dirty="0"/>
          </a:p>
        </p:txBody>
      </p:sp>
      <p:sp>
        <p:nvSpPr>
          <p:cNvPr id="13" name="Text Placeholder 12"/>
          <p:cNvSpPr>
            <a:spLocks noGrp="1"/>
          </p:cNvSpPr>
          <p:nvPr>
            <p:ph type="body" sz="quarter" idx="10"/>
          </p:nvPr>
        </p:nvSpPr>
        <p:spPr>
          <a:xfrm>
            <a:off x="2786050" y="4214813"/>
            <a:ext cx="6000763" cy="2214562"/>
          </a:xfrm>
        </p:spPr>
        <p:txBody>
          <a:bodyPr>
            <a:normAutofit/>
          </a:bodyPr>
          <a:lstStyle>
            <a:lvl1pPr marL="234000" indent="-234000">
              <a:spcBef>
                <a:spcPts val="400"/>
              </a:spcBef>
              <a:buClr>
                <a:schemeClr val="bg2"/>
              </a:buClr>
              <a:buSzPct val="100000"/>
              <a:buFont typeface="Wingdings" pitchFamily="2" charset="2"/>
              <a:buChar char="§"/>
              <a:defRPr sz="2800"/>
            </a:lvl1pPr>
            <a:lvl2pPr>
              <a:buNone/>
              <a:defRPr/>
            </a:lvl2pPr>
            <a:lvl3pPr>
              <a:buNone/>
              <a:defRPr/>
            </a:lvl3pPr>
            <a:lvl4pPr>
              <a:buNone/>
              <a:defRPr/>
            </a:lvl4pPr>
            <a:lvl5pPr>
              <a:buNone/>
              <a:defRPr/>
            </a:lvl5pPr>
          </a:lstStyle>
          <a:p>
            <a:pPr lvl="0"/>
            <a:r>
              <a:rPr lang="pt-BR" smtClean="0"/>
              <a:t>Clique para editar os estilos do texto mestre</a:t>
            </a:r>
          </a:p>
        </p:txBody>
      </p:sp>
    </p:spTree>
    <p:extLst>
      <p:ext uri="{BB962C8B-B14F-4D97-AF65-F5344CB8AC3E}">
        <p14:creationId xmlns:p14="http://schemas.microsoft.com/office/powerpoint/2010/main" val="2713836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92514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6745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ente títul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smtClean="0"/>
              <a:t>Clique para editar o título mestre</a:t>
            </a:r>
            <a:endParaRPr lang="pt-BR" dirty="0"/>
          </a:p>
        </p:txBody>
      </p:sp>
      <p:sp>
        <p:nvSpPr>
          <p:cNvPr id="8" name="Espaço Reservado para Conteúdo 7"/>
          <p:cNvSpPr>
            <a:spLocks noGrp="1"/>
          </p:cNvSpPr>
          <p:nvPr>
            <p:ph sz="quarter" idx="13"/>
          </p:nvPr>
        </p:nvSpPr>
        <p:spPr>
          <a:xfrm>
            <a:off x="395288" y="981075"/>
            <a:ext cx="8497192" cy="5184775"/>
          </a:xfrm>
        </p:spPr>
        <p:txBody>
          <a:bodyPr/>
          <a:lstStyle>
            <a:lvl3pPr>
              <a:defRPr>
                <a:solidFill>
                  <a:schemeClr val="accent3">
                    <a:lumMod val="75000"/>
                  </a:schemeClr>
                </a:solidFill>
              </a:defRPr>
            </a:lvl3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2475795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ente títul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435280" cy="504056"/>
          </a:xfrm>
        </p:spPr>
        <p:txBody>
          <a:bodyPr/>
          <a:lstStyle>
            <a:lvl1pPr>
              <a:defRPr sz="2400">
                <a:solidFill>
                  <a:schemeClr val="bg1"/>
                </a:solidFill>
                <a:effectLst>
                  <a:outerShdw blurRad="38100" dist="38100" dir="2700000" algn="tl">
                    <a:srgbClr val="000000">
                      <a:alpha val="43137"/>
                    </a:srgbClr>
                  </a:outerShdw>
                </a:effectLst>
              </a:defRPr>
            </a:lvl1pPr>
          </a:lstStyle>
          <a:p>
            <a:r>
              <a:rPr lang="pt-BR" dirty="0" smtClean="0"/>
              <a:t>Clique para editar o título mestre</a:t>
            </a:r>
            <a:endParaRPr lang="pt-BR" dirty="0"/>
          </a:p>
        </p:txBody>
      </p:sp>
      <p:sp>
        <p:nvSpPr>
          <p:cNvPr id="7" name="Espaço Reservado para Texto 6"/>
          <p:cNvSpPr>
            <a:spLocks noGrp="1"/>
          </p:cNvSpPr>
          <p:nvPr>
            <p:ph type="body" sz="quarter" idx="14"/>
          </p:nvPr>
        </p:nvSpPr>
        <p:spPr>
          <a:xfrm>
            <a:off x="394593" y="981075"/>
            <a:ext cx="8497887" cy="5184775"/>
          </a:xfrm>
        </p:spPr>
        <p:txBody>
          <a:bodyPr/>
          <a:lstStyle>
            <a:lvl2pPr>
              <a:defRPr>
                <a:solidFill>
                  <a:schemeClr val="tx1">
                    <a:lumMod val="50000"/>
                    <a:lumOff val="50000"/>
                  </a:schemeClr>
                </a:solidFill>
              </a:defRPr>
            </a:lvl2pPr>
            <a:lvl3pPr>
              <a:defRPr>
                <a:solidFill>
                  <a:schemeClr val="accent3">
                    <a:lumMod val="50000"/>
                  </a:schemeClr>
                </a:solidFill>
              </a:defRPr>
            </a:lvl3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770957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omente títul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smtClean="0"/>
              <a:t>Clique para editar o título mestre</a:t>
            </a:r>
            <a:endParaRPr lang="pt-BR" dirty="0"/>
          </a:p>
        </p:txBody>
      </p:sp>
      <p:sp>
        <p:nvSpPr>
          <p:cNvPr id="8" name="Espaço Reservado para Imagem 7"/>
          <p:cNvSpPr>
            <a:spLocks noGrp="1"/>
          </p:cNvSpPr>
          <p:nvPr>
            <p:ph type="pic" sz="quarter" idx="15"/>
          </p:nvPr>
        </p:nvSpPr>
        <p:spPr>
          <a:xfrm>
            <a:off x="394593" y="981075"/>
            <a:ext cx="8497887" cy="5184775"/>
          </a:xfrm>
        </p:spPr>
        <p:txBody>
          <a:bodyPr/>
          <a:lstStyle/>
          <a:p>
            <a:endParaRPr lang="pt-BR"/>
          </a:p>
        </p:txBody>
      </p:sp>
    </p:spTree>
    <p:extLst>
      <p:ext uri="{BB962C8B-B14F-4D97-AF65-F5344CB8AC3E}">
        <p14:creationId xmlns:p14="http://schemas.microsoft.com/office/powerpoint/2010/main" val="2706435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tos Sistema Judiciais">
    <p:spTree>
      <p:nvGrpSpPr>
        <p:cNvPr id="1" name=""/>
        <p:cNvGrpSpPr/>
        <p:nvPr/>
      </p:nvGrpSpPr>
      <p:grpSpPr>
        <a:xfrm>
          <a:off x="0" y="0"/>
          <a:ext cx="0" cy="0"/>
          <a:chOff x="0" y="0"/>
          <a:chExt cx="0" cy="0"/>
        </a:xfrm>
      </p:grpSpPr>
      <p:sp>
        <p:nvSpPr>
          <p:cNvPr id="29" name="Arredondar Retângulo em um Canto Diagonal 28"/>
          <p:cNvSpPr/>
          <p:nvPr userDrawn="1"/>
        </p:nvSpPr>
        <p:spPr>
          <a:xfrm>
            <a:off x="251520" y="404102"/>
            <a:ext cx="1514097"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30" name="Arredondar Retângulo em um Canto Diagonal 29">
            <a:hlinkClick r:id="" action="ppaction://noaction"/>
          </p:cNvPr>
          <p:cNvSpPr/>
          <p:nvPr userDrawn="1"/>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31" name="Arredondar Retângulo em um Canto Diagonal 30">
            <a:hlinkClick r:id="" action="ppaction://noaction"/>
          </p:cNvPr>
          <p:cNvSpPr/>
          <p:nvPr userDrawn="1"/>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33" name="Arredondar Retângulo em um Canto Diagonal 32">
            <a:hlinkClick r:id="" action="ppaction://noaction"/>
          </p:cNvPr>
          <p:cNvSpPr/>
          <p:nvPr userDrawn="1"/>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34" name="Arredondar Retângulo em um Canto Diagonal 33">
            <a:hlinkClick r:id="" action="ppaction://noaction"/>
          </p:cNvPr>
          <p:cNvSpPr/>
          <p:nvPr userDrawn="1"/>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grpSp>
        <p:nvGrpSpPr>
          <p:cNvPr id="35" name="Grupo 27"/>
          <p:cNvGrpSpPr/>
          <p:nvPr userDrawn="1"/>
        </p:nvGrpSpPr>
        <p:grpSpPr>
          <a:xfrm>
            <a:off x="179512" y="1268760"/>
            <a:ext cx="8784976" cy="4874478"/>
            <a:chOff x="393607" y="1844824"/>
            <a:chExt cx="8426865" cy="4680520"/>
          </a:xfrm>
          <a:effectLst>
            <a:outerShdw blurRad="50800" dist="38100" dir="2700000" algn="tl" rotWithShape="0">
              <a:srgbClr val="000000">
                <a:alpha val="43000"/>
              </a:srgbClr>
            </a:outerShdw>
          </a:effectLst>
        </p:grpSpPr>
        <p:cxnSp>
          <p:nvCxnSpPr>
            <p:cNvPr id="42" name="Conector reto 41"/>
            <p:cNvCxnSpPr/>
            <p:nvPr/>
          </p:nvCxnSpPr>
          <p:spPr>
            <a:xfrm>
              <a:off x="393607" y="1916832"/>
              <a:ext cx="0" cy="460851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393607" y="6525344"/>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flipV="1">
              <a:off x="8820472" y="1988840"/>
              <a:ext cx="0" cy="453650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flipH="1">
              <a:off x="1907704" y="1988840"/>
              <a:ext cx="6912768"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flipV="1">
              <a:off x="1907704" y="1844824"/>
              <a:ext cx="0" cy="14401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47"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676488"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CaixaDeTexto 1"/>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serviços De </a:t>
            </a:r>
            <a:r>
              <a:rPr lang="pt-BR" sz="1600" b="1" cap="all" baseline="0" dirty="0" err="1" smtClean="0">
                <a:solidFill>
                  <a:schemeClr val="bg1"/>
                </a:solidFill>
                <a:latin typeface="+mj-lt"/>
              </a:rPr>
              <a:t>tic</a:t>
            </a:r>
            <a:endParaRPr lang="pt-BR" sz="1600" b="1" cap="all" baseline="0" dirty="0">
              <a:latin typeface="+mj-lt"/>
            </a:endParaRPr>
          </a:p>
        </p:txBody>
      </p:sp>
    </p:spTree>
    <p:extLst>
      <p:ext uri="{BB962C8B-B14F-4D97-AF65-F5344CB8AC3E}">
        <p14:creationId xmlns:p14="http://schemas.microsoft.com/office/powerpoint/2010/main" val="33431365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tos Sistema Administrativos">
    <p:spTree>
      <p:nvGrpSpPr>
        <p:cNvPr id="1" name=""/>
        <p:cNvGrpSpPr/>
        <p:nvPr/>
      </p:nvGrpSpPr>
      <p:grpSpPr>
        <a:xfrm>
          <a:off x="0" y="0"/>
          <a:ext cx="0" cy="0"/>
          <a:chOff x="0" y="0"/>
          <a:chExt cx="0" cy="0"/>
        </a:xfrm>
      </p:grpSpPr>
      <p:sp>
        <p:nvSpPr>
          <p:cNvPr id="3" name="CaixaDeTexto 2"/>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serviços De </a:t>
            </a:r>
            <a:r>
              <a:rPr lang="pt-BR" sz="1600" b="1" cap="all" baseline="0" dirty="0" err="1" smtClean="0">
                <a:solidFill>
                  <a:schemeClr val="bg1"/>
                </a:solidFill>
                <a:latin typeface="+mj-lt"/>
              </a:rPr>
              <a:t>tic</a:t>
            </a:r>
            <a:endParaRPr lang="pt-BR" sz="1600" b="1" cap="all" baseline="0" dirty="0">
              <a:latin typeface="+mj-lt"/>
            </a:endParaRPr>
          </a:p>
        </p:txBody>
      </p:sp>
      <p:grpSp>
        <p:nvGrpSpPr>
          <p:cNvPr id="4" name="Group 12"/>
          <p:cNvGrpSpPr/>
          <p:nvPr userDrawn="1"/>
        </p:nvGrpSpPr>
        <p:grpSpPr>
          <a:xfrm>
            <a:off x="179512" y="1268760"/>
            <a:ext cx="8784976" cy="4874478"/>
            <a:chOff x="393607" y="2060848"/>
            <a:chExt cx="8426865" cy="4392488"/>
          </a:xfrm>
          <a:effectLst>
            <a:outerShdw blurRad="50800" dist="38100" dir="2700000" algn="tl" rotWithShape="0">
              <a:prstClr val="black">
                <a:alpha val="40000"/>
              </a:prstClr>
            </a:outerShdw>
          </a:effectLst>
        </p:grpSpPr>
        <p:cxnSp>
          <p:nvCxnSpPr>
            <p:cNvPr id="5" name="Conector reto 11"/>
            <p:cNvCxnSpPr/>
            <p:nvPr/>
          </p:nvCxnSpPr>
          <p:spPr>
            <a:xfrm flipH="1">
              <a:off x="393607" y="2204864"/>
              <a:ext cx="1929" cy="424847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Conector reto 13"/>
            <p:cNvCxnSpPr/>
            <p:nvPr/>
          </p:nvCxnSpPr>
          <p:spPr>
            <a:xfrm>
              <a:off x="393607" y="6453336"/>
              <a:ext cx="842686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ector reto 15"/>
            <p:cNvCxnSpPr/>
            <p:nvPr/>
          </p:nvCxnSpPr>
          <p:spPr>
            <a:xfrm flipV="1">
              <a:off x="8820472" y="2196001"/>
              <a:ext cx="0" cy="425733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ector reto 17"/>
            <p:cNvCxnSpPr/>
            <p:nvPr/>
          </p:nvCxnSpPr>
          <p:spPr>
            <a:xfrm flipH="1">
              <a:off x="3635896" y="2196001"/>
              <a:ext cx="5184576" cy="886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to 20"/>
            <p:cNvCxnSpPr/>
            <p:nvPr/>
          </p:nvCxnSpPr>
          <p:spPr>
            <a:xfrm flipV="1">
              <a:off x="3647429" y="2060848"/>
              <a:ext cx="0" cy="13515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Conector reto 17"/>
            <p:cNvCxnSpPr/>
            <p:nvPr/>
          </p:nvCxnSpPr>
          <p:spPr>
            <a:xfrm flipH="1">
              <a:off x="395536" y="2204864"/>
              <a:ext cx="1728192" cy="886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ector reto 20"/>
            <p:cNvCxnSpPr/>
            <p:nvPr/>
          </p:nvCxnSpPr>
          <p:spPr>
            <a:xfrm flipV="1">
              <a:off x="2111633" y="2060848"/>
              <a:ext cx="0" cy="13515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Arredondar Retângulo em um Canto Diagonal 1">
            <a:hlinkClick r:id="" action="ppaction://noaction"/>
          </p:cNvPr>
          <p:cNvSpPr/>
          <p:nvPr userDrawn="1"/>
        </p:nvSpPr>
        <p:spPr>
          <a:xfrm>
            <a:off x="249591"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13" name="Arredondar Retângulo em um Canto Diagonal 7"/>
          <p:cNvSpPr/>
          <p:nvPr userDrawn="1"/>
        </p:nvSpPr>
        <p:spPr>
          <a:xfrm>
            <a:off x="1979712"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sp>
        <p:nvSpPr>
          <p:cNvPr id="14" name="Arredondar Retângulo em um Canto Diagonal 8">
            <a:hlinkClick r:id="" action="ppaction://noaction"/>
          </p:cNvPr>
          <p:cNvSpPr/>
          <p:nvPr userDrawn="1"/>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15" name="Arredondar Retângulo em um Canto Diagonal 9">
            <a:hlinkClick r:id="" action="ppaction://noaction"/>
          </p:cNvPr>
          <p:cNvSpPr/>
          <p:nvPr userDrawn="1"/>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16" name="Arredondar Retângulo em um Canto Diagonal 10">
            <a:hlinkClick r:id="" action="ppaction://noaction"/>
          </p:cNvPr>
          <p:cNvSpPr/>
          <p:nvPr userDrawn="1"/>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pic>
        <p:nvPicPr>
          <p:cNvPr id="17"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676488"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1096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jetos Gestão do Conhecimento">
    <p:spTree>
      <p:nvGrpSpPr>
        <p:cNvPr id="1" name=""/>
        <p:cNvGrpSpPr/>
        <p:nvPr/>
      </p:nvGrpSpPr>
      <p:grpSpPr>
        <a:xfrm>
          <a:off x="0" y="0"/>
          <a:ext cx="0" cy="0"/>
          <a:chOff x="0" y="0"/>
          <a:chExt cx="0" cy="0"/>
        </a:xfrm>
      </p:grpSpPr>
      <p:grpSp>
        <p:nvGrpSpPr>
          <p:cNvPr id="4" name="Grupo 3"/>
          <p:cNvGrpSpPr/>
          <p:nvPr userDrawn="1"/>
        </p:nvGrpSpPr>
        <p:grpSpPr>
          <a:xfrm>
            <a:off x="179512" y="1283274"/>
            <a:ext cx="8784975" cy="4859964"/>
            <a:chOff x="179513" y="1283274"/>
            <a:chExt cx="8640960" cy="4859964"/>
          </a:xfrm>
          <a:effectLst>
            <a:outerShdw blurRad="50800" dist="38100" dir="2700000" algn="tl" rotWithShape="0">
              <a:prstClr val="black">
                <a:alpha val="40000"/>
              </a:prstClr>
            </a:outerShdw>
          </a:effectLst>
        </p:grpSpPr>
        <p:cxnSp>
          <p:nvCxnSpPr>
            <p:cNvPr id="5" name="Conector reto 11"/>
            <p:cNvCxnSpPr/>
            <p:nvPr/>
          </p:nvCxnSpPr>
          <p:spPr>
            <a:xfrm flipH="1">
              <a:off x="179513" y="1428579"/>
              <a:ext cx="1978" cy="4714659"/>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Conector reto 13"/>
            <p:cNvCxnSpPr/>
            <p:nvPr/>
          </p:nvCxnSpPr>
          <p:spPr>
            <a:xfrm>
              <a:off x="179513" y="6143238"/>
              <a:ext cx="864096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ector reto 15"/>
            <p:cNvCxnSpPr/>
            <p:nvPr/>
          </p:nvCxnSpPr>
          <p:spPr>
            <a:xfrm flipV="1">
              <a:off x="8820473" y="1418743"/>
              <a:ext cx="0" cy="472449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ector reto 17"/>
            <p:cNvCxnSpPr/>
            <p:nvPr/>
          </p:nvCxnSpPr>
          <p:spPr>
            <a:xfrm flipH="1">
              <a:off x="5276275" y="1418743"/>
              <a:ext cx="3544198" cy="9836"/>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to 20"/>
            <p:cNvCxnSpPr/>
            <p:nvPr/>
          </p:nvCxnSpPr>
          <p:spPr>
            <a:xfrm flipV="1">
              <a:off x="5288678"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Conector reto 17"/>
            <p:cNvCxnSpPr/>
            <p:nvPr/>
          </p:nvCxnSpPr>
          <p:spPr>
            <a:xfrm flipH="1">
              <a:off x="181492" y="1423661"/>
              <a:ext cx="3454404" cy="1475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ector reto 20"/>
            <p:cNvCxnSpPr/>
            <p:nvPr/>
          </p:nvCxnSpPr>
          <p:spPr>
            <a:xfrm flipV="1">
              <a:off x="3635896"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Arredondar Retângulo em um Canto Diagonal 8"/>
          <p:cNvSpPr/>
          <p:nvPr userDrawn="1"/>
        </p:nvSpPr>
        <p:spPr>
          <a:xfrm>
            <a:off x="3707904"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13" name="Arredondar Retângulo em um Canto Diagonal 9">
            <a:hlinkClick r:id="" action="ppaction://noaction"/>
          </p:cNvPr>
          <p:cNvSpPr/>
          <p:nvPr userDrawn="1"/>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14" name="Arredondar Retângulo em um Canto Diagonal 10">
            <a:hlinkClick r:id="" action="ppaction://noaction"/>
          </p:cNvPr>
          <p:cNvSpPr/>
          <p:nvPr userDrawn="1"/>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15" name="Arredondar Retângulo em um Canto Diagonal 1">
            <a:hlinkClick r:id="" action="ppaction://noaction"/>
          </p:cNvPr>
          <p:cNvSpPr/>
          <p:nvPr userDrawn="1"/>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16" name="Arredondar Retângulo em um Canto Diagonal 15">
            <a:hlinkClick r:id="" action="ppaction://noaction"/>
          </p:cNvPr>
          <p:cNvSpPr/>
          <p:nvPr userDrawn="1"/>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pic>
        <p:nvPicPr>
          <p:cNvPr id="17"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676488"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 name="CaixaDeTexto 18"/>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serviços De </a:t>
            </a:r>
            <a:r>
              <a:rPr lang="pt-BR" sz="1600" b="1" cap="all" baseline="0" dirty="0" err="1" smtClean="0">
                <a:solidFill>
                  <a:schemeClr val="bg1"/>
                </a:solidFill>
                <a:latin typeface="+mj-lt"/>
              </a:rPr>
              <a:t>tic</a:t>
            </a:r>
            <a:endParaRPr lang="pt-BR" sz="1600" b="1" cap="all" baseline="0" dirty="0">
              <a:latin typeface="+mj-lt"/>
            </a:endParaRPr>
          </a:p>
        </p:txBody>
      </p:sp>
    </p:spTree>
    <p:extLst>
      <p:ext uri="{BB962C8B-B14F-4D97-AF65-F5344CB8AC3E}">
        <p14:creationId xmlns:p14="http://schemas.microsoft.com/office/powerpoint/2010/main" val="5438161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tos Estrutura de TIC">
    <p:spTree>
      <p:nvGrpSpPr>
        <p:cNvPr id="1" name=""/>
        <p:cNvGrpSpPr/>
        <p:nvPr/>
      </p:nvGrpSpPr>
      <p:grpSpPr>
        <a:xfrm>
          <a:off x="0" y="0"/>
          <a:ext cx="0" cy="0"/>
          <a:chOff x="0" y="0"/>
          <a:chExt cx="0" cy="0"/>
        </a:xfrm>
      </p:grpSpPr>
      <p:sp>
        <p:nvSpPr>
          <p:cNvPr id="3" name="CaixaDeTexto 2"/>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serviços De </a:t>
            </a:r>
            <a:r>
              <a:rPr lang="pt-BR" sz="1600" b="1" cap="all" baseline="0" dirty="0" err="1" smtClean="0">
                <a:solidFill>
                  <a:schemeClr val="bg1"/>
                </a:solidFill>
                <a:latin typeface="+mj-lt"/>
              </a:rPr>
              <a:t>tic</a:t>
            </a:r>
            <a:endParaRPr lang="pt-BR" sz="1600" b="1" cap="all" baseline="0" dirty="0">
              <a:latin typeface="+mj-lt"/>
            </a:endParaRPr>
          </a:p>
        </p:txBody>
      </p:sp>
      <p:grpSp>
        <p:nvGrpSpPr>
          <p:cNvPr id="4" name="Grupo 3"/>
          <p:cNvGrpSpPr/>
          <p:nvPr userDrawn="1"/>
        </p:nvGrpSpPr>
        <p:grpSpPr>
          <a:xfrm>
            <a:off x="179513" y="1283274"/>
            <a:ext cx="8784975" cy="4859964"/>
            <a:chOff x="179513" y="1283274"/>
            <a:chExt cx="8640961" cy="4859964"/>
          </a:xfrm>
          <a:effectLst>
            <a:outerShdw blurRad="50800" dist="38100" dir="2700000" algn="tl" rotWithShape="0">
              <a:prstClr val="black">
                <a:alpha val="40000"/>
              </a:prstClr>
            </a:outerShdw>
          </a:effectLst>
        </p:grpSpPr>
        <p:cxnSp>
          <p:nvCxnSpPr>
            <p:cNvPr id="5" name="Conector reto 11"/>
            <p:cNvCxnSpPr/>
            <p:nvPr/>
          </p:nvCxnSpPr>
          <p:spPr>
            <a:xfrm flipH="1">
              <a:off x="179513" y="1428579"/>
              <a:ext cx="1978" cy="4714659"/>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Conector reto 13"/>
            <p:cNvCxnSpPr/>
            <p:nvPr/>
          </p:nvCxnSpPr>
          <p:spPr>
            <a:xfrm>
              <a:off x="179513" y="6143238"/>
              <a:ext cx="8640960"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ector reto 15"/>
            <p:cNvCxnSpPr/>
            <p:nvPr/>
          </p:nvCxnSpPr>
          <p:spPr>
            <a:xfrm flipV="1">
              <a:off x="8820473" y="1418743"/>
              <a:ext cx="0" cy="4724495"/>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ector reto 17"/>
            <p:cNvCxnSpPr/>
            <p:nvPr/>
          </p:nvCxnSpPr>
          <p:spPr>
            <a:xfrm flipH="1">
              <a:off x="7020272" y="1418743"/>
              <a:ext cx="1800202" cy="4918"/>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to 20"/>
            <p:cNvCxnSpPr/>
            <p:nvPr/>
          </p:nvCxnSpPr>
          <p:spPr>
            <a:xfrm flipV="1">
              <a:off x="7020272" y="1297788"/>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Conector reto 17"/>
            <p:cNvCxnSpPr/>
            <p:nvPr/>
          </p:nvCxnSpPr>
          <p:spPr>
            <a:xfrm flipH="1">
              <a:off x="181492" y="1423661"/>
              <a:ext cx="5182596" cy="14754"/>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ector reto 20"/>
            <p:cNvCxnSpPr/>
            <p:nvPr/>
          </p:nvCxnSpPr>
          <p:spPr>
            <a:xfrm flipV="1">
              <a:off x="5364088" y="1283274"/>
              <a:ext cx="0" cy="149983"/>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Arredondar Retângulo em um Canto Diagonal 8">
            <a:hlinkClick r:id="" action="ppaction://noaction"/>
          </p:cNvPr>
          <p:cNvSpPr/>
          <p:nvPr userDrawn="1"/>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13" name="Arredondar Retângulo em um Canto Diagonal 9"/>
          <p:cNvSpPr/>
          <p:nvPr userDrawn="1"/>
        </p:nvSpPr>
        <p:spPr>
          <a:xfrm>
            <a:off x="5436096"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14" name="Arredondar Retângulo em um Canto Diagonal 10">
            <a:hlinkClick r:id="" action="ppaction://noaction"/>
          </p:cNvPr>
          <p:cNvSpPr/>
          <p:nvPr userDrawn="1"/>
        </p:nvSpPr>
        <p:spPr>
          <a:xfrm>
            <a:off x="7164288"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15" name="Arredondar Retângulo em um Canto Diagonal 1">
            <a:hlinkClick r:id="" action="ppaction://noaction"/>
          </p:cNvPr>
          <p:cNvSpPr/>
          <p:nvPr userDrawn="1"/>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16" name="Arredondar Retângulo em um Canto Diagonal 15">
            <a:hlinkClick r:id="" action="ppaction://noaction"/>
          </p:cNvPr>
          <p:cNvSpPr/>
          <p:nvPr userDrawn="1"/>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pic>
        <p:nvPicPr>
          <p:cNvPr id="17"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676488"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2928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jetos Governança">
    <p:spTree>
      <p:nvGrpSpPr>
        <p:cNvPr id="1" name=""/>
        <p:cNvGrpSpPr/>
        <p:nvPr/>
      </p:nvGrpSpPr>
      <p:grpSpPr>
        <a:xfrm>
          <a:off x="0" y="0"/>
          <a:ext cx="0" cy="0"/>
          <a:chOff x="0" y="0"/>
          <a:chExt cx="0" cy="0"/>
        </a:xfrm>
      </p:grpSpPr>
      <p:grpSp>
        <p:nvGrpSpPr>
          <p:cNvPr id="3" name="Grupo 2"/>
          <p:cNvGrpSpPr/>
          <p:nvPr userDrawn="1"/>
        </p:nvGrpSpPr>
        <p:grpSpPr>
          <a:xfrm>
            <a:off x="179512" y="1283274"/>
            <a:ext cx="8784975" cy="4860000"/>
            <a:chOff x="179512" y="1283274"/>
            <a:chExt cx="8784975" cy="4882030"/>
          </a:xfrm>
          <a:effectLst>
            <a:outerShdw blurRad="50800" dist="38100" dir="2700000" algn="tl" rotWithShape="0">
              <a:prstClr val="black">
                <a:alpha val="40000"/>
              </a:prstClr>
            </a:outerShdw>
          </a:effectLst>
        </p:grpSpPr>
        <p:cxnSp>
          <p:nvCxnSpPr>
            <p:cNvPr id="4" name="Conector reto 11"/>
            <p:cNvCxnSpPr/>
            <p:nvPr/>
          </p:nvCxnSpPr>
          <p:spPr>
            <a:xfrm flipH="1">
              <a:off x="179512" y="1429302"/>
              <a:ext cx="2011" cy="473600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to 13"/>
            <p:cNvCxnSpPr/>
            <p:nvPr/>
          </p:nvCxnSpPr>
          <p:spPr>
            <a:xfrm>
              <a:off x="179512" y="6165304"/>
              <a:ext cx="8784975" cy="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Conector reto 15"/>
            <p:cNvCxnSpPr/>
            <p:nvPr/>
          </p:nvCxnSpPr>
          <p:spPr>
            <a:xfrm flipV="1">
              <a:off x="8964487" y="1419422"/>
              <a:ext cx="0" cy="474588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ector reto 20"/>
            <p:cNvCxnSpPr/>
            <p:nvPr/>
          </p:nvCxnSpPr>
          <p:spPr>
            <a:xfrm flipV="1">
              <a:off x="8964487" y="1283274"/>
              <a:ext cx="0" cy="15066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ector reto 17"/>
            <p:cNvCxnSpPr/>
            <p:nvPr/>
          </p:nvCxnSpPr>
          <p:spPr>
            <a:xfrm flipH="1">
              <a:off x="181525" y="1419422"/>
              <a:ext cx="6939963" cy="19760"/>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to 20"/>
            <p:cNvCxnSpPr/>
            <p:nvPr/>
          </p:nvCxnSpPr>
          <p:spPr>
            <a:xfrm flipV="1">
              <a:off x="7129224" y="1283274"/>
              <a:ext cx="0" cy="150662"/>
            </a:xfrm>
            <a:prstGeom prst="line">
              <a:avLst/>
            </a:prstGeom>
            <a:ln w="381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Arredondar Retângulo em um Canto Diagonal 8">
            <a:hlinkClick r:id="" action="ppaction://noaction"/>
          </p:cNvPr>
          <p:cNvSpPr/>
          <p:nvPr userDrawn="1"/>
        </p:nvSpPr>
        <p:spPr>
          <a:xfrm>
            <a:off x="3707904"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Gestão do Conhecimento</a:t>
            </a:r>
            <a:endParaRPr lang="pt-BR" sz="1200" b="1" dirty="0"/>
          </a:p>
        </p:txBody>
      </p:sp>
      <p:sp>
        <p:nvSpPr>
          <p:cNvPr id="11" name="Arredondar Retângulo em um Canto Diagonal 9">
            <a:hlinkClick r:id="" action="ppaction://noaction"/>
          </p:cNvPr>
          <p:cNvSpPr/>
          <p:nvPr userDrawn="1"/>
        </p:nvSpPr>
        <p:spPr>
          <a:xfrm>
            <a:off x="5436096"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Estrutura de TIC</a:t>
            </a:r>
            <a:endParaRPr lang="pt-BR" sz="1200" b="1" dirty="0"/>
          </a:p>
        </p:txBody>
      </p:sp>
      <p:sp>
        <p:nvSpPr>
          <p:cNvPr id="12" name="Arredondar Retângulo em um Canto Diagonal 10"/>
          <p:cNvSpPr/>
          <p:nvPr userDrawn="1"/>
        </p:nvSpPr>
        <p:spPr>
          <a:xfrm>
            <a:off x="7164288" y="404664"/>
            <a:ext cx="1512168" cy="864096"/>
          </a:xfrm>
          <a:prstGeom prst="round2DiagRect">
            <a:avLst/>
          </a:prstGeom>
          <a:solidFill>
            <a:schemeClr val="tx2"/>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Governança</a:t>
            </a:r>
            <a:endParaRPr lang="pt-BR" sz="1200" b="1" dirty="0"/>
          </a:p>
        </p:txBody>
      </p:sp>
      <p:sp>
        <p:nvSpPr>
          <p:cNvPr id="13" name="Arredondar Retângulo em um Canto Diagonal 1">
            <a:hlinkClick r:id="" action="ppaction://noaction"/>
          </p:cNvPr>
          <p:cNvSpPr/>
          <p:nvPr userDrawn="1"/>
        </p:nvSpPr>
        <p:spPr>
          <a:xfrm>
            <a:off x="251520" y="404664"/>
            <a:ext cx="1514097"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Judiciais</a:t>
            </a:r>
            <a:endParaRPr lang="pt-BR" sz="1200" b="1" dirty="0"/>
          </a:p>
        </p:txBody>
      </p:sp>
      <p:sp>
        <p:nvSpPr>
          <p:cNvPr id="14" name="Arredondar Retângulo em um Canto Diagonal 13">
            <a:hlinkClick r:id="" action="ppaction://noaction"/>
          </p:cNvPr>
          <p:cNvSpPr/>
          <p:nvPr userDrawn="1"/>
        </p:nvSpPr>
        <p:spPr>
          <a:xfrm>
            <a:off x="1979712" y="404664"/>
            <a:ext cx="1512168" cy="864096"/>
          </a:xfrm>
          <a:prstGeom prst="round2DiagRect">
            <a:avLst/>
          </a:prstGeom>
          <a:solidFill>
            <a:srgbClr val="660066"/>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1200" b="1" dirty="0" smtClean="0"/>
              <a:t>Sistemas Administrativos</a:t>
            </a:r>
            <a:endParaRPr lang="pt-BR" sz="1200" b="1" dirty="0"/>
          </a:p>
        </p:txBody>
      </p:sp>
      <p:pic>
        <p:nvPicPr>
          <p:cNvPr id="15" name="Picture 2043" descr="Icon House">
            <a:hlinkClick r:id="rId2" action="ppaction://hlinksldjump" tooltip="Página Inicial"/>
          </p:cNvPr>
          <p:cNvPicPr>
            <a:picLocks noChangeAspect="1" noChangeArrowheads="1"/>
          </p:cNvPicPr>
          <p:nvPr userDrawn="1"/>
        </p:nvPicPr>
        <p:blipFill>
          <a:blip r:embed="rId3" cstate="print"/>
          <a:srcRect/>
          <a:stretch>
            <a:fillRect/>
          </a:stretch>
        </p:blipFill>
        <p:spPr bwMode="auto">
          <a:xfrm>
            <a:off x="8676488" y="6257104"/>
            <a:ext cx="288000" cy="24252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 name="CaixaDeTexto 16"/>
          <p:cNvSpPr txBox="1"/>
          <p:nvPr userDrawn="1"/>
        </p:nvSpPr>
        <p:spPr>
          <a:xfrm>
            <a:off x="0" y="0"/>
            <a:ext cx="9144000" cy="338554"/>
          </a:xfrm>
          <a:prstGeom prst="rect">
            <a:avLst/>
          </a:prstGeom>
          <a:noFill/>
        </p:spPr>
        <p:txBody>
          <a:bodyPr wrap="square" rtlCol="0">
            <a:spAutoFit/>
          </a:bodyPr>
          <a:lstStyle/>
          <a:p>
            <a:pPr algn="ctr"/>
            <a:r>
              <a:rPr lang="pt-BR" sz="1600" b="1" cap="all" baseline="0" dirty="0" smtClean="0">
                <a:solidFill>
                  <a:schemeClr val="bg1"/>
                </a:solidFill>
                <a:latin typeface="+mj-lt"/>
              </a:rPr>
              <a:t>PORTFÓLIO DE serviços De </a:t>
            </a:r>
            <a:r>
              <a:rPr lang="pt-BR" sz="1600" b="1" cap="all" baseline="0" dirty="0" err="1" smtClean="0">
                <a:solidFill>
                  <a:schemeClr val="bg1"/>
                </a:solidFill>
                <a:latin typeface="+mj-lt"/>
              </a:rPr>
              <a:t>tic</a:t>
            </a:r>
            <a:endParaRPr lang="pt-BR" sz="1600" b="1" cap="all" baseline="0" dirty="0">
              <a:latin typeface="+mj-lt"/>
            </a:endParaRPr>
          </a:p>
        </p:txBody>
      </p:sp>
    </p:spTree>
    <p:extLst>
      <p:ext uri="{BB962C8B-B14F-4D97-AF65-F5344CB8AC3E}">
        <p14:creationId xmlns:p14="http://schemas.microsoft.com/office/powerpoint/2010/main" val="38353508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tângulo 13"/>
          <p:cNvSpPr/>
          <p:nvPr/>
        </p:nvSpPr>
        <p:spPr>
          <a:xfrm>
            <a:off x="0" y="6516000"/>
            <a:ext cx="9144000" cy="34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l" rtl="0" fontAlgn="base">
              <a:spcBef>
                <a:spcPct val="0"/>
              </a:spcBef>
              <a:spcAft>
                <a:spcPct val="0"/>
              </a:spcAft>
            </a:pPr>
            <a:r>
              <a:rPr lang="es-ES" dirty="0" smtClean="0"/>
              <a:t>Haga clic para modificar el estilo de texto del patrón</a:t>
            </a:r>
          </a:p>
          <a:p>
            <a:pPr lvl="1"/>
            <a:r>
              <a:rPr lang="es-ES" dirty="0" smtClean="0"/>
              <a:t>Segundo nivel</a:t>
            </a:r>
          </a:p>
        </p:txBody>
      </p:sp>
      <p:sp>
        <p:nvSpPr>
          <p:cNvPr id="1026" name="Rectangle 2"/>
          <p:cNvSpPr>
            <a:spLocks noGrp="1" noChangeArrowheads="1"/>
          </p:cNvSpPr>
          <p:nvPr>
            <p:ph type="title"/>
          </p:nvPr>
        </p:nvSpPr>
        <p:spPr bwMode="auto">
          <a:xfrm>
            <a:off x="457200" y="44624"/>
            <a:ext cx="6923112"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pt-BR" sz="2000" b="1" dirty="0"/>
          </a:p>
        </p:txBody>
      </p:sp>
      <p:sp>
        <p:nvSpPr>
          <p:cNvPr id="12" name="Retângulo 11"/>
          <p:cNvSpPr/>
          <p:nvPr/>
        </p:nvSpPr>
        <p:spPr>
          <a:xfrm>
            <a:off x="0" y="-9292"/>
            <a:ext cx="9144000" cy="7019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02079" y="6523134"/>
            <a:ext cx="840975" cy="324000"/>
          </a:xfrm>
          <a:prstGeom prst="rect">
            <a:avLst/>
          </a:prstGeom>
        </p:spPr>
      </p:pic>
      <p:pic>
        <p:nvPicPr>
          <p:cNvPr id="3" name="Imagem 2"/>
          <p:cNvPicPr>
            <a:picLocks noChangeAspect="1"/>
          </p:cNvPicPr>
          <p:nvPr/>
        </p:nvPicPr>
        <p:blipFill>
          <a:blip r:embed="rId20" cstate="print">
            <a:lum bright="70000" contrast="-70000"/>
            <a:extLst>
              <a:ext uri="{28A0092B-C50C-407E-A947-70E740481C1C}">
                <a14:useLocalDpi xmlns:a14="http://schemas.microsoft.com/office/drawing/2010/main" val="0"/>
              </a:ext>
            </a:extLst>
          </a:blip>
          <a:stretch>
            <a:fillRect/>
          </a:stretch>
        </p:blipFill>
        <p:spPr>
          <a:xfrm>
            <a:off x="205816" y="6532809"/>
            <a:ext cx="477752" cy="324000"/>
          </a:xfrm>
          <a:prstGeom prst="rect">
            <a:avLst/>
          </a:prstGeom>
        </p:spPr>
      </p:pic>
      <p:sp>
        <p:nvSpPr>
          <p:cNvPr id="9" name="Rectangle 2"/>
          <p:cNvSpPr txBox="1">
            <a:spLocks noChangeArrowheads="1"/>
          </p:cNvSpPr>
          <p:nvPr/>
        </p:nvSpPr>
        <p:spPr bwMode="auto">
          <a:xfrm>
            <a:off x="-35496" y="6525344"/>
            <a:ext cx="9144000" cy="3600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000" b="1" cap="all" dirty="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sz="1200" dirty="0" smtClean="0">
                <a:solidFill>
                  <a:schemeClr val="bg1"/>
                </a:solidFill>
                <a:effectLst/>
              </a:rPr>
              <a:t>JANEIRO/2</a:t>
            </a:r>
            <a:r>
              <a:rPr lang="pt-BR" sz="1200" baseline="0" dirty="0" smtClean="0">
                <a:solidFill>
                  <a:schemeClr val="bg1"/>
                </a:solidFill>
                <a:effectLst/>
              </a:rPr>
              <a:t>013</a:t>
            </a:r>
            <a:endParaRPr lang="pt-BR" sz="1200" dirty="0">
              <a:solidFill>
                <a:schemeClr val="bg1"/>
              </a:solidFill>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6" r:id="rId3"/>
    <p:sldLayoutId id="2147483667"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70" r:id="rId16"/>
    <p:sldLayoutId id="2147483671" r:id="rId17"/>
  </p:sldLayoutIdLst>
  <p:timing>
    <p:tnLst>
      <p:par>
        <p:cTn id="1" dur="indefinite" restart="never" nodeType="tmRoot"/>
      </p:par>
    </p:tnLst>
  </p:timing>
  <p:hf hdr="0" ftr="0" dt="0"/>
  <p:txStyles>
    <p:titleStyle>
      <a:lvl1pPr algn="l" rtl="0" fontAlgn="base">
        <a:spcBef>
          <a:spcPct val="0"/>
        </a:spcBef>
        <a:spcAft>
          <a:spcPct val="0"/>
        </a:spcAft>
        <a:defRPr lang="pt-BR" sz="2000" b="1" cap="all" dirty="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dirty="0" smtClean="0">
          <a:solidFill>
            <a:schemeClr val="accent2">
              <a:lumMod val="75000"/>
            </a:schemeClr>
          </a:solidFill>
          <a:latin typeface="+mj-lt"/>
          <a:ea typeface="+mj-ea"/>
          <a:cs typeface="+mj-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179512" y="3861048"/>
            <a:ext cx="8784976" cy="1080120"/>
          </a:xfrm>
        </p:spPr>
        <p:txBody>
          <a:bodyPr/>
          <a:lstStyle/>
          <a:p>
            <a:r>
              <a:rPr lang="es-UY" dirty="0" smtClean="0"/>
              <a:t>COMITÊ GESTOR DE TIC</a:t>
            </a:r>
            <a:br>
              <a:rPr lang="es-UY" dirty="0" smtClean="0"/>
            </a:br>
            <a:r>
              <a:rPr lang="es-UY" dirty="0" smtClean="0"/>
              <a:t>(CGTIC)</a:t>
            </a:r>
            <a:endParaRPr lang="es-ES" b="0" dirty="0">
              <a:solidFill>
                <a:schemeClr val="tx1">
                  <a:lumMod val="50000"/>
                  <a:lumOff val="50000"/>
                </a:schemeClr>
              </a:solidFill>
            </a:endParaRPr>
          </a:p>
        </p:txBody>
      </p:sp>
      <p:sp>
        <p:nvSpPr>
          <p:cNvPr id="2077" name="Rectangle 29"/>
          <p:cNvSpPr>
            <a:spLocks noGrp="1" noChangeArrowheads="1"/>
          </p:cNvSpPr>
          <p:nvPr>
            <p:ph type="subTitle" idx="1"/>
          </p:nvPr>
        </p:nvSpPr>
        <p:spPr/>
        <p:txBody>
          <a:bodyPr/>
          <a:lstStyle/>
          <a:p>
            <a:endParaRPr lang="pt-BR" b="0" dirty="0"/>
          </a:p>
          <a:p>
            <a:r>
              <a:rPr lang="pt-BR" b="0" dirty="0" smtClean="0"/>
              <a:t>JANEIRO/2013</a:t>
            </a:r>
            <a:endParaRPr lang="pt-BR"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2"/>
          <p:cNvSpPr txBox="1">
            <a:spLocks/>
          </p:cNvSpPr>
          <p:nvPr/>
        </p:nvSpPr>
        <p:spPr bwMode="auto">
          <a:xfrm>
            <a:off x="385101" y="1052736"/>
            <a:ext cx="656316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Acompanhamento de Obras:</a:t>
            </a:r>
          </a:p>
          <a:p>
            <a:pPr marL="0" indent="0">
              <a:buNone/>
            </a:pPr>
            <a:r>
              <a:rPr lang="pt-BR" sz="1400" b="0" dirty="0"/>
              <a:t>O objetivo deste projeto é a construção de um sistema para acompanhamento das obras de engenharia do Tribunal de Justiça de Pernambuco, estejam elas em processo licitatório ou em execução</a:t>
            </a:r>
            <a:r>
              <a:rPr lang="pt-BR" sz="1400" b="0" dirty="0" smtClean="0"/>
              <a:t>.</a:t>
            </a:r>
            <a:endParaRPr lang="pt-BR" sz="1400" b="0" dirty="0"/>
          </a:p>
        </p:txBody>
      </p:sp>
      <p:sp>
        <p:nvSpPr>
          <p:cNvPr id="5" name="Espaço Reservado para Texto 2"/>
          <p:cNvSpPr txBox="1">
            <a:spLocks/>
          </p:cNvSpPr>
          <p:nvPr/>
        </p:nvSpPr>
        <p:spPr bwMode="auto">
          <a:xfrm>
            <a:off x="385101" y="2348880"/>
            <a:ext cx="777686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Protocolo Integrado</a:t>
            </a:r>
          </a:p>
          <a:p>
            <a:pPr marL="0" indent="0">
              <a:buNone/>
            </a:pPr>
            <a:r>
              <a:rPr lang="pt-BR" sz="1400" b="0" dirty="0"/>
              <a:t>Este projeto tem por objetivo facilitar o acesso à Justiça por parte dos advogados, no sentido de ajustar o Sistema JudWin 1º Grau de forma que ele permita a entrada de petições não-iniciais e requerimentos de forma integrada a partir de qualquer comarca do Estado de Pernambuco.</a:t>
            </a:r>
          </a:p>
        </p:txBody>
      </p:sp>
      <p:sp>
        <p:nvSpPr>
          <p:cNvPr id="6" name="Espaço Reservado para Texto 2"/>
          <p:cNvSpPr txBox="1">
            <a:spLocks/>
          </p:cNvSpPr>
          <p:nvPr/>
        </p:nvSpPr>
        <p:spPr bwMode="auto">
          <a:xfrm>
            <a:off x="2771799" y="3717032"/>
            <a:ext cx="597666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Publicação da Política de Segurança da Informação: </a:t>
            </a:r>
          </a:p>
          <a:p>
            <a:pPr marL="0" indent="0">
              <a:buNone/>
            </a:pPr>
            <a:r>
              <a:rPr lang="pt-BR" sz="1400" b="0" dirty="0"/>
              <a:t>Como resultado de várias reuniões técnicas, deliberação do CGTIC e aprovação pela Corte Especial do TJPE, foi publicada a RESOLUÇÃO Nº 349, de 04 de março de 2013 que Institui a Política de Segurança da Informação e Comunicação no âmbito do Tribunal de Justiça de Pernambuco. Com esta resolução o TJPE iniciou o processo de normatização que formaliza a conduta de referência para todos os seus colaboradores em relação à segurança das informações.</a:t>
            </a:r>
          </a:p>
        </p:txBody>
      </p:sp>
      <p:pic>
        <p:nvPicPr>
          <p:cNvPr id="7" name="Imagem 6" descr="https://www.tjpe.jus.br/comunica/2013/imagens/336_novidades_setic.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61048"/>
            <a:ext cx="2271395" cy="1704975"/>
          </a:xfrm>
          <a:prstGeom prst="rect">
            <a:avLst/>
          </a:prstGeom>
          <a:noFill/>
          <a:ln>
            <a:noFill/>
          </a:ln>
        </p:spPr>
      </p:pic>
      <p:sp>
        <p:nvSpPr>
          <p:cNvPr id="8"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smtClean="0"/>
              <a:t>PROJETOS entreges</a:t>
            </a:r>
            <a:endParaRPr lang="pt-BR" kern="0" dirty="0"/>
          </a:p>
        </p:txBody>
      </p:sp>
      <p:sp>
        <p:nvSpPr>
          <p:cNvPr id="3" name="AutoShape 2" descr="data:image/jpeg;base64,/9j/4AAQSkZJRgABAQAAAQABAAD/2wCEAAkGBhQREBQUEhQUFRQVFxQVFRUVFxUUFBUUFRQVFBUXGhcXHCYeGBwkGRQWIC8gJCcpLCwsFR4xNTAqNSYrLCkBCQoKDgwOGQ8PGi4lHyIwKSktMi8sLCowLywpKikuLCwsLCwsLCwsLCwsLCwsLCwsLCwsLCwsKSwsKSwsLCksLP/AABEIANYA7AMBIgACEQEDEQH/xAAcAAEAAgMBAQEAAAAAAAAAAAAABQYDBAcBAgj/xABFEAACAQIDBQUFBQUGBAcAAAABAgADEQQSIQUGMUFRImFxgZEHEzKhsSNCUsHRFGJysvAVM5Ki4fEkU4LCFjRDVGNz0v/EABsBAQACAwEBAAAAAAAAAAAAAAAEBQECAwYH/8QALREAAgICAQIFAgYDAQAAAAAAAAECAwQRIRIxBRNBUXEiYRQjQoGhsUORwQb/2gAMAwEAAhEDEQA/AO4xEQBERAEREAREQBERAEREAQZ5eaeJ2mF0Gp7pHvya8ePXY9I2jFyekbk8kP8A2qxPIQ2LYEMHuDoQbW14H1lK/wD0OLvST/0dfIku5MieyNobYHBtO8cP9JIq15b42ZTkx6qpbOcoSj3R7ERJZoIiIAiIgCIiAIiIAiIgCIiAIiIAiIgCIiAJ4TPmpUCgk8BK3jdquzHLwgFlFQdZ7eVNNpuDrLHgat6ak8SPzgGvtjH+7Ww4n5CROG2ioGs1tv4vNWboOz6cfneRwefPPFcmV+Q+eFwizprShz6kxiccG4TWxGIIU/13zTV9Z97Qq9nylT0beyQuFokVqBwbDUam03Nj4+zZCdDw7j0kLsvE2qHvuJ808RY36G/ob/lJWHbLGujZF/Pwc5x6ouJegZ7PhGuAZ9z6cntbKgRETIEREAREQBERAEREAREQBERAEREAREQCN23WsgA5n5D/AHEgGxNpJbz1ipToQ35SutiIBmxmNspsJ4u0mstidALTWq1QQdJiw4UBbG4suvDXKM3Ho1x5TANHHV8WxJC06dyTzdtflIypSxJ4138gF+kuFZwRNKpREgR8Nxo/oOrum/UqrYev/wC4q+p/WeZMSOGIqeZJ/OWQ4WfJwk6PBof6UY82fuV1cXjUN1qg+IH5ifa70Yqn8dNGHMgEfyn8pPHBT0bNBkefhWPL9Jsr5ol9y/aEMVUWg1Mo+U5SDmUhBrfpoJepW90N36FFDUpoBUckO/E8b2F/hHA2Eskm0Vyrj0yeznJpvgRETuaiIiAIiIAiIgCIiAIiIAiIgCIiAIiIBC7z0L01bo3yYfqBK0cNeXbaOHz0nUcSNPEaj5iVKjWB8YBrjD2mtiDdrDz8JvYuuAJJ/wBh5cG541GtUby1y+Sk+ZMArz1p8e8mtUqzxasA3QZ9zUWrMq1IBsATIk1hVnvvoBcN3D9kf4j9BJaaOxcPkoIDxIzHxbWb0AREQBERAEREAREQBERAEREAREwYzHJRptUqMFRAWZmNgAOMAzXi84/trblTar3vUpYJb+7QEo+IP/McjUJ0HPjNvdjex9nutDEuz4RzalWY3agx4U6h5r0aQlmVOzy98kt4lir69HVZ7PhHBAIIIOoI1Bn3JpEBnOt4R7rE1AOBOYf9QB+pM6LKVvzs9gwqgXUgKxHIjhfxvAIKniM3GX7YW0vfUhf4lABHXofP8jOa0X1k5s3FshDKbGAYt6dknD1LgfZuSVPQ8Svly7pBivL9iNv0KlLJiRlVtCSCUB5HMPg8Tw6yk7c2UMO4y1FdH+Bgy3PcQDx+vymNozpnwmImRcRNJEPSfZpmZMG4MTJ3djZZrvnYfZof8TD7v6+XWfGwdzGqWevdU4hODt4/hHz8JecPQVFCqAFAsANABAMgnsRAEREAREQBERAEREAREQBETXxuNSjTapUYIiAszMbAAQ+AMbjUo02qVGCIgzMzGwAE5LtrbT7WqBmDJgUN6VI6HEEHSpU/c6Lz4xtrbT7WqBmBTAob0qR0OII4VKg/B0Xn4TPKHPz9brr7lzhYX+SY/ocvSfFairqVYBlYWIOoIPIzne9eAxFXGuUDVNVVMhvkso7JsewwNyb243nQsKrCmgc3cKoY9WyjMfWVd2P5MYTUttljVd5spRceEbO6u9LbNdaGIYtg2IFKs2rUGPCnUPNejTqiOCAQbg6gjgQZyStRV1KsAysCCDqCDxBEz7rb0ts11oYhi2DY5aVY6tQY8Kbn8HRpcYGf1/RPuVebh9P1w7HV5jrUgylWAIIIIOoIPGeo4IBBuDwI1Bn0JdFSc13j3fOFqZluaTHsnjlP4T+vPymthMROl47ArWpsji6sLeHQjvE5jjsC2HqtTblwPIjkR5QCVFmFjqDoQeh4iVGiwWpUw9WxVHujW7agrmQhvDskHQ5dZYqNfSVzbK5cYj2+JLnvNNwfo8iZa+jq9iZhv8zp9/79De2ZjWpVClaxQaZuBpnvvxTv5eHC1Lgx0Eqe16AzAqdGFx5DgfL6Td3R2ybnD1DqFLUj1QaMnitxbuPdOGNe1N0z/b4JWXjJ1q+v919yOO1K2HxdRKVRwlOxSmXf3a5lJICg2AuOHK+lpet398WqPRSoB9sCFYaFXVc2VuRuNQRbpac4xFTNicQ3/wAtv8KKPzMnqLGn+zVB/wCnWosT+6+UH5L85zhdJXTSfCaN50RePW2uWmdXBnsx0qgZQRwOsyS2KYREQBERAEREAREQBERANfG41KNNqlRgiICzMTYACcl21tp9rVAzApgUN6VI6HEEHSpUH4Oi8/CbvtDxLV9ophaxK4daYqpT4LiKl9cx+8Ft8PO0wiUfiObKH5ce5cYGKpfmSErO9285ofY0tKrKWLnQU0sTcX4sQDbp42lmlR9pCD3FI2F/eWB5gZWNr+IB8pUYMYyvipLZZZcpRqbiymbDr5cVRY/81LnxYX+pnYbTjmDCCm7k2qI9EoOq5jnseF/h06Tsd769dZP8XX1Rfyv6IfhvZoT4rUVdSrAMrCxB1BB5GfcSkT1yi11sybrb0ts11oYhi2DYgUqratQJ4U3PNejTqtNwRcG4OoI4EGcixKIUYVMpQg5s1suW2t78pZPZFVqnCVMxc4cVWGFZ75jR89St72J5T1Ph2XK5dMu69Tz+djRrfVH1L3Kvv7g0/ZjXOhpWuf3GYK1+4XzeRlomhtzCrVw1ZH1V6dRW8ChlqysOa4M3MiN4MQDi6aLqadOo7ga2D5FW/T4b+c1sHtBqS5Fq3UCwLJeoBy1uAfMGZMJjqaZjlYk3LMSCzMeZPMyHffVKDi5dywx8e+M1NQfBsYlM9FD0t9CP0kfinNJUrobtSbNbnYDtDwZCwkqNogqRlFj1W5t5TWZKR42F/FdPpK+dcZWRnCa41/BZV2yjVKuyt6e/T3I/D1c1SqV1vVYjvDKrD5ESarYlv2YLpYOmgvcFGIF79zfKVzciogaulQjsMApJsLKGTz0QestX7ZSFxcWOttW1sB/XhO3k9NsptrTOHn9dEK4xba+3sdI3dxmena/Dh4H/AF+smJSN1sdYg8ufhLsrXluUh7ERAEREAREQBERAEREAhN6d1qWPo+7qXDA5qdRdHpuODKZzNHq0K5wuLFqw1RxomIQffX963FZ2eQu9W61LH0fd1Lhh2qdRdHpuODKZCy8SN8dPuS8bJlTL7HPpUvaQL4ekOtW3qjCWBHq4escLiwBWGqONExCD76/vdV85q7ybEbFLSClRkqq7Zr6qBqBYcZ5uqDx8heZxovrJK6l9HOyBwewadPaNSgQGo1aJcoeXaFh3EMCQR1kpjtqtgx7uo4IdXFCo3xKyrZVqDmL2AceY5zdfZTHHjEXXIKRp21zXJvfha0gt4dz8Riq7VPeUgtgqKS91Uf8ATxvc+clq2u6a82S1pb+SO651Qflx53x8FZwu+OLQ396zX+64Dg+XLynStmYmoaAfEKtNrFmAJAVerX4HqOXjIDd3cxcMxrV2Riuq2+BLDVyWtqPQcePC17t7tttVxUqgpgFIKqbq2KYHQnmKQ5DnOt0K8uahUlpd5f8AEcqpzx4Odr+EN29222q4qVQy4BTdVN1bFMOZ6Uh05/TrFGkFAVQAoAAAFgAOAAijRCqAoAAAAA0AA4ACZJdU0xpj0xKm66VsuqQM0trf+Xq//XU/kM3ZB75Yk08BXYGxy5Qe9iF/OdJtKLbOcIuUkl6nJjgKantH1NpmfZiVSMgynhobg9OP6yKWp2iW1vPlquuht0PAyg/E1715a0en/C2627Hsln2DVQgX48L3mI4JwuU5Tr5+pEwjaNVSPtCfHX6wu2XBNwp9RN0sSXLTRzbzY8RaZDbCwROKxSi11OY+bD/9SzJslslyy6nQa308u6VbZGMK4yswA+0zj/Cyj9JYW2jUGUkgAcNBzPnO2QsZS3LbekRsV5bjqGktvv8AyWHYeKNNgpPCwM6JsfF5ltzHDw/r6znCbKcUaOJBLJVHa6q1yBw5G2np0lw2G5UA+vhzltW04rRTWJqbT9y0RPBPZuaCIiAIiIAiIgCIiAJ5aexAITerdWlj6Hu6lwwOanUXR6bjgymczR6tCscLiwBWGqONExCD76/vdV852YyF3p3VpY+j7upow7VOouj03HBlMhZeJG+On3JeNkypl9jn88dwoJJAABJJ0AA1JJ5CaFTFPhKrYfHFUqKLrVPZpV0H31PAN1Wb+7e7TbUcVKoKYBTdVN1bFMp4kcqQPLnPO14Fsrehr9y9nmVxr60N292m2q4qVQy4BTdVN1bFMp4kcRSvy5zrFGiFUKoAAAAA0AA4ACKVEKAFAAAAAGgAHAATJPUU0xpj0xR5y26VsuqQiInc5CVP2mYkJgGuQAz0xcmw0bN/2y2SG3qwFKth8tWmlQBlZQ4DAMOBF+difWaWQ64uPudKp+XNS9uTgn9r0+N2t+LI+X/FabNOqri6kEdQbzoVfZ6WsFAHSVbau6VIsWQGk/4qfZ9RwPpK2fhsdfQ+S2r8Wlv648ES9Ej6zxl1uZ81dn4pNA1OqB+IGm3y0nwmHxFTQ00S/Fs+a3K4UDU+YkP8DcnonLxHHa3s08IljRf8ZxPzYEfJZINUJBE3sRsPNTRUOU07ZCRcaC2o53BN597F3OxeJrCn72hTuCS2V2Nha9geevWTMnEnZJOPsQMTOhVFqXu2dGwjhdj0AOa0l/z3P0m1RqhKV/D5zDj8GMFhcNRYtUpU9GdrXL8ibaC92+QmhX2qKjqqjQWJ/KWcI9MUiom+qTaLrs7EZ6YPPgZsyE2BiMzOBwAB87ybmxqIiIAiIgCIiAIiIAiIgCJ5EA5F7XdqZcbQW4K0kV3UgMO1UJNwRrdUnWcMqhRlAC2GUDQAW0sJTt7FV6zXVSVAW5AJ4X/OWjY2I95h6ba3Kre/G4FifUTGlvY2b0it5tvDBYZ67KXy5QFBsWZmCgXPDjx7pKSle1bDVauDSnSUsTVBaxHwqrcbnXUj0mQWjYu1VxWHpV0BC1UVwDxFxwNuY4eU3pUfZgrrs5KdQFWpvUSxIOhcuvA9Ht5S2wD2RO8b/ZqOrfQH9ZKyE3lb4B/EfpAK5VkZjFkjVMj8VAN3Y+6y18JXqEXchhS7imt/M9nwBlTw9Kdd3dw+TC0h1UN5t2vznONpYH3eJqpyV2t4E5h8iIBjw6Sybpr/AMUv8L/QSApraT+67f8AEp4N/KYBeCt5Rtq2OMqnplX0RRL1KHjtn1UxLoEZveMzIwBKkMb6ngLX1v484BYN1U7Dt1aw8FH6mTs1sBhRSpqg5D1PEn1mxeAexPLz5ZwOJgH3E8Uz2AIiIAiIgHkTy8jN5NuLg8LVxDC4prcD8TE2VfNiBAJMmQO2t+8FhLitiEDD7iH3j8vupcjjztOCbZ35x2NYh6z5WOlKmSiAaWFl1PnMOK3JxVOiarUjlAuRpmA4k5eMAvVf2j4au1RrVE7RIBW9wdQdJd/ZtvCmKwzhAR7pyuvEhhnBty1zDyn58wXwk9/0nTfYhtC2JxFEn46auByvTbKflU+UA7JK9vVW+Be4t66D6GWC85Pvjv21PG1qfuwy0yqA5ip0UFuR+8xgFu3JrdqunejjzDKf5R6y1zj+4O+LVNppTKqi1UqLxLEsF94uvL4DOv3gHt5AbyHtL/Cfmf8AST2aVveGr9rboo/MwCFrTQrrNypcz5wmHz1qa9XX0vcwDoGHp5UVeigegAnPt6ltjX7wh/yj9J0TNKJvpStilP4kX5Fh+kAi1Akru81sTT8SPVWEj6VOSexadq9P+L8jALxeYMXihTXM3D+jM15qbUpZ6Lju/wB/lBldyLr75Ul5r6lv5RNCtv0D8IY+CgfzH8pTPc2JHTT0mxh6MqMjOlXwi9j4fUlttssv/iio3AHza/yUCYKO2qj1ACwUE20A1Yg2FzfpI2o+VZGVMZYBgdQ1x4roPpIEMq6yfMjeGHW+yOrbIq5qKk8bWPlpNyQe62MD0zbuYeDAH8/lJuekg9xTKGyPTJo9iLzybGh7F4iAfM517ccdk2clPnVrIPJFZz8wo850O84z7fMferhaX4UqVD4uyoP5IBo+zXd8f37jUm1O/K2hbx5DznUEpArrbzlO3exCpTRRwVQPQfrNXfbeM6YdDYEBqlud/hXwtqfEQDQxu7GC944otmGYtZH0W5+EC3AcpL7jYalh8bTyIBnzISSSe0DbU94GkpdGqVYMvEcO+/KSlTb64d1Zrq6lXCMDnuDmW66HiO6/WAd3vPzVtbGe9xFap+OrUfr8TsfznRtme101OxVoAOwIVkbTNbS6tr1JsfKYF2ZRqavSpsTxJUXPiRxgFA2BjTRx2GqC/ZrUybcSCwVh/hJHnP0pecixWz6aA+7poh6qACPPjOobPxXvKNN/xIrddSoJF/GAbmaVrbv9+fBfpLBnlf2vrWPgv0gEcyzPsOnfEp3Bm/ykfnPlk0mxsEfbk9EP1UQC05pU9+U7VFv4x/KR+csvvJXd8jdKX8TfQQCFw40kpszSrTP7y/WRmEkphkNwehB9IBb808YXBHXT1mIVL6z3PAOc43B2qv4ma1fGLT8ZYttYb7ZgNATe/jr+c0qezKY4LmPU6kzzOTTJ3Na2egpyIdCcyq4naDVTlX15AdT3THlLFUXW39f14y0Vt3nqcMqDv/QT6wGxKGGuala5PHgPlqZNx8afDcdaJMvEKIR47+xMboPkYJ+4B5rr/wB0t0pmzNp0Q4NNSQDqwzOwF9Ta2glup1QwBGoPCW0IuMdM85fYrJuSMt4nl4vNzifV4vPmewDHPzp7Zcf73alUAgimlOkLcrLmYeOZ2n6LnId4/ZP7/HVqxqn3dRy+UL2wW1IzE2te/KAUHYe+eWy1NDoL8jG0NrZ8RUJOpbnppYW+Vp0rZ24VHDf3dIZvxntP6nh5Tzam6NOuPtaYY8m4OPBhrAND2a4RGY13AJU5ad+Rtdm8dbDzlo3l3QpY1qbsWVlNiyWzMh+7cg6X1vy1lWwOwKuDBFFi6XJCv2WF7aZhoeHdPveDeuoKC0u1TZyQx1BygcAe8nl0gFOp1lw1dtDlDMpPxGwJAvzPCXTZ226DLpVp+bAfWV/Yu7P7XVZRVVGtmCspYsAe0RqOFx6ywp7Izzrjyp/q0Aw7T27QVTeqh7lOY/KQe7u8r08alRSy0y6qVJIDIeybre3Mnulqp+yNOdd/JF/MmbmH9lNAEFqlVgCNOyoNuVwLwC8rWuJFVVz1Cf6sNJsYmpkUi9tJoYPaKkaHuPdANg4cWnxgBkqnvUj5gzYXHCYq+IEA3jiZXd4sZncLyUfM/wBCZji7yI2ngHqHMrWMAz4QyUpVekq4/aKfFAw7jrM9Pb2X41ZfEGAXPC1yBxM3aNe8pS7zJbj8jJfY2PLgtYi/C/QQDZ3hGUe8tm4KR049rv6W8JTdo75+60Jp076jPYueVwqgm3lOhq1xY6g8jwMre8G5dOupslxxy8GU9Ubke7/aZQOf47fzN96q/hamnzuT6CRLby1WPYVE77e8b1e49BLFhfZmhYk1mKg2sqqG05MTcA8OXpLJgNzcHQFzTUkfeqnP8m7PymTBRtn1MRiCFU1ap/CuZgPJeyOPPpL9uvsDH0CCmWkpsWSq2ZT17C3IPmOHlJzAbQKi1GkWXllFk8jovzkiGxLAaUqfUtmqN5BSFHmTMGSTQmwva9tbcL87Xn1eRqbNuLValSr1uQi+GWmAPW83aVMKAqgADgALATAM14nxeewBaY3w4PGeRAPg4Nek+TgU6REAxtsymeImrid2qFQEOlweR1ERANTZe5eGw1U1KSsGK5dWLALe5AB4ayY92IiACsxs0RANTEU83GQOP2Gb5qbZT8j4iIgERWrV0NiUPfdv0n1h3rVPvIB5k/SIgE1hMFYambq4QREA+xhBPf2BTyERAPpNnJ+EekzpQA4T2IBmVZkAiIBgrbORjmIIY6FlOUkDhe3GfVDZdJTcIt/xN2m9WuYiAbl57EQD6E9iIB6IvEQD/9k="/>
          <p:cNvSpPr>
            <a:spLocks noChangeAspect="1" noChangeArrowheads="1"/>
          </p:cNvSpPr>
          <p:nvPr/>
        </p:nvSpPr>
        <p:spPr bwMode="auto">
          <a:xfrm>
            <a:off x="155575" y="-1439863"/>
            <a:ext cx="3305175" cy="3000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4" descr="data:image/jpeg;base64,/9j/4AAQSkZJRgABAQAAAQABAAD/2wCEAAkGBhQREBQUEhQUFRQVFxQVFRUVFxUUFBUUFRQVFBUXGhcXHCYeGBwkGRQWIC8gJCcpLCwsFR4xNTAqNSYrLCkBCQoKDgwOGQ8PGi4lHyIwKSktMi8sLCowLywpKikuLCwsLCwsLCwsLCwsLCwsLCwsLCwsLCwsKSwsKSwsLCksLP/AABEIANYA7AMBIgACEQEDEQH/xAAcAAEAAgMBAQEAAAAAAAAAAAAABQYDBAcBAgj/xABFEAACAQIDBQUFBQUGBAcAAAABAgADEQQSIQUGMUFRImFxgZEHEzKhsSNCUsHRFGJysvAVM5Ki4fEkU4LCFjRDVGNz0v/EABsBAQACAwEBAAAAAAAAAAAAAAAEBQECAwYH/8QALREAAgICAQIFAgYDAQAAAAAAAAECAwQRIRIxBRNBUXEiYRQjQoGhsUORwQb/2gAMAwEAAhEDEQA/AO4xEQBERAEREAREQBERAEREAQZ5eaeJ2mF0Gp7pHvya8ePXY9I2jFyekbk8kP8A2qxPIQ2LYEMHuDoQbW14H1lK/wD0OLvST/0dfIku5MieyNobYHBtO8cP9JIq15b42ZTkx6qpbOcoSj3R7ERJZoIiIAiIgCIiAIiIAiIgCIiAIiIAiIgCIiAJ4TPmpUCgk8BK3jdquzHLwgFlFQdZ7eVNNpuDrLHgat6ak8SPzgGvtjH+7Ww4n5CROG2ioGs1tv4vNWboOz6cfneRwefPPFcmV+Q+eFwizprShz6kxiccG4TWxGIIU/13zTV9Z97Qq9nylT0beyQuFokVqBwbDUam03Nj4+zZCdDw7j0kLsvE2qHvuJ808RY36G/ob/lJWHbLGujZF/Pwc5x6ouJegZ7PhGuAZ9z6cntbKgRETIEREAREQBERAEREAREQBERAEREAREQCN23WsgA5n5D/AHEgGxNpJbz1ipToQ35SutiIBmxmNspsJ4u0mstidALTWq1QQdJiw4UBbG4suvDXKM3Ho1x5TANHHV8WxJC06dyTzdtflIypSxJ4138gF+kuFZwRNKpREgR8Nxo/oOrum/UqrYev/wC4q+p/WeZMSOGIqeZJ/OWQ4WfJwk6PBof6UY82fuV1cXjUN1qg+IH5ifa70Yqn8dNGHMgEfyn8pPHBT0bNBkefhWPL9Jsr5ol9y/aEMVUWg1Mo+U5SDmUhBrfpoJepW90N36FFDUpoBUckO/E8b2F/hHA2Eskm0Vyrj0yeznJpvgRETuaiIiAIiIAiIgCIiAIiIAiIgCIiAIiIBC7z0L01bo3yYfqBK0cNeXbaOHz0nUcSNPEaj5iVKjWB8YBrjD2mtiDdrDz8JvYuuAJJ/wBh5cG541GtUby1y+Sk+ZMArz1p8e8mtUqzxasA3QZ9zUWrMq1IBsATIk1hVnvvoBcN3D9kf4j9BJaaOxcPkoIDxIzHxbWb0AREQBERAEREAREQBERAEREAREwYzHJRptUqMFRAWZmNgAOMAzXi84/trblTar3vUpYJb+7QEo+IP/McjUJ0HPjNvdjex9nutDEuz4RzalWY3agx4U6h5r0aQlmVOzy98kt4lir69HVZ7PhHBAIIIOoI1Bn3JpEBnOt4R7rE1AOBOYf9QB+pM6LKVvzs9gwqgXUgKxHIjhfxvAIKniM3GX7YW0vfUhf4lABHXofP8jOa0X1k5s3FshDKbGAYt6dknD1LgfZuSVPQ8Svly7pBivL9iNv0KlLJiRlVtCSCUB5HMPg8Tw6yk7c2UMO4y1FdH+Bgy3PcQDx+vymNozpnwmImRcRNJEPSfZpmZMG4MTJ3djZZrvnYfZof8TD7v6+XWfGwdzGqWevdU4hODt4/hHz8JecPQVFCqAFAsANABAMgnsRAEREAREQBERAEREAREQBETXxuNSjTapUYIiAszMbAAQ+AMbjUo02qVGCIgzMzGwAE5LtrbT7WqBmDJgUN6VI6HEEHSpU/c6Lz4xtrbT7WqBmBTAob0qR0OII4VKg/B0Xn4TPKHPz9brr7lzhYX+SY/ocvSfFairqVYBlYWIOoIPIzne9eAxFXGuUDVNVVMhvkso7JsewwNyb243nQsKrCmgc3cKoY9WyjMfWVd2P5MYTUttljVd5spRceEbO6u9LbNdaGIYtg2IFKs2rUGPCnUPNejTqiOCAQbg6gjgQZyStRV1KsAysCCDqCDxBEz7rb0ts11oYhi2DY5aVY6tQY8Kbn8HRpcYGf1/RPuVebh9P1w7HV5jrUgylWAIIIIOoIPGeo4IBBuDwI1Bn0JdFSc13j3fOFqZluaTHsnjlP4T+vPymthMROl47ArWpsji6sLeHQjvE5jjsC2HqtTblwPIjkR5QCVFmFjqDoQeh4iVGiwWpUw9WxVHujW7agrmQhvDskHQ5dZYqNfSVzbK5cYj2+JLnvNNwfo8iZa+jq9iZhv8zp9/79De2ZjWpVClaxQaZuBpnvvxTv5eHC1Lgx0Eqe16AzAqdGFx5DgfL6Td3R2ybnD1DqFLUj1QaMnitxbuPdOGNe1N0z/b4JWXjJ1q+v919yOO1K2HxdRKVRwlOxSmXf3a5lJICg2AuOHK+lpet398WqPRSoB9sCFYaFXVc2VuRuNQRbpac4xFTNicQ3/wAtv8KKPzMnqLGn+zVB/wCnWosT+6+UH5L85zhdJXTSfCaN50RePW2uWmdXBnsx0qgZQRwOsyS2KYREQBERAEREAREQBERANfG41KNNqlRgiICzMTYACcl21tp9rVAzApgUN6VI6HEEHSpUH4Oi8/CbvtDxLV9ophaxK4daYqpT4LiKl9cx+8Ft8PO0wiUfiObKH5ce5cYGKpfmSErO9285ofY0tKrKWLnQU0sTcX4sQDbp42lmlR9pCD3FI2F/eWB5gZWNr+IB8pUYMYyvipLZZZcpRqbiymbDr5cVRY/81LnxYX+pnYbTjmDCCm7k2qI9EoOq5jnseF/h06Tsd769dZP8XX1Rfyv6IfhvZoT4rUVdSrAMrCxB1BB5GfcSkT1yi11sybrb0ts11oYhi2DYgUqratQJ4U3PNejTqtNwRcG4OoI4EGcixKIUYVMpQg5s1suW2t78pZPZFVqnCVMxc4cVWGFZ75jR89St72J5T1Ph2XK5dMu69Tz+djRrfVH1L3Kvv7g0/ZjXOhpWuf3GYK1+4XzeRlomhtzCrVw1ZH1V6dRW8ChlqysOa4M3MiN4MQDi6aLqadOo7ga2D5FW/T4b+c1sHtBqS5Fq3UCwLJeoBy1uAfMGZMJjqaZjlYk3LMSCzMeZPMyHffVKDi5dywx8e+M1NQfBsYlM9FD0t9CP0kfinNJUrobtSbNbnYDtDwZCwkqNogqRlFj1W5t5TWZKR42F/FdPpK+dcZWRnCa41/BZV2yjVKuyt6e/T3I/D1c1SqV1vVYjvDKrD5ESarYlv2YLpYOmgvcFGIF79zfKVzciogaulQjsMApJsLKGTz0QestX7ZSFxcWOttW1sB/XhO3k9NsptrTOHn9dEK4xba+3sdI3dxmena/Dh4H/AF+smJSN1sdYg8ufhLsrXluUh7ERAEREAREQBERAEREAhN6d1qWPo+7qXDA5qdRdHpuODKZzNHq0K5wuLFqw1RxomIQffX963FZ2eQu9W61LH0fd1Lhh2qdRdHpuODKZCy8SN8dPuS8bJlTL7HPpUvaQL4ekOtW3qjCWBHq4escLiwBWGqONExCD76/vdV85q7ybEbFLSClRkqq7Zr6qBqBYcZ5uqDx8heZxovrJK6l9HOyBwewadPaNSgQGo1aJcoeXaFh3EMCQR1kpjtqtgx7uo4IdXFCo3xKyrZVqDmL2AceY5zdfZTHHjEXXIKRp21zXJvfha0gt4dz8Riq7VPeUgtgqKS91Uf8ATxvc+clq2u6a82S1pb+SO651Qflx53x8FZwu+OLQ396zX+64Dg+XLynStmYmoaAfEKtNrFmAJAVerX4HqOXjIDd3cxcMxrV2Riuq2+BLDVyWtqPQcePC17t7tttVxUqgpgFIKqbq2KYHQnmKQ5DnOt0K8uahUlpd5f8AEcqpzx4Odr+EN29222q4qVQy4BTdVN1bFMOZ6Uh05/TrFGkFAVQAoAAAFgAOAAijRCqAoAAAAA0AA4ACZJdU0xpj0xKm66VsuqQM0trf+Xq//XU/kM3ZB75Yk08BXYGxy5Qe9iF/OdJtKLbOcIuUkl6nJjgKantH1NpmfZiVSMgynhobg9OP6yKWp2iW1vPlquuht0PAyg/E1715a0en/C2627Hsln2DVQgX48L3mI4JwuU5Tr5+pEwjaNVSPtCfHX6wu2XBNwp9RN0sSXLTRzbzY8RaZDbCwROKxSi11OY+bD/9SzJslslyy6nQa308u6VbZGMK4yswA+0zj/Cyj9JYW2jUGUkgAcNBzPnO2QsZS3LbekRsV5bjqGktvv8AyWHYeKNNgpPCwM6JsfF5ltzHDw/r6znCbKcUaOJBLJVHa6q1yBw5G2np0lw2G5UA+vhzltW04rRTWJqbT9y0RPBPZuaCIiAIiIAiIgCIiAJ5aexAITerdWlj6Hu6lwwOanUXR6bjgymczR6tCscLiwBWGqONExCD76/vdV852YyF3p3VpY+j7upow7VOouj03HBlMhZeJG+On3JeNkypl9jn88dwoJJAABJJ0AA1JJ5CaFTFPhKrYfHFUqKLrVPZpV0H31PAN1Wb+7e7TbUcVKoKYBTdVN1bFMp4kcqQPLnPO14Fsrehr9y9nmVxr60N292m2q4qVQy4BTdVN1bFMp4kcRSvy5zrFGiFUKoAAAAA0AA4ACKVEKAFAAAAAGgAHAATJPUU0xpj0xR5y26VsuqQiInc5CVP2mYkJgGuQAz0xcmw0bN/2y2SG3qwFKth8tWmlQBlZQ4DAMOBF+difWaWQ64uPudKp+XNS9uTgn9r0+N2t+LI+X/FabNOqri6kEdQbzoVfZ6WsFAHSVbau6VIsWQGk/4qfZ9RwPpK2fhsdfQ+S2r8Wlv648ES9Ej6zxl1uZ81dn4pNA1OqB+IGm3y0nwmHxFTQ00S/Fs+a3K4UDU+YkP8DcnonLxHHa3s08IljRf8ZxPzYEfJZINUJBE3sRsPNTRUOU07ZCRcaC2o53BN597F3OxeJrCn72hTuCS2V2Nha9geevWTMnEnZJOPsQMTOhVFqXu2dGwjhdj0AOa0l/z3P0m1RqhKV/D5zDj8GMFhcNRYtUpU9GdrXL8ibaC92+QmhX2qKjqqjQWJ/KWcI9MUiom+qTaLrs7EZ6YPPgZsyE2BiMzOBwAB87ybmxqIiIAiIgCIiAIiIAiIgCJ5EA5F7XdqZcbQW4K0kV3UgMO1UJNwRrdUnWcMqhRlAC2GUDQAW0sJTt7FV6zXVSVAW5AJ4X/OWjY2I95h6ba3Kre/G4FifUTGlvY2b0it5tvDBYZ67KXy5QFBsWZmCgXPDjx7pKSle1bDVauDSnSUsTVBaxHwqrcbnXUj0mQWjYu1VxWHpV0BC1UVwDxFxwNuY4eU3pUfZgrrs5KdQFWpvUSxIOhcuvA9Ht5S2wD2RO8b/ZqOrfQH9ZKyE3lb4B/EfpAK5VkZjFkjVMj8VAN3Y+6y18JXqEXchhS7imt/M9nwBlTw9Kdd3dw+TC0h1UN5t2vznONpYH3eJqpyV2t4E5h8iIBjw6Sybpr/AMUv8L/QSApraT+67f8AEp4N/KYBeCt5Rtq2OMqnplX0RRL1KHjtn1UxLoEZveMzIwBKkMb6ngLX1v484BYN1U7Dt1aw8FH6mTs1sBhRSpqg5D1PEn1mxeAexPLz5ZwOJgH3E8Uz2AIiIAiIgHkTy8jN5NuLg8LVxDC4prcD8TE2VfNiBAJMmQO2t+8FhLitiEDD7iH3j8vupcjjztOCbZ35x2NYh6z5WOlKmSiAaWFl1PnMOK3JxVOiarUjlAuRpmA4k5eMAvVf2j4au1RrVE7RIBW9wdQdJd/ZtvCmKwzhAR7pyuvEhhnBty1zDyn58wXwk9/0nTfYhtC2JxFEn46auByvTbKflU+UA7JK9vVW+Be4t66D6GWC85Pvjv21PG1qfuwy0yqA5ip0UFuR+8xgFu3JrdqunejjzDKf5R6y1zj+4O+LVNppTKqi1UqLxLEsF94uvL4DOv3gHt5AbyHtL/Cfmf8AST2aVveGr9rboo/MwCFrTQrrNypcz5wmHz1qa9XX0vcwDoGHp5UVeigegAnPt6ltjX7wh/yj9J0TNKJvpStilP4kX5Fh+kAi1Akru81sTT8SPVWEj6VOSexadq9P+L8jALxeYMXihTXM3D+jM15qbUpZ6Lju/wB/lBldyLr75Ul5r6lv5RNCtv0D8IY+CgfzH8pTPc2JHTT0mxh6MqMjOlXwi9j4fUlttssv/iio3AHza/yUCYKO2qj1ACwUE20A1Yg2FzfpI2o+VZGVMZYBgdQ1x4roPpIEMq6yfMjeGHW+yOrbIq5qKk8bWPlpNyQe62MD0zbuYeDAH8/lJuekg9xTKGyPTJo9iLzybGh7F4iAfM517ccdk2clPnVrIPJFZz8wo850O84z7fMferhaX4UqVD4uyoP5IBo+zXd8f37jUm1O/K2hbx5DznUEpArrbzlO3exCpTRRwVQPQfrNXfbeM6YdDYEBqlud/hXwtqfEQDQxu7GC944otmGYtZH0W5+EC3AcpL7jYalh8bTyIBnzISSSe0DbU94GkpdGqVYMvEcO+/KSlTb64d1Zrq6lXCMDnuDmW66HiO6/WAd3vPzVtbGe9xFap+OrUfr8TsfznRtme101OxVoAOwIVkbTNbS6tr1JsfKYF2ZRqavSpsTxJUXPiRxgFA2BjTRx2GqC/ZrUybcSCwVh/hJHnP0pecixWz6aA+7poh6qACPPjOobPxXvKNN/xIrddSoJF/GAbmaVrbv9+fBfpLBnlf2vrWPgv0gEcyzPsOnfEp3Bm/ykfnPlk0mxsEfbk9EP1UQC05pU9+U7VFv4x/KR+csvvJXd8jdKX8TfQQCFw40kpszSrTP7y/WRmEkphkNwehB9IBb808YXBHXT1mIVL6z3PAOc43B2qv4ma1fGLT8ZYttYb7ZgNATe/jr+c0qezKY4LmPU6kzzOTTJ3Na2egpyIdCcyq4naDVTlX15AdT3THlLFUXW39f14y0Vt3nqcMqDv/QT6wGxKGGuala5PHgPlqZNx8afDcdaJMvEKIR47+xMboPkYJ+4B5rr/wB0t0pmzNp0Q4NNSQDqwzOwF9Ta2glup1QwBGoPCW0IuMdM85fYrJuSMt4nl4vNzifV4vPmewDHPzp7Zcf73alUAgimlOkLcrLmYeOZ2n6LnId4/ZP7/HVqxqn3dRy+UL2wW1IzE2te/KAUHYe+eWy1NDoL8jG0NrZ8RUJOpbnppYW+Vp0rZ24VHDf3dIZvxntP6nh5Tzam6NOuPtaYY8m4OPBhrAND2a4RGY13AJU5ad+Rtdm8dbDzlo3l3QpY1qbsWVlNiyWzMh+7cg6X1vy1lWwOwKuDBFFi6XJCv2WF7aZhoeHdPveDeuoKC0u1TZyQx1BygcAe8nl0gFOp1lw1dtDlDMpPxGwJAvzPCXTZ226DLpVp+bAfWV/Yu7P7XVZRVVGtmCspYsAe0RqOFx6ywp7Izzrjyp/q0Aw7T27QVTeqh7lOY/KQe7u8r08alRSy0y6qVJIDIeybre3Mnulqp+yNOdd/JF/MmbmH9lNAEFqlVgCNOyoNuVwLwC8rWuJFVVz1Cf6sNJsYmpkUi9tJoYPaKkaHuPdANg4cWnxgBkqnvUj5gzYXHCYq+IEA3jiZXd4sZncLyUfM/wBCZji7yI2ngHqHMrWMAz4QyUpVekq4/aKfFAw7jrM9Pb2X41ZfEGAXPC1yBxM3aNe8pS7zJbj8jJfY2PLgtYi/C/QQDZ3hGUe8tm4KR049rv6W8JTdo75+60Jp076jPYueVwqgm3lOhq1xY6g8jwMre8G5dOupslxxy8GU9Ubke7/aZQOf47fzN96q/hamnzuT6CRLby1WPYVE77e8b1e49BLFhfZmhYk1mKg2sqqG05MTcA8OXpLJgNzcHQFzTUkfeqnP8m7PymTBRtn1MRiCFU1ap/CuZgPJeyOPPpL9uvsDH0CCmWkpsWSq2ZT17C3IPmOHlJzAbQKi1GkWXllFk8jovzkiGxLAaUqfUtmqN5BSFHmTMGSTQmwva9tbcL87Xn1eRqbNuLValSr1uQi+GWmAPW83aVMKAqgADgALATAM14nxeewBaY3w4PGeRAPg4Nek+TgU6REAxtsymeImrid2qFQEOlweR1ERANTZe5eGw1U1KSsGK5dWLALe5AB4ayY92IiACsxs0RANTEU83GQOP2Gb5qbZT8j4iIgERWrV0NiUPfdv0n1h3rVPvIB5k/SIgE1hMFYambq4QREA+xhBPf2BTyERAPpNnJ+EekzpQA4T2IBmVZkAiIBgrbORjmIIY6FlOUkDhe3GfVDZdJTcIt/xN2m9WuYiAbl57EQD6E9iIB6IvEQD/9k="/>
          <p:cNvSpPr>
            <a:spLocks noChangeAspect="1" noChangeArrowheads="1"/>
          </p:cNvSpPr>
          <p:nvPr/>
        </p:nvSpPr>
        <p:spPr bwMode="auto">
          <a:xfrm>
            <a:off x="307975" y="-1287463"/>
            <a:ext cx="3305175" cy="3000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AutoShape 6" descr="data:image/jpeg;base64,/9j/4AAQSkZJRgABAQAAAQABAAD/2wCEAAkGBhQREBQUEhQUFRQVFxQVFRUVFxUUFBUUFRQVFBUXGhcXHCYeGBwkGRQWIC8gJCcpLCwsFR4xNTAqNSYrLCkBCQoKDgwOGQ8PGi4lHyIwKSktMi8sLCowLywpKikuLCwsLCwsLCwsLCwsLCwsLCwsLCwsLCwsKSwsKSwsLCksLP/AABEIANYA7AMBIgACEQEDEQH/xAAcAAEAAgMBAQEAAAAAAAAAAAAABQYDBAcBAgj/xABFEAACAQIDBQUFBQUGBAcAAAABAgADEQQSIQUGMUFRImFxgZEHEzKhsSNCUsHRFGJysvAVM5Ki4fEkU4LCFjRDVGNz0v/EABsBAQACAwEBAAAAAAAAAAAAAAAEBQECAwYH/8QALREAAgICAQIFAgYDAQAAAAAAAAECAwQRIRIxBRNBUXEiYRQjQoGhsUORwQb/2gAMAwEAAhEDEQA/AO4xEQBERAEREAREQBERAEREAQZ5eaeJ2mF0Gp7pHvya8ePXY9I2jFyekbk8kP8A2qxPIQ2LYEMHuDoQbW14H1lK/wD0OLvST/0dfIku5MieyNobYHBtO8cP9JIq15b42ZTkx6qpbOcoSj3R7ERJZoIiIAiIgCIiAIiIAiIgCIiAIiIAiIgCIiAJ4TPmpUCgk8BK3jdquzHLwgFlFQdZ7eVNNpuDrLHgat6ak8SPzgGvtjH+7Ww4n5CROG2ioGs1tv4vNWboOz6cfneRwefPPFcmV+Q+eFwizprShz6kxiccG4TWxGIIU/13zTV9Z97Qq9nylT0beyQuFokVqBwbDUam03Nj4+zZCdDw7j0kLsvE2qHvuJ808RY36G/ob/lJWHbLGujZF/Pwc5x6ouJegZ7PhGuAZ9z6cntbKgRETIEREAREQBERAEREAREQBERAEREAREQCN23WsgA5n5D/AHEgGxNpJbz1ipToQ35SutiIBmxmNspsJ4u0mstidALTWq1QQdJiw4UBbG4suvDXKM3Ho1x5TANHHV8WxJC06dyTzdtflIypSxJ4138gF+kuFZwRNKpREgR8Nxo/oOrum/UqrYev/wC4q+p/WeZMSOGIqeZJ/OWQ4WfJwk6PBof6UY82fuV1cXjUN1qg+IH5ifa70Yqn8dNGHMgEfyn8pPHBT0bNBkefhWPL9Jsr5ol9y/aEMVUWg1Mo+U5SDmUhBrfpoJepW90N36FFDUpoBUckO/E8b2F/hHA2Eskm0Vyrj0yeznJpvgRETuaiIiAIiIAiIgCIiAIiIAiIgCIiAIiIBC7z0L01bo3yYfqBK0cNeXbaOHz0nUcSNPEaj5iVKjWB8YBrjD2mtiDdrDz8JvYuuAJJ/wBh5cG541GtUby1y+Sk+ZMArz1p8e8mtUqzxasA3QZ9zUWrMq1IBsATIk1hVnvvoBcN3D9kf4j9BJaaOxcPkoIDxIzHxbWb0AREQBERAEREAREQBERAEREAREwYzHJRptUqMFRAWZmNgAOMAzXi84/trblTar3vUpYJb+7QEo+IP/McjUJ0HPjNvdjex9nutDEuz4RzalWY3agx4U6h5r0aQlmVOzy98kt4lir69HVZ7PhHBAIIIOoI1Bn3JpEBnOt4R7rE1AOBOYf9QB+pM6LKVvzs9gwqgXUgKxHIjhfxvAIKniM3GX7YW0vfUhf4lABHXofP8jOa0X1k5s3FshDKbGAYt6dknD1LgfZuSVPQ8Svly7pBivL9iNv0KlLJiRlVtCSCUB5HMPg8Tw6yk7c2UMO4y1FdH+Bgy3PcQDx+vymNozpnwmImRcRNJEPSfZpmZMG4MTJ3djZZrvnYfZof8TD7v6+XWfGwdzGqWevdU4hODt4/hHz8JecPQVFCqAFAsANABAMgnsRAEREAREQBERAEREAREQBETXxuNSjTapUYIiAszMbAAQ+AMbjUo02qVGCIgzMzGwAE5LtrbT7WqBmDJgUN6VI6HEEHSpU/c6Lz4xtrbT7WqBmBTAob0qR0OII4VKg/B0Xn4TPKHPz9brr7lzhYX+SY/ocvSfFairqVYBlYWIOoIPIzne9eAxFXGuUDVNVVMhvkso7JsewwNyb243nQsKrCmgc3cKoY9WyjMfWVd2P5MYTUttljVd5spRceEbO6u9LbNdaGIYtg2IFKs2rUGPCnUPNejTqiOCAQbg6gjgQZyStRV1KsAysCCDqCDxBEz7rb0ts11oYhi2DY5aVY6tQY8Kbn8HRpcYGf1/RPuVebh9P1w7HV5jrUgylWAIIIIOoIPGeo4IBBuDwI1Bn0JdFSc13j3fOFqZluaTHsnjlP4T+vPymthMROl47ArWpsji6sLeHQjvE5jjsC2HqtTblwPIjkR5QCVFmFjqDoQeh4iVGiwWpUw9WxVHujW7agrmQhvDskHQ5dZYqNfSVzbK5cYj2+JLnvNNwfo8iZa+jq9iZhv8zp9/79De2ZjWpVClaxQaZuBpnvvxTv5eHC1Lgx0Eqe16AzAqdGFx5DgfL6Td3R2ybnD1DqFLUj1QaMnitxbuPdOGNe1N0z/b4JWXjJ1q+v919yOO1K2HxdRKVRwlOxSmXf3a5lJICg2AuOHK+lpet398WqPRSoB9sCFYaFXVc2VuRuNQRbpac4xFTNicQ3/wAtv8KKPzMnqLGn+zVB/wCnWosT+6+UH5L85zhdJXTSfCaN50RePW2uWmdXBnsx0qgZQRwOsyS2KYREQBERAEREAREQBERANfG41KNNqlRgiICzMTYACcl21tp9rVAzApgUN6VI6HEEHSpUH4Oi8/CbvtDxLV9ophaxK4daYqpT4LiKl9cx+8Ft8PO0wiUfiObKH5ce5cYGKpfmSErO9285ofY0tKrKWLnQU0sTcX4sQDbp42lmlR9pCD3FI2F/eWB5gZWNr+IB8pUYMYyvipLZZZcpRqbiymbDr5cVRY/81LnxYX+pnYbTjmDCCm7k2qI9EoOq5jnseF/h06Tsd769dZP8XX1Rfyv6IfhvZoT4rUVdSrAMrCxB1BB5GfcSkT1yi11sybrb0ts11oYhi2DYgUqratQJ4U3PNejTqtNwRcG4OoI4EGcixKIUYVMpQg5s1suW2t78pZPZFVqnCVMxc4cVWGFZ75jR89St72J5T1Ph2XK5dMu69Tz+djRrfVH1L3Kvv7g0/ZjXOhpWuf3GYK1+4XzeRlomhtzCrVw1ZH1V6dRW8ChlqysOa4M3MiN4MQDi6aLqadOo7ga2D5FW/T4b+c1sHtBqS5Fq3UCwLJeoBy1uAfMGZMJjqaZjlYk3LMSCzMeZPMyHffVKDi5dywx8e+M1NQfBsYlM9FD0t9CP0kfinNJUrobtSbNbnYDtDwZCwkqNogqRlFj1W5t5TWZKR42F/FdPpK+dcZWRnCa41/BZV2yjVKuyt6e/T3I/D1c1SqV1vVYjvDKrD5ESarYlv2YLpYOmgvcFGIF79zfKVzciogaulQjsMApJsLKGTz0QestX7ZSFxcWOttW1sB/XhO3k9NsptrTOHn9dEK4xba+3sdI3dxmena/Dh4H/AF+smJSN1sdYg8ufhLsrXluUh7ERAEREAREQBERAEREAhN6d1qWPo+7qXDA5qdRdHpuODKZzNHq0K5wuLFqw1RxomIQffX963FZ2eQu9W61LH0fd1Lhh2qdRdHpuODKZCy8SN8dPuS8bJlTL7HPpUvaQL4ekOtW3qjCWBHq4escLiwBWGqONExCD76/vdV85q7ybEbFLSClRkqq7Zr6qBqBYcZ5uqDx8heZxovrJK6l9HOyBwewadPaNSgQGo1aJcoeXaFh3EMCQR1kpjtqtgx7uo4IdXFCo3xKyrZVqDmL2AceY5zdfZTHHjEXXIKRp21zXJvfha0gt4dz8Riq7VPeUgtgqKS91Uf8ATxvc+clq2u6a82S1pb+SO651Qflx53x8FZwu+OLQ396zX+64Dg+XLynStmYmoaAfEKtNrFmAJAVerX4HqOXjIDd3cxcMxrV2Riuq2+BLDVyWtqPQcePC17t7tttVxUqgpgFIKqbq2KYHQnmKQ5DnOt0K8uahUlpd5f8AEcqpzx4Odr+EN29222q4qVQy4BTdVN1bFMOZ6Uh05/TrFGkFAVQAoAAAFgAOAAijRCqAoAAAAA0AA4ACZJdU0xpj0xKm66VsuqQM0trf+Xq//XU/kM3ZB75Yk08BXYGxy5Qe9iF/OdJtKLbOcIuUkl6nJjgKantH1NpmfZiVSMgynhobg9OP6yKWp2iW1vPlquuht0PAyg/E1715a0en/C2627Hsln2DVQgX48L3mI4JwuU5Tr5+pEwjaNVSPtCfHX6wu2XBNwp9RN0sSXLTRzbzY8RaZDbCwROKxSi11OY+bD/9SzJslslyy6nQa308u6VbZGMK4yswA+0zj/Cyj9JYW2jUGUkgAcNBzPnO2QsZS3LbekRsV5bjqGktvv8AyWHYeKNNgpPCwM6JsfF5ltzHDw/r6znCbKcUaOJBLJVHa6q1yBw5G2np0lw2G5UA+vhzltW04rRTWJqbT9y0RPBPZuaCIiAIiIAiIgCIiAJ5aexAITerdWlj6Hu6lwwOanUXR6bjgymczR6tCscLiwBWGqONExCD76/vdV852YyF3p3VpY+j7upow7VOouj03HBlMhZeJG+On3JeNkypl9jn88dwoJJAABJJ0AA1JJ5CaFTFPhKrYfHFUqKLrVPZpV0H31PAN1Wb+7e7TbUcVKoKYBTdVN1bFMp4kcqQPLnPO14Fsrehr9y9nmVxr60N292m2q4qVQy4BTdVN1bFMp4kcRSvy5zrFGiFUKoAAAAA0AA4ACKVEKAFAAAAAGgAHAATJPUU0xpj0xR5y26VsuqQiInc5CVP2mYkJgGuQAz0xcmw0bN/2y2SG3qwFKth8tWmlQBlZQ4DAMOBF+difWaWQ64uPudKp+XNS9uTgn9r0+N2t+LI+X/FabNOqri6kEdQbzoVfZ6WsFAHSVbau6VIsWQGk/4qfZ9RwPpK2fhsdfQ+S2r8Wlv648ES9Ej6zxl1uZ81dn4pNA1OqB+IGm3y0nwmHxFTQ00S/Fs+a3K4UDU+YkP8DcnonLxHHa3s08IljRf8ZxPzYEfJZINUJBE3sRsPNTRUOU07ZCRcaC2o53BN597F3OxeJrCn72hTuCS2V2Nha9geevWTMnEnZJOPsQMTOhVFqXu2dGwjhdj0AOa0l/z3P0m1RqhKV/D5zDj8GMFhcNRYtUpU9GdrXL8ibaC92+QmhX2qKjqqjQWJ/KWcI9MUiom+qTaLrs7EZ6YPPgZsyE2BiMzOBwAB87ybmxqIiIAiIgCIiAIiIAiIgCJ5EA5F7XdqZcbQW4K0kV3UgMO1UJNwRrdUnWcMqhRlAC2GUDQAW0sJTt7FV6zXVSVAW5AJ4X/OWjY2I95h6ba3Kre/G4FifUTGlvY2b0it5tvDBYZ67KXy5QFBsWZmCgXPDjx7pKSle1bDVauDSnSUsTVBaxHwqrcbnXUj0mQWjYu1VxWHpV0BC1UVwDxFxwNuY4eU3pUfZgrrs5KdQFWpvUSxIOhcuvA9Ht5S2wD2RO8b/ZqOrfQH9ZKyE3lb4B/EfpAK5VkZjFkjVMj8VAN3Y+6y18JXqEXchhS7imt/M9nwBlTw9Kdd3dw+TC0h1UN5t2vznONpYH3eJqpyV2t4E5h8iIBjw6Sybpr/AMUv8L/QSApraT+67f8AEp4N/KYBeCt5Rtq2OMqnplX0RRL1KHjtn1UxLoEZveMzIwBKkMb6ngLX1v484BYN1U7Dt1aw8FH6mTs1sBhRSpqg5D1PEn1mxeAexPLz5ZwOJgH3E8Uz2AIiIAiIgHkTy8jN5NuLg8LVxDC4prcD8TE2VfNiBAJMmQO2t+8FhLitiEDD7iH3j8vupcjjztOCbZ35x2NYh6z5WOlKmSiAaWFl1PnMOK3JxVOiarUjlAuRpmA4k5eMAvVf2j4au1RrVE7RIBW9wdQdJd/ZtvCmKwzhAR7pyuvEhhnBty1zDyn58wXwk9/0nTfYhtC2JxFEn46auByvTbKflU+UA7JK9vVW+Be4t66D6GWC85Pvjv21PG1qfuwy0yqA5ip0UFuR+8xgFu3JrdqunejjzDKf5R6y1zj+4O+LVNppTKqi1UqLxLEsF94uvL4DOv3gHt5AbyHtL/Cfmf8AST2aVveGr9rboo/MwCFrTQrrNypcz5wmHz1qa9XX0vcwDoGHp5UVeigegAnPt6ltjX7wh/yj9J0TNKJvpStilP4kX5Fh+kAi1Akru81sTT8SPVWEj6VOSexadq9P+L8jALxeYMXihTXM3D+jM15qbUpZ6Lju/wB/lBldyLr75Ul5r6lv5RNCtv0D8IY+CgfzH8pTPc2JHTT0mxh6MqMjOlXwi9j4fUlttssv/iio3AHza/yUCYKO2qj1ACwUE20A1Yg2FzfpI2o+VZGVMZYBgdQ1x4roPpIEMq6yfMjeGHW+yOrbIq5qKk8bWPlpNyQe62MD0zbuYeDAH8/lJuekg9xTKGyPTJo9iLzybGh7F4iAfM517ccdk2clPnVrIPJFZz8wo850O84z7fMferhaX4UqVD4uyoP5IBo+zXd8f37jUm1O/K2hbx5DznUEpArrbzlO3exCpTRRwVQPQfrNXfbeM6YdDYEBqlud/hXwtqfEQDQxu7GC944otmGYtZH0W5+EC3AcpL7jYalh8bTyIBnzISSSe0DbU94GkpdGqVYMvEcO+/KSlTb64d1Zrq6lXCMDnuDmW66HiO6/WAd3vPzVtbGe9xFap+OrUfr8TsfznRtme101OxVoAOwIVkbTNbS6tr1JsfKYF2ZRqavSpsTxJUXPiRxgFA2BjTRx2GqC/ZrUybcSCwVh/hJHnP0pecixWz6aA+7poh6qACPPjOobPxXvKNN/xIrddSoJF/GAbmaVrbv9+fBfpLBnlf2vrWPgv0gEcyzPsOnfEp3Bm/ykfnPlk0mxsEfbk9EP1UQC05pU9+U7VFv4x/KR+csvvJXd8jdKX8TfQQCFw40kpszSrTP7y/WRmEkphkNwehB9IBb808YXBHXT1mIVL6z3PAOc43B2qv4ma1fGLT8ZYttYb7ZgNATe/jr+c0qezKY4LmPU6kzzOTTJ3Na2egpyIdCcyq4naDVTlX15AdT3THlLFUXW39f14y0Vt3nqcMqDv/QT6wGxKGGuala5PHgPlqZNx8afDcdaJMvEKIR47+xMboPkYJ+4B5rr/wB0t0pmzNp0Q4NNSQDqwzOwF9Ta2glup1QwBGoPCW0IuMdM85fYrJuSMt4nl4vNzifV4vPmewDHPzp7Zcf73alUAgimlOkLcrLmYeOZ2n6LnId4/ZP7/HVqxqn3dRy+UL2wW1IzE2te/KAUHYe+eWy1NDoL8jG0NrZ8RUJOpbnppYW+Vp0rZ24VHDf3dIZvxntP6nh5Tzam6NOuPtaYY8m4OPBhrAND2a4RGY13AJU5ad+Rtdm8dbDzlo3l3QpY1qbsWVlNiyWzMh+7cg6X1vy1lWwOwKuDBFFi6XJCv2WF7aZhoeHdPveDeuoKC0u1TZyQx1BygcAe8nl0gFOp1lw1dtDlDMpPxGwJAvzPCXTZ226DLpVp+bAfWV/Yu7P7XVZRVVGtmCspYsAe0RqOFx6ywp7Izzrjyp/q0Aw7T27QVTeqh7lOY/KQe7u8r08alRSy0y6qVJIDIeybre3Mnulqp+yNOdd/JF/MmbmH9lNAEFqlVgCNOyoNuVwLwC8rWuJFVVz1Cf6sNJsYmpkUi9tJoYPaKkaHuPdANg4cWnxgBkqnvUj5gzYXHCYq+IEA3jiZXd4sZncLyUfM/wBCZji7yI2ngHqHMrWMAz4QyUpVekq4/aKfFAw7jrM9Pb2X41ZfEGAXPC1yBxM3aNe8pS7zJbj8jJfY2PLgtYi/C/QQDZ3hGUe8tm4KR049rv6W8JTdo75+60Jp076jPYueVwqgm3lOhq1xY6g8jwMre8G5dOupslxxy8GU9Ubke7/aZQOf47fzN96q/hamnzuT6CRLby1WPYVE77e8b1e49BLFhfZmhYk1mKg2sqqG05MTcA8OXpLJgNzcHQFzTUkfeqnP8m7PymTBRtn1MRiCFU1ap/CuZgPJeyOPPpL9uvsDH0CCmWkpsWSq2ZT17C3IPmOHlJzAbQKi1GkWXllFk8jovzkiGxLAaUqfUtmqN5BSFHmTMGSTQmwva9tbcL87Xn1eRqbNuLValSr1uQi+GWmAPW83aVMKAqgADgALATAM14nxeewBaY3w4PGeRAPg4Nek+TgU6REAxtsymeImrid2qFQEOlweR1ERANTZe5eGw1U1KSsGK5dWLALe5AB4ayY92IiACsxs0RANTEU83GQOP2Gb5qbZT8j4iIgERWrV0NiUPfdv0n1h3rVPvIB5k/SIgE1hMFYambq4QREA+xhBPf2BTyERAPpNnJ+EekzpQA4T2IBmVZkAiIBgrbORjmIIY6FlOUkDhe3GfVDZdJTcIt/xN2m9WuYiAbl57EQD6E9iIB6IvEQD/9k="/>
          <p:cNvSpPr>
            <a:spLocks noChangeAspect="1" noChangeArrowheads="1"/>
          </p:cNvSpPr>
          <p:nvPr/>
        </p:nvSpPr>
        <p:spPr bwMode="auto">
          <a:xfrm>
            <a:off x="460375" y="-1135063"/>
            <a:ext cx="3305175" cy="3000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200" name="Picture 8" descr="http://www.acozinhadacacau.com.br/wp-content/uploads/2012/07/obr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815086"/>
            <a:ext cx="1694666" cy="153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99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2"/>
          <p:cNvSpPr txBox="1">
            <a:spLocks/>
          </p:cNvSpPr>
          <p:nvPr/>
        </p:nvSpPr>
        <p:spPr bwMode="auto">
          <a:xfrm>
            <a:off x="2915816" y="1052736"/>
            <a:ext cx="597666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Judiciário Conectado: </a:t>
            </a:r>
          </a:p>
          <a:p>
            <a:pPr marL="0" indent="0">
              <a:buNone/>
            </a:pPr>
            <a:r>
              <a:rPr lang="pt-BR" sz="1400" b="0" dirty="0"/>
              <a:t>Foi viabilizado pela SETIC  em 2013 o projeto judicário conectado que distribuiu notebooks e desktops para todos os magistrados e servidores do TJPE. A SETIC foi responsável por disponibilizar o sistema, definir os requisitos dos equipamentos ofertados, homologar as propostas apresentadas pelos fornecedores, bem como manter a gestão dos fornecedores durante e pós a entrega e gerenciando as solicitações de dúvidas e problemas por parte dos servidores.</a:t>
            </a:r>
          </a:p>
        </p:txBody>
      </p:sp>
      <p:sp>
        <p:nvSpPr>
          <p:cNvPr id="5" name="Espaço Reservado para Texto 2"/>
          <p:cNvSpPr txBox="1">
            <a:spLocks/>
          </p:cNvSpPr>
          <p:nvPr/>
        </p:nvSpPr>
        <p:spPr bwMode="auto">
          <a:xfrm>
            <a:off x="502816" y="3367945"/>
            <a:ext cx="838966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Vitaliciamento (1ª Etapa)</a:t>
            </a:r>
          </a:p>
          <a:p>
            <a:pPr marL="0" indent="0">
              <a:buNone/>
            </a:pPr>
            <a:r>
              <a:rPr lang="pt-BR" sz="1400" b="0" dirty="0"/>
              <a:t>Este projeto tem por objetivo atender a uma solicitação do Núcleo de Vitaliciamento da Corregedoria Geral de Justiça, para que as avaliações dos Juízes vitaliciandos possam ser realizadas com mais eficiência pelos Juízes avaliadores. A aplicação permitirá o cadastro e a consulta das avaliações de Atividade Judicante e de Fatos Observados.</a:t>
            </a:r>
          </a:p>
        </p:txBody>
      </p:sp>
      <p:sp>
        <p:nvSpPr>
          <p:cNvPr id="6" name="Espaço Reservado para Texto 2"/>
          <p:cNvSpPr txBox="1">
            <a:spLocks/>
          </p:cNvSpPr>
          <p:nvPr/>
        </p:nvSpPr>
        <p:spPr bwMode="auto">
          <a:xfrm>
            <a:off x="502816" y="4941168"/>
            <a:ext cx="777686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Pré-Queixa (Mediação &amp; Arbitragem) </a:t>
            </a:r>
          </a:p>
          <a:p>
            <a:pPr marL="0" indent="0">
              <a:buNone/>
            </a:pPr>
            <a:r>
              <a:rPr lang="pt-BR" sz="1400" b="0" dirty="0"/>
              <a:t>Este projeto tem o objetivo de permitir a entrada de procedimentos através das centrais e câmaras de conciliação diretamente pelo cidadão via internet.</a:t>
            </a:r>
          </a:p>
        </p:txBody>
      </p:sp>
      <p:pic>
        <p:nvPicPr>
          <p:cNvPr id="7"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502816" y="1275443"/>
            <a:ext cx="2413000" cy="1447800"/>
          </a:xfrm>
          <a:prstGeom prst="rect">
            <a:avLst/>
          </a:prstGeom>
          <a:noFill/>
          <a:ln>
            <a:noFill/>
          </a:ln>
        </p:spPr>
      </p:pic>
      <p:sp>
        <p:nvSpPr>
          <p:cNvPr id="8"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smtClean="0"/>
              <a:t>PROJETOS entreges</a:t>
            </a:r>
            <a:endParaRPr lang="pt-BR" kern="0" dirty="0"/>
          </a:p>
        </p:txBody>
      </p:sp>
    </p:spTree>
    <p:extLst>
      <p:ext uri="{BB962C8B-B14F-4D97-AF65-F5344CB8AC3E}">
        <p14:creationId xmlns:p14="http://schemas.microsoft.com/office/powerpoint/2010/main" val="375609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2"/>
          <p:cNvSpPr txBox="1">
            <a:spLocks/>
          </p:cNvSpPr>
          <p:nvPr/>
        </p:nvSpPr>
        <p:spPr bwMode="auto">
          <a:xfrm>
            <a:off x="3491880" y="1196752"/>
            <a:ext cx="547260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Implantação do EPM:</a:t>
            </a:r>
          </a:p>
          <a:p>
            <a:pPr marL="0" indent="0">
              <a:buNone/>
            </a:pPr>
            <a:r>
              <a:rPr lang="pt-BR" sz="1400" b="0" dirty="0"/>
              <a:t>Implantar a solução Microsoft Enterprise Project Management (EPM) 2010, plataforma de Gerenciamento de Portfólio do Projeto, para automatizar os principais processos de gerenciamento de projetos da Secretaria de Tecnologia da Informação (Setic) do TJPE, permitindo a governança de todo o ciclo de vida dos projetos, desde as decisões estratégicas até o controle operacional.</a:t>
            </a:r>
          </a:p>
        </p:txBody>
      </p:sp>
      <p:sp>
        <p:nvSpPr>
          <p:cNvPr id="5" name="Espaço Reservado para Texto 2"/>
          <p:cNvSpPr txBox="1">
            <a:spLocks/>
          </p:cNvSpPr>
          <p:nvPr/>
        </p:nvSpPr>
        <p:spPr bwMode="auto">
          <a:xfrm>
            <a:off x="3494562" y="3356992"/>
            <a:ext cx="496587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Implantação do Operations Manager:</a:t>
            </a:r>
          </a:p>
          <a:p>
            <a:pPr marL="0" indent="0">
              <a:buNone/>
            </a:pPr>
            <a:r>
              <a:rPr lang="pt-BR" sz="1400" b="0" dirty="0"/>
              <a:t>Este projeto tem como propósito a implantação da ferramenta Microsoft Operations Manager, componente este da plataforma Microsoft System Center, que atenderá a necessidade existente de um maior e mais preciso gerenciamento e monitoramento do ambiente de TIC da SETIC, possibilitando assim, por meio de uma visão unificada, o diagnóstico e prevenção de falhas que ocasionam inatividade, viabilizando a alta disponibilidade dos aplicativos e serviços essenciais ao Tribunal de Justiça do Estado de Pernambuco.</a:t>
            </a:r>
          </a:p>
        </p:txBody>
      </p:sp>
      <p:pic>
        <p:nvPicPr>
          <p:cNvPr id="7" name="Imagem 6" descr="http://blogs.msdn.com/cfs-file.ashx/__key/CommunityServer-Blogs-Components-WeblogFiles/00-00-00-83-33-metablogapi/1778.Project-Server-2010_5F00_2.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2952328" cy="1872208"/>
          </a:xfrm>
          <a:prstGeom prst="rect">
            <a:avLst/>
          </a:prstGeom>
          <a:noFill/>
          <a:ln>
            <a:noFill/>
          </a:ln>
        </p:spPr>
      </p:pic>
      <p:pic>
        <p:nvPicPr>
          <p:cNvPr id="8" name="Imagem 7" descr="http://www.gsx.com/Portals/38080/images/sc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645024"/>
            <a:ext cx="2952328" cy="2160240"/>
          </a:xfrm>
          <a:prstGeom prst="rect">
            <a:avLst/>
          </a:prstGeom>
          <a:noFill/>
          <a:ln>
            <a:noFill/>
          </a:ln>
        </p:spPr>
      </p:pic>
      <p:sp>
        <p:nvSpPr>
          <p:cNvPr id="9"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smtClean="0"/>
              <a:t>PROJETOS entreges</a:t>
            </a:r>
            <a:endParaRPr lang="pt-BR" kern="0" dirty="0"/>
          </a:p>
        </p:txBody>
      </p:sp>
    </p:spTree>
    <p:extLst>
      <p:ext uri="{BB962C8B-B14F-4D97-AF65-F5344CB8AC3E}">
        <p14:creationId xmlns:p14="http://schemas.microsoft.com/office/powerpoint/2010/main" val="3756099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2"/>
          <p:cNvSpPr txBox="1">
            <a:spLocks/>
          </p:cNvSpPr>
          <p:nvPr/>
        </p:nvSpPr>
        <p:spPr bwMode="auto">
          <a:xfrm>
            <a:off x="2987824" y="1052736"/>
            <a:ext cx="590465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Avaliação de Desempenho por Competência </a:t>
            </a:r>
          </a:p>
          <a:p>
            <a:pPr marL="0" indent="0">
              <a:buNone/>
            </a:pPr>
            <a:r>
              <a:rPr lang="pt-BR" sz="1400" b="0" dirty="0"/>
              <a:t>Sistema de controle da avaliação de competência dos colaboradores do TJPE para a progressão funcional.</a:t>
            </a:r>
          </a:p>
        </p:txBody>
      </p:sp>
      <p:sp>
        <p:nvSpPr>
          <p:cNvPr id="5" name="Espaço Reservado para Texto 2"/>
          <p:cNvSpPr txBox="1">
            <a:spLocks/>
          </p:cNvSpPr>
          <p:nvPr/>
        </p:nvSpPr>
        <p:spPr bwMode="auto">
          <a:xfrm>
            <a:off x="537500" y="2564904"/>
            <a:ext cx="835497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buNone/>
            </a:pPr>
            <a:r>
              <a:rPr lang="pt-BR" sz="2000" dirty="0"/>
              <a:t>JudEdital </a:t>
            </a:r>
          </a:p>
          <a:p>
            <a:pPr marL="0" indent="0" algn="r">
              <a:buNone/>
            </a:pPr>
            <a:r>
              <a:rPr lang="pt-BR" sz="1400" b="0" dirty="0"/>
              <a:t>Ajustes no sistema JudEdital para adequação dos editais de Promoção/Remoção de acordo com a Instrução Normativa 11/2010 do TJPE. Essa IN é baseada na Resolução nº 106, de 06 de abril de 2010 do CNJ.</a:t>
            </a:r>
          </a:p>
        </p:txBody>
      </p:sp>
      <p:sp>
        <p:nvSpPr>
          <p:cNvPr id="6" name="Espaço Reservado para Texto 2"/>
          <p:cNvSpPr txBox="1">
            <a:spLocks/>
          </p:cNvSpPr>
          <p:nvPr/>
        </p:nvSpPr>
        <p:spPr bwMode="auto">
          <a:xfrm>
            <a:off x="537500" y="3573016"/>
            <a:ext cx="835497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DEPCRIME </a:t>
            </a:r>
          </a:p>
          <a:p>
            <a:pPr marL="0" indent="0">
              <a:buNone/>
            </a:pPr>
            <a:r>
              <a:rPr lang="pt-BR" sz="1400" b="0" dirty="0"/>
              <a:t>Sistema que controla a entrada e saída de objetos relacionados a processos criminais e armazenamento no depósito judicial do TJPE.</a:t>
            </a:r>
          </a:p>
        </p:txBody>
      </p:sp>
      <p:pic>
        <p:nvPicPr>
          <p:cNvPr id="7" name="Imagem 6"/>
          <p:cNvPicPr/>
          <p:nvPr/>
        </p:nvPicPr>
        <p:blipFill>
          <a:blip r:embed="rId2">
            <a:extLst>
              <a:ext uri="{28A0092B-C50C-407E-A947-70E740481C1C}">
                <a14:useLocalDpi xmlns:a14="http://schemas.microsoft.com/office/drawing/2010/main" val="0"/>
              </a:ext>
            </a:extLst>
          </a:blip>
          <a:stretch>
            <a:fillRect/>
          </a:stretch>
        </p:blipFill>
        <p:spPr>
          <a:xfrm>
            <a:off x="594634" y="1006628"/>
            <a:ext cx="2249174" cy="1486267"/>
          </a:xfrm>
          <a:prstGeom prst="rect">
            <a:avLst/>
          </a:prstGeom>
          <a:ln>
            <a:noFill/>
          </a:ln>
          <a:effectLst>
            <a:outerShdw blurRad="292100" dist="139700" dir="2700000" algn="tl" rotWithShape="0">
              <a:srgbClr val="333333">
                <a:alpha val="65000"/>
              </a:srgbClr>
            </a:outerShdw>
          </a:effectLst>
        </p:spPr>
      </p:pic>
      <p:sp>
        <p:nvSpPr>
          <p:cNvPr id="9" name="Espaço Reservado para Texto 2"/>
          <p:cNvSpPr txBox="1">
            <a:spLocks/>
          </p:cNvSpPr>
          <p:nvPr/>
        </p:nvSpPr>
        <p:spPr bwMode="auto">
          <a:xfrm>
            <a:off x="3203848" y="4797152"/>
            <a:ext cx="577661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Consulta processual 1º Grau:</a:t>
            </a:r>
          </a:p>
          <a:p>
            <a:pPr marL="0" indent="0">
              <a:buNone/>
            </a:pPr>
            <a:r>
              <a:rPr lang="pt-BR" sz="1400" b="0" dirty="0"/>
              <a:t>Desenvolvimento de uma solução para permitir que sistemas externos pudessem realizar consultas processuais “em massa”. Ou seja, efetuar várias consultas num mesmo processo sem a necessidade de digitação exaustiva de parâmetros. </a:t>
            </a:r>
          </a:p>
        </p:txBody>
      </p:sp>
      <p:sp>
        <p:nvSpPr>
          <p:cNvPr id="8"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smtClean="0"/>
              <a:t>PROJETOS entreges</a:t>
            </a:r>
            <a:endParaRPr lang="pt-BR" kern="0" dirty="0"/>
          </a:p>
        </p:txBody>
      </p:sp>
      <p:sp>
        <p:nvSpPr>
          <p:cNvPr id="3" name="AutoShape 2" descr="data:image/jpeg;base64,/9j/4AAQSkZJRgABAQAAAQABAAD/2wCEAAkGBxQSEhQUEhQWFRUXFRwaFhcVGBcYGBgVGhcXFxweHhgYHCkgHhsmHBUXJDMiJSotLi4uGB8zODUsNygtLisBCgoKDg0OGhAQGy8lHyYuLCwtLCwsNzE2LC0sLDc3NCwsLDcuLCwsLDcsNywsLCwsNzctLC0sNyw0LywsLysrLP/AABEIAGgA5AMBIgACEQEDEQH/xAAcAAABBQEBAQAAAAAAAAAAAAABAAIDBQYEBwj/xABHEAABAgMEBQgHBgQFBAMAAAABAgMAESEEBRIxUWGRsdEGEyJBUnGB8BQVMqGyweEHIzNCU2JygpLxQ3OiwtI2Y9PiJTQ1/8QAGQEBAQEBAQEAAAAAAAAAAAAAAAECAwUE/8QAJxEBAAIBAwIFBQEAAAAAAAAAAAERAhIhUQMxE0FhceEiMpGx8AT/2gAMAwEAAhEDEQA/AMva7UtKyAqUhQdQEvaVq0Drka6IvTF9o5T6WjtK0DVTg23e2qg01yy9pWqlBq2Qk8el8StApQUy2BN6YvtHL80su0qgkNA1HwAti+0cuuWXaVoGgUyPhB/fpU/mVqpQUy2I/XpfErRlQatgdAti+0cpjFLLtK0DVTgRbF9o5T6WjtK0DQKdfhzf36XxK1UoKZbLWzXA+sYsGFJMxznRJPaKc+4U4Bxi2L7Ry/NLLtK0DQNR8ALW52jlSejtK1aBq2WFhu5rnEh1wYQoFVFdLLOXd4RLeFvQ24FWZsJAUakAknTMkmLpkVarU4KFRBAyUJEfuUJCQ0CnBvpi+0cp10dpWgaBTr8Oq/gOcxCUlpCq5TyxKOgSEh5FbPj0viVqpQUy2ZibgTm2L7Ry/No7SspDQNR8GG1r7Ry65ZdpWgavIi/v0viVqpQUy2A/+3S+JWqlBq2UOVa19o5ddKdpWgatWyFVqX2jl16O0rQNWrYlfWvxK1UoNWyJf1r8StApQatgE2tfaOXXLLSdHd5DDal9rq69Gk6tXkNV9a/EdA0DVsjP1rvPDVsCT0pfa27zwhpta+1tltPCIyeNd54Qw/Wu88PICQ2pfaOXXvPn6NNqX2jl17zTzujP1rvPCG/3rvOzLVsCX0pfa2y2nVA9KX2urrltPCIieNd54QCeNd54QEvpS+0fHeeED0lfaOXXLaaREfrXeeEA/Wu88ICb0pfa27zwgC1L7R8ZbTwiKfGu8wPNd54QE3pS+0fHeeEH0pfaOXXLaaRAT5O88IUuNd54QFtY1EpBMz3wIbYD0B45wYC+tF3uLUSlFCRLQTIVPdLLyJ03EoVcWlAzGKUydJBI0UA0bNddN5htCMLQKgJYl4Qmfec47bHdQQC88UMpWZ06JWe89I+AgzczNQyll5OpJAShxwkiijzYUdJGHFoyBiwe5HtMpU5aXClKc22kzVPqxKUTlTMCUahm1qTRlhxSTmSC0D4q6RGzuMVt73k4QEuKQhImA22BIA5iZFZ90Wm4xmPuZ+6lMtyUyiap+2uSiVaZylPUkU0xI9zqsReViE5jFSU8+iMvExb2K731gc00G0nJbnRpqEsR8I7muRQnitDhc/aAUI3zMVqcr7Q82tlkU6790ZyFVDKej3RBd9pKVKbUJKBkRrj0nlJaU2dlSbOEoXKYASJlPWJGvjHndp6ZDozXn3j6RLonHZ2XmxOzpM582uVcsKpEE90htilnx6XxK1UoNWzT2VHOMvIpMomO9PSHzjK4v+VfiVqpQatmY4YPnxr8StVKDVsaTx6XxK1aBq2Inj0viVq0DVsafrX4laqUGrZQCeNfiVqpQeRGv61p/MrVSg1bLax3C+6gLQgYVHo4yAVnTI1OWXkVLyCklKhIgmYVnMGU1bKDVsxj1McpmIneFnGY3lEfrX4lbKDVsZ/eu86qZeQ4/Wu9WqlB5EajxrvPDyNoBPGu88NUMnxrvPDyCfrXedWqJ3LA4GQ+R92V4QonNQE5keESZiO61blJ8nr1nhDf713nhBP1rvOrVDZ8a7zs89VQieNd5hpPGu88IU+Nd54Q2fk7zwgHf3rvPCAfrXeeECfGu8wJ8a7z5+gGfGu8wJ+TvPCBPjXeYU/PzPCAd5rvPCBPyd5gT4/UwJ8a7zAW93+wO8598KFd3sDvO+FAe2cnLSyGEANqUvD0ikGc56Uifvi+soczbZS31Y1kAy76qihuK90oYbTM0TkEk6euUdxv89STPWQOJjS16rRyxFX4jk9OES99SYgSw01VDSZ9o+0fH6xyt2i0uew37lH3mQgLsLh/EeCdKUAKVsTl4mLUJRlvvVwZKSgahM7TKM5aratyeAqXLMg0Heo0EXztjYQJkYv3OHF7p4RtMVlpvIuHCw2p0jqQJgeMglPgI1slsZfCVk4CRp9rI75xLYi2BgKEmZmpRznKXR0ZxcWy4LSQS4WmcRoCcSjPOZjOOtJacwpViGU5SrHLIt1WB0suSP5Ve6fCM9fFm5p5xFJBRInlLMKOqWQ1bNFbelhX1+wrvlMbRPZFVymQSGXu2iStGNuQJUe4pMonnaqafHpfErVSg1bEVca/ErZQatjMXGvxK0ClBq2DFxr8StmWrZRqL5WsNXcW5lYbUUCX5poqR8obdlmSpD9otLfOLDyElK5pqojEogZGtB+3ZyWPlKUJaC2kOFmZaUskFIPWqVCKe7ZBZOUKkc7jbS6HVhxQUSmSkmeKYyFBT9o8PP8AC6sYzjEefe95icrr8Po1Y3d/1L+0XNZ2fSFFoOBD7YSFKNErCZzPXKdO6CxctlFptLXNha0lKkNKVIlEpqw19qeQOqM/a+U7iw8FIR964lw59HBKXh0RriYcsVY3FqYbVjWlYBKgUqSAJ4hWXRFNWuOXgf6dM7zdc+3y1r6d/Hu62LmYU20rmlJx20oIWekETV0VSPVL3COy2tIaYbSETQm8ZBJJlKagDPVOfgIo2eWKwDjabcPO86kqKk4VaZDq0RyW/lMtxOHAkStHPgzPtTJrP8s90XwOvll9Xa+U14RG36X16MIevRxCmCvCmZSlUgpQSCFLKiJJFBIaIp+Wl2tsmzqbSlHON4lpQrEgKBAmFaKw1fK0+kLfDCBzjZQ4jEqSwaYicxQZRwX9fhtPNfdpbS0gpQlJJGGYznolHTo9Lq454XtERU7+nvyznlhMTzarnxrvPCAT5+ZgT8/Mw0nz8zHoOAz413mBPyd5gE+TvPCB5+pgDPjXeYM/J3mGz8/MwAfPzMA+fk7zA813mG+fqYU/PzMBc3afux3nPvgwLs/DHed8KA9tuBLAYbKmVrVhqVrCUTmcgTlGjsttl+EhCf8AJQVn+qQEcPJgtosrKlFtM0VKikHM9Zjsf5TWZNOeSo6EArPuihzzTzn5Vn/NWEj+kcIiN0uKot5KB2WkzO0x1NW4uJxIQ5L9ycG+K62Xw03RxbSf2lWM7Bwi0zMkq7rKgzWC6v8A7isR/pE90Oft7gEkhLaeoYQj4lA+6KO8OVyEjohZGuTKOJ2RnrTypdIJQEIH7UYp/wAyyJ+Ai6eUtoL1toSlRCQpwjWST3lMurqjz22PB6awMKwZLToOmLhV+uPgpdUMOgDCRrpFNeCS2sLnPJKu7IGJOK2sLvAdQUEyKhKehQqk+Bitvx8qswSUkFDs16EqkRM6vpEjD/NrCh7KjI6jE3LJgFnnUkSKgToKgCK7ZjujnDUMgDxrvOyg1bFi413nVq8iHFxrvOqlBCxca7zq1eRob+7eQDa7Gza3rwRZ0O9TjJMlVlNXOpnROgRT8teSDl380ouoeaeBLbiBIEpAPSEzKihKROR0RvRcJttw2JsPNMyUF4nzhSZBwS76zlqjP/aZeLCbNYLAy8m0Firi0maZgBAmRpxKPgIDzgq4169Z4QwnjXeeEeofapdt2WBKmWbOr0lxAWlUyUNAKzM1ZmRyBy6o7muTl2WRdgsdps6n3rYjEt4qIwKIEpAHKdKaJwHjxPGu8w1SvJ3nhHotx8hGV329YnFKUw1NcpyUtMklIJGjFLXhiHlGm6rRYHX7K2LLaGnZJaK5l1AIEyjWDPUUwHnxPk7zAJ8neY9ZstxXdYbPdwtVlXaXbcQVLxEBsEtich1DnUUGuOayfZ9Zhfy7E4VFgN88hGI4lAgdAqzIBn4SgPLSfJ3mBPz8zwj0bl/d93CyLW0z6FbWncJsylEqWjHhxFOUiJKBGjMxpzyTumytWVNps5U0+ziXblLISlzCkgTHs4pmWWQz6g8RJ8/MwCfPzMeg8neTdlcsF8OkB5VmWRZ3ZkTSMUlSFKgAxz33cDDdw2S1ob+/cewrXM9ISdzE5flGyAws/PzMaXkDyV9Z2ksc9zMkFeIo5yciB7ONOnTG35MXTdGGxsBhVvdf/wDsPIKiLOogEYpUSJqlKnskx0/ZxcybFyhtVnbJKG2lYJ54VYFSJ1Tl4QHja6EjQevV1nhDYLh6Sv4jn3nOGEwF9dX4Y7zvhQLq/DHed8CA9LstuabSiTbbipdPGFTSfDP3RaNX7aCJNdAf9ptKfeZmOq4m08y2cJJw1ISnT2pExbNvdQaUrvWPlGoSZll7QxaXfbxK/wAxalf6aCA1ybeV14dSeiNgE/fGvK3vyMITrPOK/wBscrqbST0lhA/Y2mZ/qcG6NWzKla5GyqshJ0qz+R/1RDa7hsyKuLxHQlKeBMWFosZM5ugfuddTP+hoAbVGOZNls7QxKtLitPNyAP8ASPnGJnKeyUq7yu5pTXONIW2PzFTagJ9wSBLWNMUbiCpOFUpypWYUOsTjv5RXwwtottkgkiSlOlSpjQDlFFYnlK6C6KzB6ie0NGseMLpYRpTRTatFDpHERBbXSuzqQrNszrlTTHbaPvBMUWnOW+Ki+bZ93SU1GR7hwPyiTG7UKXFxrvPCFi413nhEWPz8zwgYvJ3mCvVOVP8A01d/X96nPL2XamPMWz0k/wAQz7xUxCXDlMyzqffDcXk7zAej/b7/APoAabOneqsbe3XI5b7Xc9tsxSuzttpLisQ6MpKy6zmJaQY+f1uE5knvPvPCEl9QBSFEBXtAEgK/iAoYD2jkxfLKuU9qUFpwuJUhCp0UtKUAyPelQGmRjL319m5slgtFptrhbeS6Qy2kpKXASJE0nMnEaZACPOj7vOcOefUqWJSlSyxkqkPHq1QH0RZLXb37DdRutaA2UBFpUoJJRINgGR6xJymsRlrTcibZfzjTlvXz7TKS280EIVzyfyUmKAnKuceQNPqTPCpScWeEkTGuRrEVNEB7V9pjLhuZDl6IaTb23cDSkEYlpxCeXUUzJGVAaRpeSvJ56yqQy26LZdLzBUovlB5s1PRkB0CCKZd0o+c3XlKM1qUo6VEqMu8wA8oJKQohJqUzOEnSU5HKA9h+z+xIfsl+2SxkKxLIYST7TXTSgz6x0c+7TEf2h3O5Y+TtjYdlziLQMQSZgEpdMpjROPIWnSkgpJSdKSQdorDSonrOc6kmun3mA+nLM1av/ik3eW0WANpU+oYZqEhJPjPq6yYoOTn/AFTbv8r/AGNR4JzypYcSsM54ZnDPTLKcNxmc5memZntgHOZq/iO8w2BOBOA0F0fhjvO+FAuf8Id53woD1m676UltLbbK1lIlMJBHvBjqXbrwV7LCwP3KUBsSEiG3UpfNIHpIQmXsBRnKfWlAntMdqg1+dxSjqZVvcMcpzm1pTPrt6s+aT3hO9S44HTbB/iM+CW+MaRRs/YePchofOOdxtnqsrx7ygRNc8lMu8Lb+qkfw80NxistFktSjNTk+9Y/5RtFMJOVjPitI/wBkQrupRExYky0lw/8AjjOvIqGDtPOuqS06tOEHMieHXTOO1SUNEMPkpUTiQtM6jSmp2TjuvtxDYwqs+HUhzpA9cpoHV1RmPWeKaVTUjqQoAiXd1HXHSMpSoXL2JtYKiDP2HU+yoZdIflMZ7lUpIdCUiQlMjqBMuvRSO1y0SR0DNArLMo6j3p0iInAh9vCqhFUnPD3aU6uqUbtOzOlXk/OBi88YjJgTiqkKvPzMDF54xHOATASFUNKoYTAnAPJgThpMCcA6cKcMnCnAOnCnDYU4AzhThs4U4B04ENnBnAGcKcCcKA0Vyn7od53mFCuX8Id53mBAes3ffSENpSW5kDNSjLZKOkcpiPZS0nwVChRnTAic5SuH8yB/JPfEC7+dP+IB3ISIMKGiBB6xdX/jS/iIT8o5nLQuci8rL8qjL5QYUNIpryStWZW6NBVOXdMyiptN2FVQg9ypb4UKGmBCLtdSZpB93GIX7tdCVFDZCjKgIAnPMVpChQjGhTKuK0mvNK2p4wPUNp/SVtTxhQo0AbitH6StqeMNNyWj9I7U8YUKABuZ/wDTO1PGAbnf/TO1PGFCgB6pe/TO1PGB6qe/TO0cYUKAHqt79M7Rxgeq3uwdo4woUAvVj3YO0cYHq13sHaOMKFAL1a72DtHGF6td7B93GBCgF6td7B93GF6td7B93GFCgF6ud7B93GF6ud7B93GFCgLu62ilsBQkZmnjChQoD//Z"/>
          <p:cNvSpPr>
            <a:spLocks noChangeAspect="1" noChangeArrowheads="1"/>
          </p:cNvSpPr>
          <p:nvPr/>
        </p:nvSpPr>
        <p:spPr bwMode="auto">
          <a:xfrm>
            <a:off x="155575" y="-593725"/>
            <a:ext cx="2714625"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AutoShape 4" descr="data:image/jpeg;base64,/9j/4AAQSkZJRgABAQAAAQABAAD/2wCEAAkGBxQSEhQUEhQWFRUXFRwaFhcVGBcYGBgVGhcXFxweHhgYHCkgHhsmHBUXJDMiJSotLi4uGB8zODUsNygtLisBCgoKDg0OGhAQGy8lHyYuLCwtLCwsNzE2LC0sLDc3NCwsLDcuLCwsLDcsNywsLCwsNzctLC0sNyw0LywsLysrLP/AABEIAGgA5AMBIgACEQEDEQH/xAAcAAABBQEBAQAAAAAAAAAAAAABAAIDBQYEBwj/xABHEAABAgMEBQgHBgQFBAMAAAABAgMAESEEBRIxUWGRsdEGEyJBUnGB8BQVMqGyweEHIzNCU2JygpLxQ3OiwtI2Y9PiJTQ1/8QAGQEBAQEBAQEAAAAAAAAAAAAAAAECAwUE/8QAJxEBAAIBAwIFBQEAAAAAAAAAAAERAhIhUQMxE0FhceEiMpGx8AT/2gAMAwEAAhEDEQA/AMva7UtKyAqUhQdQEvaVq0Drka6IvTF9o5T6WjtK0DVTg23e2qg01yy9pWqlBq2Qk8el8StApQUy2BN6YvtHL80su0qgkNA1HwAti+0cuuWXaVoGgUyPhB/fpU/mVqpQUy2I/XpfErRlQatgdAti+0cpjFLLtK0DVTgRbF9o5T6WjtK0DQKdfhzf36XxK1UoKZbLWzXA+sYsGFJMxznRJPaKc+4U4Bxi2L7Ry/NLLtK0DQNR8ALW52jlSejtK1aBq2WFhu5rnEh1wYQoFVFdLLOXd4RLeFvQ24FWZsJAUakAknTMkmLpkVarU4KFRBAyUJEfuUJCQ0CnBvpi+0cp10dpWgaBTr8Oq/gOcxCUlpCq5TyxKOgSEh5FbPj0viVqpQUy2ZibgTm2L7Ry/No7SspDQNR8GG1r7Ry65ZdpWgavIi/v0viVqpQUy2A/+3S+JWqlBq2UOVa19o5ddKdpWgatWyFVqX2jl16O0rQNWrYlfWvxK1UoNWyJf1r8StApQatgE2tfaOXXLLSdHd5DDal9rq69Gk6tXkNV9a/EdA0DVsjP1rvPDVsCT0pfa27zwhpta+1tltPCIyeNd54Qw/Wu88PICQ2pfaOXXvPn6NNqX2jl17zTzujP1rvPCG/3rvOzLVsCX0pfa2y2nVA9KX2urrltPCIieNd54QCeNd54QEvpS+0fHeeED0lfaOXXLaaREfrXeeEA/Wu88ICb0pfa27zwgC1L7R8ZbTwiKfGu8wPNd54QE3pS+0fHeeEH0pfaOXXLaaRAT5O88IUuNd54QFtY1EpBMz3wIbYD0B45wYC+tF3uLUSlFCRLQTIVPdLLyJ03EoVcWlAzGKUydJBI0UA0bNddN5htCMLQKgJYl4Qmfec47bHdQQC88UMpWZ06JWe89I+AgzczNQyll5OpJAShxwkiijzYUdJGHFoyBiwe5HtMpU5aXClKc22kzVPqxKUTlTMCUahm1qTRlhxSTmSC0D4q6RGzuMVt73k4QEuKQhImA22BIA5iZFZ90Wm4xmPuZ+6lMtyUyiap+2uSiVaZylPUkU0xI9zqsReViE5jFSU8+iMvExb2K731gc00G0nJbnRpqEsR8I7muRQnitDhc/aAUI3zMVqcr7Q82tlkU6790ZyFVDKej3RBd9pKVKbUJKBkRrj0nlJaU2dlSbOEoXKYASJlPWJGvjHndp6ZDozXn3j6RLonHZ2XmxOzpM582uVcsKpEE90htilnx6XxK1UoNWzT2VHOMvIpMomO9PSHzjK4v+VfiVqpQatmY4YPnxr8StVKDVsaTx6XxK1aBq2Inj0viVq0DVsafrX4laqUGrZQCeNfiVqpQeRGv61p/MrVSg1bLax3C+6gLQgYVHo4yAVnTI1OWXkVLyCklKhIgmYVnMGU1bKDVsxj1McpmIneFnGY3lEfrX4lbKDVsZ/eu86qZeQ4/Wu9WqlB5EajxrvPDyNoBPGu88NUMnxrvPDyCfrXedWqJ3LA4GQ+R92V4QonNQE5keESZiO61blJ8nr1nhDf713nhBP1rvOrVDZ8a7zs89VQieNd5hpPGu88IU+Nd54Q2fk7zwgHf3rvPCAfrXeeECfGu8wJ8a7z5+gGfGu8wJ+TvPCBPjXeYU/PzPCAd5rvPCBPyd5gT4/UwJ8a7zAW93+wO8598KFd3sDvO+FAe2cnLSyGEANqUvD0ikGc56Uifvi+soczbZS31Y1kAy76qihuK90oYbTM0TkEk6euUdxv89STPWQOJjS16rRyxFX4jk9OES99SYgSw01VDSZ9o+0fH6xyt2i0uew37lH3mQgLsLh/EeCdKUAKVsTl4mLUJRlvvVwZKSgahM7TKM5aratyeAqXLMg0Heo0EXztjYQJkYv3OHF7p4RtMVlpvIuHCw2p0jqQJgeMglPgI1slsZfCVk4CRp9rI75xLYi2BgKEmZmpRznKXR0ZxcWy4LSQS4WmcRoCcSjPOZjOOtJacwpViGU5SrHLIt1WB0suSP5Ve6fCM9fFm5p5xFJBRInlLMKOqWQ1bNFbelhX1+wrvlMbRPZFVymQSGXu2iStGNuQJUe4pMonnaqafHpfErVSg1bEVca/ErZQatjMXGvxK0ClBq2DFxr8StmWrZRqL5WsNXcW5lYbUUCX5poqR8obdlmSpD9otLfOLDyElK5pqojEogZGtB+3ZyWPlKUJaC2kOFmZaUskFIPWqVCKe7ZBZOUKkc7jbS6HVhxQUSmSkmeKYyFBT9o8PP8AC6sYzjEefe95icrr8Po1Y3d/1L+0XNZ2fSFFoOBD7YSFKNErCZzPXKdO6CxctlFptLXNha0lKkNKVIlEpqw19qeQOqM/a+U7iw8FIR964lw59HBKXh0RriYcsVY3FqYbVjWlYBKgUqSAJ4hWXRFNWuOXgf6dM7zdc+3y1r6d/Hu62LmYU20rmlJx20oIWekETV0VSPVL3COy2tIaYbSETQm8ZBJJlKagDPVOfgIo2eWKwDjabcPO86kqKk4VaZDq0RyW/lMtxOHAkStHPgzPtTJrP8s90XwOvll9Xa+U14RG36X16MIevRxCmCvCmZSlUgpQSCFLKiJJFBIaIp+Wl2tsmzqbSlHON4lpQrEgKBAmFaKw1fK0+kLfDCBzjZQ4jEqSwaYicxQZRwX9fhtPNfdpbS0gpQlJJGGYznolHTo9Lq454XtERU7+nvyznlhMTzarnxrvPCAT5+ZgT8/Mw0nz8zHoOAz413mBPyd5gE+TvPCB5+pgDPjXeYM/J3mGz8/MwAfPzMA+fk7zA813mG+fqYU/PzMBc3afux3nPvgwLs/DHed8KA9tuBLAYbKmVrVhqVrCUTmcgTlGjsttl+EhCf8AJQVn+qQEcPJgtosrKlFtM0VKikHM9Zjsf5TWZNOeSo6EArPuihzzTzn5Vn/NWEj+kcIiN0uKot5KB2WkzO0x1NW4uJxIQ5L9ycG+K62Xw03RxbSf2lWM7Bwi0zMkq7rKgzWC6v8A7isR/pE90Oft7gEkhLaeoYQj4lA+6KO8OVyEjohZGuTKOJ2RnrTypdIJQEIH7UYp/wAyyJ+Ai6eUtoL1toSlRCQpwjWST3lMurqjz22PB6awMKwZLToOmLhV+uPgpdUMOgDCRrpFNeCS2sLnPJKu7IGJOK2sLvAdQUEyKhKehQqk+Bitvx8qswSUkFDs16EqkRM6vpEjD/NrCh7KjI6jE3LJgFnnUkSKgToKgCK7ZjujnDUMgDxrvOyg1bFi413nVq8iHFxrvOqlBCxca7zq1eRob+7eQDa7Gza3rwRZ0O9TjJMlVlNXOpnROgRT8teSDl380ouoeaeBLbiBIEpAPSEzKihKROR0RvRcJttw2JsPNMyUF4nzhSZBwS76zlqjP/aZeLCbNYLAy8m0Firi0maZgBAmRpxKPgIDzgq4169Z4QwnjXeeEeofapdt2WBKmWbOr0lxAWlUyUNAKzM1ZmRyBy6o7muTl2WRdgsdps6n3rYjEt4qIwKIEpAHKdKaJwHjxPGu8w1SvJ3nhHotx8hGV329YnFKUw1NcpyUtMklIJGjFLXhiHlGm6rRYHX7K2LLaGnZJaK5l1AIEyjWDPUUwHnxPk7zAJ8neY9ZstxXdYbPdwtVlXaXbcQVLxEBsEtich1DnUUGuOayfZ9Zhfy7E4VFgN88hGI4lAgdAqzIBn4SgPLSfJ3mBPz8zwj0bl/d93CyLW0z6FbWncJsylEqWjHhxFOUiJKBGjMxpzyTumytWVNps5U0+ziXblLISlzCkgTHs4pmWWQz6g8RJ8/MwCfPzMeg8neTdlcsF8OkB5VmWRZ3ZkTSMUlSFKgAxz33cDDdw2S1ob+/cewrXM9ISdzE5flGyAws/PzMaXkDyV9Z2ksc9zMkFeIo5yciB7ONOnTG35MXTdGGxsBhVvdf/wDsPIKiLOogEYpUSJqlKnskx0/ZxcybFyhtVnbJKG2lYJ54VYFSJ1Tl4QHja6EjQevV1nhDYLh6Sv4jn3nOGEwF9dX4Y7zvhQLq/DHed8CA9LstuabSiTbbipdPGFTSfDP3RaNX7aCJNdAf9ptKfeZmOq4m08y2cJJw1ISnT2pExbNvdQaUrvWPlGoSZll7QxaXfbxK/wAxalf6aCA1ybeV14dSeiNgE/fGvK3vyMITrPOK/wBscrqbST0lhA/Y2mZ/qcG6NWzKla5GyqshJ0qz+R/1RDa7hsyKuLxHQlKeBMWFosZM5ugfuddTP+hoAbVGOZNls7QxKtLitPNyAP8ASPnGJnKeyUq7yu5pTXONIW2PzFTagJ9wSBLWNMUbiCpOFUpypWYUOsTjv5RXwwtottkgkiSlOlSpjQDlFFYnlK6C6KzB6ie0NGseMLpYRpTRTatFDpHERBbXSuzqQrNszrlTTHbaPvBMUWnOW+Ki+bZ93SU1GR7hwPyiTG7UKXFxrvPCFi413nhEWPz8zwgYvJ3mCvVOVP8A01d/X96nPL2XamPMWz0k/wAQz7xUxCXDlMyzqffDcXk7zAej/b7/APoAabOneqsbe3XI5b7Xc9tsxSuzttpLisQ6MpKy6zmJaQY+f1uE5knvPvPCEl9QBSFEBXtAEgK/iAoYD2jkxfLKuU9qUFpwuJUhCp0UtKUAyPelQGmRjL319m5slgtFptrhbeS6Qy2kpKXASJE0nMnEaZACPOj7vOcOefUqWJSlSyxkqkPHq1QH0RZLXb37DdRutaA2UBFpUoJJRINgGR6xJymsRlrTcibZfzjTlvXz7TKS280EIVzyfyUmKAnKuceQNPqTPCpScWeEkTGuRrEVNEB7V9pjLhuZDl6IaTb23cDSkEYlpxCeXUUzJGVAaRpeSvJ56yqQy26LZdLzBUovlB5s1PRkB0CCKZd0o+c3XlKM1qUo6VEqMu8wA8oJKQohJqUzOEnSU5HKA9h+z+xIfsl+2SxkKxLIYST7TXTSgz6x0c+7TEf2h3O5Y+TtjYdlziLQMQSZgEpdMpjROPIWnSkgpJSdKSQdorDSonrOc6kmun3mA+nLM1av/ik3eW0WANpU+oYZqEhJPjPq6yYoOTn/AFTbv8r/AGNR4JzypYcSsM54ZnDPTLKcNxmc5memZntgHOZq/iO8w2BOBOA0F0fhjvO+FAuf8Id53woD1m676UltLbbK1lIlMJBHvBjqXbrwV7LCwP3KUBsSEiG3UpfNIHpIQmXsBRnKfWlAntMdqg1+dxSjqZVvcMcpzm1pTPrt6s+aT3hO9S44HTbB/iM+CW+MaRRs/YePchofOOdxtnqsrx7ygRNc8lMu8Lb+qkfw80NxistFktSjNTk+9Y/5RtFMJOVjPitI/wBkQrupRExYky0lw/8AjjOvIqGDtPOuqS06tOEHMieHXTOO1SUNEMPkpUTiQtM6jSmp2TjuvtxDYwqs+HUhzpA9cpoHV1RmPWeKaVTUjqQoAiXd1HXHSMpSoXL2JtYKiDP2HU+yoZdIflMZ7lUpIdCUiQlMjqBMuvRSO1y0SR0DNArLMo6j3p0iInAh9vCqhFUnPD3aU6uqUbtOzOlXk/OBi88YjJgTiqkKvPzMDF54xHOATASFUNKoYTAnAPJgThpMCcA6cKcMnCnAOnCnDYU4AzhThs4U4B04ENnBnAGcKcCcKA0Vyn7od53mFCuX8Id53mBAes3ffSENpSW5kDNSjLZKOkcpiPZS0nwVChRnTAic5SuH8yB/JPfEC7+dP+IB3ISIMKGiBB6xdX/jS/iIT8o5nLQuci8rL8qjL5QYUNIpryStWZW6NBVOXdMyiptN2FVQg9ypb4UKGmBCLtdSZpB93GIX7tdCVFDZCjKgIAnPMVpChQjGhTKuK0mvNK2p4wPUNp/SVtTxhQo0AbitH6StqeMNNyWj9I7U8YUKABuZ/wDTO1PGAbnf/TO1PGFCgB6pe/TO1PGB6qe/TO0cYUKAHqt79M7Rxgeq3uwdo4woUAvVj3YO0cYHq13sHaOMKFAL1a72DtHGF6td7B93GBCgF6td7B93GF6td7B93GFCgF6ud7B93GF6ud7B93GFCgLu62ilsBQkZmnjChQoD//Z"/>
          <p:cNvSpPr>
            <a:spLocks noChangeAspect="1" noChangeArrowheads="1"/>
          </p:cNvSpPr>
          <p:nvPr/>
        </p:nvSpPr>
        <p:spPr bwMode="auto">
          <a:xfrm>
            <a:off x="307975" y="-441325"/>
            <a:ext cx="2714625"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50" name="Picture 6" descr="http://www.cazeadvogados.com.br/images/consulta-process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39" y="4924802"/>
            <a:ext cx="2276185" cy="111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49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2"/>
          <p:cNvSpPr txBox="1">
            <a:spLocks/>
          </p:cNvSpPr>
          <p:nvPr/>
        </p:nvSpPr>
        <p:spPr bwMode="auto">
          <a:xfrm>
            <a:off x="537500" y="2420888"/>
            <a:ext cx="835497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Controle de Paradigmas Recursais:</a:t>
            </a:r>
          </a:p>
          <a:p>
            <a:pPr marL="0" indent="0">
              <a:buNone/>
            </a:pPr>
            <a:r>
              <a:rPr lang="pt-BR" sz="1400" b="0" dirty="0"/>
              <a:t>Controlar os recursos relacionados a processos de repercussão geral STF/STJ, para agilizar o julgamento dos processos pendentes no momento em que a repercussão geral for decidida.</a:t>
            </a:r>
          </a:p>
        </p:txBody>
      </p:sp>
      <p:sp>
        <p:nvSpPr>
          <p:cNvPr id="5" name="Espaço Reservado para Texto 2"/>
          <p:cNvSpPr txBox="1">
            <a:spLocks/>
          </p:cNvSpPr>
          <p:nvPr/>
        </p:nvSpPr>
        <p:spPr bwMode="auto">
          <a:xfrm>
            <a:off x="3491880" y="980728"/>
            <a:ext cx="540059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Portal Corporativo Internet:</a:t>
            </a:r>
          </a:p>
          <a:p>
            <a:pPr marL="0" indent="0">
              <a:buNone/>
            </a:pPr>
            <a:r>
              <a:rPr lang="pt-BR" sz="1400" b="0" dirty="0"/>
              <a:t>Substituição do portal do TJPE (www.tjpe.jus.br) por uma ferramenta mais moderna. Com a renovação do layout gráfico e implantação de um sistema gerenciador de conteúdo.</a:t>
            </a:r>
          </a:p>
        </p:txBody>
      </p:sp>
      <p:sp>
        <p:nvSpPr>
          <p:cNvPr id="6" name="Espaço Reservado para Texto 2"/>
          <p:cNvSpPr txBox="1">
            <a:spLocks/>
          </p:cNvSpPr>
          <p:nvPr/>
        </p:nvSpPr>
        <p:spPr bwMode="auto">
          <a:xfrm>
            <a:off x="2771800" y="3856855"/>
            <a:ext cx="612067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buNone/>
            </a:pPr>
            <a:r>
              <a:rPr lang="pt-BR" sz="2000" dirty="0"/>
              <a:t>Disponibilização da plataforma tecnológica EAD:</a:t>
            </a:r>
          </a:p>
          <a:p>
            <a:pPr marL="0" indent="0" algn="r">
              <a:buNone/>
            </a:pPr>
            <a:r>
              <a:rPr lang="pt-BR" sz="1400" b="0" dirty="0"/>
              <a:t>Criação de um ambiente de ensiono à distância para utilização da secretaria de gestão de pessoas. ​ </a:t>
            </a:r>
          </a:p>
        </p:txBody>
      </p:sp>
      <p:sp>
        <p:nvSpPr>
          <p:cNvPr id="7" name="Espaço Reservado para Texto 2"/>
          <p:cNvSpPr txBox="1">
            <a:spLocks/>
          </p:cNvSpPr>
          <p:nvPr/>
        </p:nvSpPr>
        <p:spPr bwMode="auto">
          <a:xfrm>
            <a:off x="551586" y="5085184"/>
            <a:ext cx="835497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Migração do Banco de Dados Sybase:</a:t>
            </a:r>
          </a:p>
          <a:p>
            <a:pPr marL="0" indent="0">
              <a:buNone/>
            </a:pPr>
            <a:r>
              <a:rPr lang="pt-BR" sz="1400" b="0" dirty="0"/>
              <a:t>Realização da migração do banco de dados sybase da para versão mais atualizada e consequentemente mais robusta e segura, bem como a atualização de ambiente físico deste banco de dados, garantindo maior disponibilidade e performance.</a:t>
            </a:r>
          </a:p>
        </p:txBody>
      </p:sp>
      <p:pic>
        <p:nvPicPr>
          <p:cNvPr id="8"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537498" y="1008529"/>
            <a:ext cx="2652395" cy="1052319"/>
          </a:xfrm>
          <a:prstGeom prst="rect">
            <a:avLst/>
          </a:prstGeom>
          <a:ln>
            <a:noFill/>
          </a:ln>
          <a:effectLst>
            <a:outerShdw blurRad="292100" dist="139700" dir="2700000" algn="tl" rotWithShape="0">
              <a:srgbClr val="333333">
                <a:alpha val="65000"/>
              </a:srgbClr>
            </a:outerShdw>
          </a:effectLst>
        </p:spPr>
      </p:pic>
      <p:sp>
        <p:nvSpPr>
          <p:cNvPr id="9"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dirty="0" smtClean="0"/>
              <a:t>PROJETOS </a:t>
            </a:r>
            <a:r>
              <a:rPr lang="pt-BR" kern="0" dirty="0" err="1" smtClean="0"/>
              <a:t>entreges</a:t>
            </a:r>
            <a:endParaRPr lang="pt-BR" kern="0" dirty="0"/>
          </a:p>
        </p:txBody>
      </p:sp>
      <p:pic>
        <p:nvPicPr>
          <p:cNvPr id="5122" name="Picture 2" descr="http://portalsocial.sedsdh.pe.gov.br/sigas/ead/img/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18" y="3568824"/>
            <a:ext cx="2313182" cy="130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68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2"/>
          <p:cNvSpPr txBox="1">
            <a:spLocks/>
          </p:cNvSpPr>
          <p:nvPr/>
        </p:nvSpPr>
        <p:spPr bwMode="auto">
          <a:xfrm>
            <a:off x="1462868" y="908720"/>
            <a:ext cx="748883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kern="0" dirty="0" smtClean="0"/>
              <a:t>Jurisprudência</a:t>
            </a:r>
          </a:p>
          <a:p>
            <a:pPr marL="0" indent="0">
              <a:buNone/>
            </a:pPr>
            <a:r>
              <a:rPr lang="pt-BR" sz="1400" b="0" dirty="0" smtClean="0"/>
              <a:t>Este projeto tem por objetivo alterar a consulta de jurisprudência do 2º grau, atualmente em uso pelo TJPE, buscando a entrega de uma ferramenta mais ágil (melhor tempo de resposta às consultas), com mais opções de pesquisa e com interface mais limpa e amigável.</a:t>
            </a:r>
            <a:endParaRPr lang="pt-BR" sz="1400" b="0" dirty="0"/>
          </a:p>
        </p:txBody>
      </p:sp>
      <p:sp>
        <p:nvSpPr>
          <p:cNvPr id="5" name="Espaço Reservado para Texto 2"/>
          <p:cNvSpPr txBox="1">
            <a:spLocks/>
          </p:cNvSpPr>
          <p:nvPr/>
        </p:nvSpPr>
        <p:spPr bwMode="auto">
          <a:xfrm>
            <a:off x="1601936" y="5013176"/>
            <a:ext cx="721069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Consulta Salário</a:t>
            </a:r>
          </a:p>
          <a:p>
            <a:pPr marL="0" indent="0">
              <a:buNone/>
            </a:pPr>
            <a:r>
              <a:rPr lang="pt-BR" sz="1400" b="0" dirty="0"/>
              <a:t>Atendimento a lei de acesso à informação (LAI), Lei nº 12.527 de 18 de novembro de 2011, que regulamenta a disponibilidade das informações do setor público para a sociedade.</a:t>
            </a:r>
          </a:p>
        </p:txBody>
      </p:sp>
      <p:pic>
        <p:nvPicPr>
          <p:cNvPr id="6" name="Imagem 5"/>
          <p:cNvPicPr/>
          <p:nvPr/>
        </p:nvPicPr>
        <p:blipFill>
          <a:blip r:embed="rId2">
            <a:extLst>
              <a:ext uri="{28A0092B-C50C-407E-A947-70E740481C1C}">
                <a14:useLocalDpi xmlns:a14="http://schemas.microsoft.com/office/drawing/2010/main" val="0"/>
              </a:ext>
            </a:extLst>
          </a:blip>
          <a:stretch>
            <a:fillRect/>
          </a:stretch>
        </p:blipFill>
        <p:spPr>
          <a:xfrm>
            <a:off x="323528" y="4653136"/>
            <a:ext cx="1012031" cy="1512168"/>
          </a:xfrm>
          <a:prstGeom prst="rect">
            <a:avLst/>
          </a:prstGeom>
          <a:ln>
            <a:noFill/>
          </a:ln>
          <a:effectLst>
            <a:outerShdw blurRad="292100" dist="139700" dir="2700000" algn="tl" rotWithShape="0">
              <a:srgbClr val="333333">
                <a:alpha val="65000"/>
              </a:srgbClr>
            </a:outerShdw>
          </a:effectLst>
        </p:spPr>
      </p:pic>
      <p:sp>
        <p:nvSpPr>
          <p:cNvPr id="7" name="AutoShape 2" descr="data:image/jpeg;base64,/9j/4AAQSkZJRgABAQAAAQABAAD/2wCEAAkGBhQSEBUUEBAVFBQVFRAPFBUVFBUQFBQVFBQVFBUUFBQXGyYeFxkjGRQUHy8gJCcpLCwsFR4xNTAqNSYrLCkBCQoKDgwNGg8PGikfHCQsKSkpLCkqKSwpKSkpKSwsKSkpLSwpKSwpLCkpLCwpKSwpKSksLCwsLCwsKSkpKSkpKf/AABEIAQkAvgMBIgACEQEDEQH/xAAcAAEAAQUBAQAAAAAAAAAAAAAABwEDBAUGAgj/xABHEAABAwICBQgGBQsEAgMAAAABAAIDBBEFIQYSMUFRBxNhcYGRobEiMkJScsEUgpLR8BUjM0Rig5OiwtLhQ1Sy8RbiJFNz/8QAGQEBAAMBAQAAAAAAAAAAAAAAAAECAwQF/8QAKhEAAgIBBAIBAwQDAQAAAAAAAAECEQMSITFRBEETMmGxFEJSoXGBkSL/2gAMAwEAAhEDEQA/AJxREQBERAEREAREQBERAEREAREQBERAEREAREQBERAEREAREQBERAEREAREQBFi4jXthjL37B4nco2qtPZJJSA8taDYBuShui0YtkpouGwvTPVc1sj9ZpyPEdN127HXAI2HMInYlFx5PSIikqEREAREQBERAEREAREQBERAEREAREQBERAclyoFww972+w5jndWbT5r5yZicplOoT63gvrKvoWTRPilbrMe0scDvBFioTxrk5iw+V1n87rWfHrCxYy5Gq7c45bVnJezbG/RYwpzXU13F/PFzQBb0dXaSTxupuwVhFPEHesGMv12UY4JUCwyBtY2sLKUcNrRLGHN3jMcDwSAymUiItDEIiIAiIgCIiAIiIAiIgCIiAIiIAiIgCIiAKN+VDKVnTH5Od96khR7yrw5Qv6JWf8AFw+arLgtDk5HAamzrXXeaJ4nqTGInJ+betRbhVTZ66qOu1XseDsIKzujdqyXEVmkqA+Nrh7QDu9XlscwREQBERAEREAREQBERAYBxdnB3cvJxhvunwWpAVbLLWzo+OJszjHBnivJxk+54rXBego1MnREzfyw73R4qhxZ/BvcfvWGETUydEejYMxnizuKvNxVu8EeK1AKrdSpMh44m7bXsPtd+S5LlRiD6Jr2kHm5Gk29112nxIWyusPGaITU8se97HAfFa7T3gI5FfjSZDNPLqyrqY5LsXF1Eli12/YeveumoZ7sBVS6Jb0KrecpW8Wkt+Y+a36jjQXGOaEgJAGRzNht/wArrBpbCPWcOsG6uppLcyljk3sjdosXD8TjmBMTw62Rtu61lLROzNqtmEREICIiAIiIAiIgOZXh9Q0bXtHWQFiQaKRn1y9/xyPd4AgLPh0agH+iztaD5rgWVvhHe0kYkmLwjbNH9oeQVv8ALcR9Vxd8LHv8gt5FhcbfVY0dTQPILJbTgblOuRXVE5v8pk+pTzu/d6g/nIT6VUH1aQj4pWDwF10wjHAL1qpcuyNa6OMq62rbsp4u2R58mrENZXn2IG9TZHebl2tSxYj4uj8dao5S7LXZz+H01XIfzk7WD9iFt/5iVt48CfvqZT1ajPJqy6OKxK2DArJtlWz5/wBOMG+jVc0Qvqk87GTwfnt679y86P1WtHboXcctGEXZDUNHqkwPPQfSZ46w7VGGj9Xqylp2HYtovaiv3JI0NqA2qYHZhx1SDsz/AAFKv0JuzVHcFCWG1GpK1w3EO7ipyhk1mgjeAe8XU6UymRtCGBrfVaBxsAL9yuIEW64MAlkS6kCyWS6XQCyqqXS6AKqpdLoDR4PNrwxu4sae22az2hc7oXPen1b31HObt3HMeZXRtC8zHujrnsz0FVUAXoDpWyMmURVLwNrh3qw/EIm7ZGj6wTYJMrMFiuafxdWqvSamYPSmZ33XP1vKdQx7Z294Ko69G0U64OlpmZrMaFG0vLbRMOTi74Re/gsSXl5i/wBOllf2FWjF9FWSHpTg30qimitm5hLfjb6TfEeK+ZJXFkzXbM7HrBsVKEnLXVO/Q4eet5soxxlznSSOkYI3Oe6cNBuGh7iSAeAuVqotb0VXVnZ0s19V3FTho5U69JE79gDuy+S+fMBqtaIcRl3Lo6k1D2R81WSRR6paWMta4cc7noIV0newkk1uTVV17Imlz3gAAk555cBvTD69s0Yey9je1xY5KGcHp3wSa7pXTneJ7SN7tx6VJGE6bROAbK3mjsuM2f4WijL2YvTWx06LzFM1wBa4EHYQbjvXtWKhUVUQFFVEQBERAQHgnKxHCHG4F7ZajyTa6y5eXAeyHnqYPmV27cHgGyni/hs+5XWYZENkMY/ds+5cCjBcI7db+xGVTy1VDv0cL+1zW+S1lRyj4jLs5tg6XOcfNTKKGPdGz7DfuXtsIGxrR1ABWWheity7/ogt+M18nr1ob8DCfkvDqGV/r1s7uprx8lPbWqur0q6nFcRRWpP9zICGjkR9czv6xKfkr8WjsA2QPP7qR3mFO1l5Id+CVb569EfHfshePDGD1aeTsgf/AGq5zFtkE38F4+Slmqkfut3lYb2u3kd5UPyH0SsK7IufK8bKef8AhOWlx/nH6rzTSsDAWuc9mq3VOwX6/NTI6FxNgVdqsBbLTyQuz5xjmX4EjIjqNiqfO3tRb4kvZCui1RYub2ru6B7zGAyJ8hBOUY1iBbaRwyCjekBhqdV2RBLHDgQbFStyf1P/AMkD3mub4X+S11VuiKtUWrT/AOyqP4ZQCf8A2NR9gqUQxV1VX9RIr8SI+w6qrYnAw0lQ29svRAPWDkpA0axKeaNxqacwOa7UAdtcAPW6s1do47ydQJ+S2a1xzc1bMpxUXSCIi0KBERAEREBx7epXWjoVWsVxrV5512eQF6t0Fe9VV1OpBZ47E7FdDOpCEBY+r5LzK/o8lkuCxpVBZGG+/BW3N/GSy3D8WXqKO/8A0oLWWYILZ28lfYFdI/FlRqAhHlXwfmK8yNFmzATj4vVeO8X7Vt9B6608Dv2mg9uXzXR8r2D87QiUD0oHgn4H+i7uOoVHmiNWQ1vFrh4FdEd4lHyfRKEq3TTazGuHtNa7vF1cJWLJL2Hj0ndQHms9YGHusXdiz114foRzZfqCIi1MwiIgCIiA50RdC9iJcH/5liZ2YdGOuQf3Lw7THFf9jF9oH+tcVLs6qfRIIhK9thKjOXTnFh+pM7Gl39awZOUHFx+rW/df5TbtEqEn6Jd5kpzKh53KDitsw1vXF/6lWH6dYof1iNvYGf0KG49o1Xj5XxEmZ0RWNJTniocOmOJnZWx9kjR/SrRx/E3HOub2SD7lDlDsuvFz/wAfwTKaY8VejpiBtPcoRFViZ/Xu6UnyKuNZiZ/XX/bf/cq6odlv0mf+P4JqdTnp7lQU54lQq6ixA7a2T7cv9y8/kyu/3sn2pPm5Rrx9k/pM/X9omfE8J5+CSJ2yRj4/tAgHvsvnjR92pM+N2RucuBaSCO+66FuDVp/XX97vvXN1NI6nrQ17rm4JdxEgvfvutcc4t0mZ5PHyY1qkj6D0OqOdoozfNt4z9U/dZblwA2nxAUHDDZKhjRHM6MsvcDeHW8iE/wDDp99U/wAFSc4RdNl8fiZcsdUar/JLeL49BS6j5HggvayzSHHPflsAGfYunjeCAQbggEEbwcwVCWjmhZbPG6Z5lYZIm6rh6JLntGYG3IlTaxthYCw2LpwNOOxyeTjljkoyPSIi3OUIiIAiIgIv578bU55Y2sqXXjHqIyDMrZmVu6WUWXRV1QVbM6OC8OUWWD3A7QD2Aqw6Jh2xs+y37lcKtuCgtbLTqKI7YWfZCsvw2H/6mjquPJZWqvDmKbGp9mFJh8XuuHVI8f1Ky+mA2SyjqkPzWc+JYksRUj5Zr2zFka8bKmYdrXeYXM6SwODmvdK6QkbXWBGobgZdBK6Z8JWr0jpPzIJ9lw7nZfNbYnUjHLOUo02bXBMQc1uszVu5otrX1c7HO2fFbpuL1IOcMLvhkcw/zAhcfo3PeFoPs6zD8l2kbMr9F1fyIq7JwZ5QjpR0mASyvMRmpzEHTQOYddsgeLPdlq7PVUghc3S09jSMvm3Udb4YZPmQukC6cCqJx+Tkc5WyqIi6DlCIiAIiICIgvdlqYtJqc+2fslZcWPU5/wBUdzvuXh2z2Pjl0ZgCrqq1Hi0B2TN/mHyWQ2vgP+sz7TR5qLJ0votlq8mNZbXRnZKw/Xb9698wDsI7wosGvMa8mFbT6GqfQjwSwa3mE5hbP6J0KhpehLBqXw9CsSQdC3bqVWHUaWQaN0HQtRpHMxsJY82Lx6I6iDfoC611Io05R4ZW1Gw6jmN1Tuy9Ydd93St8K1Toym6RdwfFqSC4fIXFxuQ0ZX6F0lJpTGbWb6IyAc43t17FEbHFp29F9q6/AtEZasstPcO9kX1t2y+W+/YvRlFezlTZ9DYBVNnlbK0WAhba+dr5W8CukXN6E4a2CHUbm2MMhBOZIYMyT1kro7q2NVEpm+quiqLy+QAXJsBmScgFz9Xp/RRv1HVALtnoguF/iGSvaMkmzokWJQ4pHMLxPDvPuWWpICIiAh3EdC6abY0xn9gkDuXNV3Ji5ucd5B+y4h3cV3LZVkxTLyrPXjmlH7kSu0Z1TYue08CXDzXv8hP3TyD6yluaFkgtIxrx0i9uo7lqKvQ5hzheWH3XXc3v2jxVJRn6Z3YvLxPaaojs4LLuqH9tiqDCpxsn/lauorcJlh/SMy95vpN7xs7ViDNYOc1yehGOKauO/wDs0opqobJx2j7l7FRXN2SjvcPIrbuIG0gdZAVv6Yz3r/CC7yCKcuiXix+zXDHcQb7V+p7/AJlexphXN2h5+uD5tWc6c+zFI7qZq+LliVtVKyNz3U+qANrnDfkMrcSFdOT/AGo5Zrx1zL8FW8oFVbM2d7rmsdlxNgsjDNLKh77OlseBa0s6iLLjKefPpvck7yVtCywD2noI4Hd2LvjijXB4mTI29jscX0nngtrRMeHZtLQQDx9rIrBodJn1JLJYYXj3HNc2x3ZknvTC8YZNCA+zix+YIvmFXSejYIxPTgNdGASBlrM3jrCfBFMo8jaOI0poh9KcI4Oa9W8e5rrWNidxtddZoLiDad8fOPYNUk+tuIItfjsWwoK2CqYx0sbXnV1bkZgt/wC1ktfBGfQijaeIaL961S2ozct7o7bDtKXx2ETGPYQHO1nc2dY7bOuRw3dq4fTLFcXme5zZBHHc6scElwBu1iLFx6VkHHssisZ+Ok7CVKVKhKWp3SMXR/TCaoidR1U0gcbC5dncermdo6FqsY0RkY0yRS64ueggjcRxWNpDNYiduTmmzt1wdnittQ43zg1gcpBn8Vv+0aIi9zJ0I0ofk3WLXtyHWOPQpr0exttTCHjJw9F7eDh8l8zY04w1Guw6utnlx3qT+SnSA8+GF12zAjP3mjWHzCvFlZxJeREWhgRWx6yYysKMLJYV46Z6VGYwq816xWPV0PV0yGjJD1rajRankJOoRfOwc5rL8dQGyzWle2lTyFJx4ZpY9GoW7Im9wPmrzsNaPZC2Ujxfp2rHmkWdUWcmzAfAAua05dakt7z2N8z8l0s8q5DTyS8Df/0H/FytBf8ApFHwcRHGsiapMYFz6LvRPQdrSrcJVMUbeE9BBXcjBlyiq+bqS29g/Vd3rp5qnJzb3BuOOTs/muFq3EOieNuqM+kLoueJseIHzCsyUa3RuvLJjGTlc94yXSTVfSuMa21Wbe9fvC30js0IM81o4qn04LXEryboC7ikwfE9ttrTbrGa1ejNeQHN90teOw/cs57cuxarAoCC48Wkd11Poj2bLSSbXaCRsPmtnyeYoWVEWfqyxnqzWpxwfm+0LK0TprTMtvdH5hQWZ9UpdUCrZbHKQTI6spP00Zcwbz6beyRuztWwodJon21jzZ6cx2OCk99EDuXM4pye08pJDDG4+1H6Pe31T3Lhn4/8T0I+RF/Uv+GFG64uCCOIzVwFaKp0KrKY61PJzjeDfRd2sOR7Csen0qex2pUxEOHQWO+ydq5nCUeTZRUvpdnUAq6wrXUeLxSeq8X913onxW0ZHlc7FCkUca5LM59LsWJUSK5UTAEknvy81qa3GIm7ZGj6wv3JZGllKh65vS2MupnH3S13jY+ay6vSWIe0T1NPzWordImSMcxrHO1gW7t/QLngrx5JeOXRysJWRLmwjiscUcjTZzCDvBysd4sVkMjNgDt2noXcjlZYqKcEMHALZAZD4fmVjvFyrdXWhpPQAPBWIMaGO87z+0B4LbSFanDnZFx2klyy44Zn+pDI7qY4/JAZGsvBer0ejVa/1aSXtYW/8rLX43QT0paKmN0ZcLtvncb7EXCAu1lSGsJ6FawWP83fo8z/AJK05lL+pZs+KCMBjdu09HAIQZGOTgkMG8hdjyc4bztZC22xzXHqbmfJR/RAvku7NfQfJNoq6GI1ErbOeLRg7Qze7tUpbiTpEhoqotDAsc2qGJXrJZQTZjOp1hV+BxTN1ZY2vHBwBt1HaOxbayWSiU64I+xHksYc6eV0Z91/51nYfWHeVrHaA4g4Bn0iNjBwkeQeoAX7FKdk1Vk8MG+DePlZEqsi5nJE936atJ46rCfFzlmQckVM313yv+sIx3NF/FSJqryWIsUF6D8nI/ZxkPJ9Rx+rSsJ4vvIe3WJV99BzQ/NRsb0NaG+QXUOiViSlur6UuDJzk+WQjpzSkSmXVtrWD+kjIO67ZLj3ygG4N73ufKy+isS0eZM0h7AQuDxPkajc4uic5md9W5Le7coolSIvgNz8zuWE7AZ3vzLXAm9wQPBSxDyXObkbEdF1taLk+DfZSmHJHAaOUbqb0mgOeRa9sgN4F/NdEMXqDvcu3ptD2jctjDo2wblGkayNPpNSdhcvNXBLOzm54hKzbZwvnxHA9IUsR4GweyFfbhDfdCnTRVyILj0Gaw3jpyOsueO4la7E+T2eeTXIs42udW1+tfRIwxvuhe24c3gFNEaiL9BOTami1X1EUkkgsbPd6F/haM+1SzE4EZZLwykA3K81tlZIhuyqIikgoiqiAoiqiAKiqiAoiqiApZU1V6RAeDGqGEK4iAtcwFXmQriIDxzYVQxekQFNVLKqICiqiIAiIgCIiA//2Q=="/>
          <p:cNvSpPr>
            <a:spLocks noChangeAspect="1" noChangeArrowheads="1"/>
          </p:cNvSpPr>
          <p:nvPr/>
        </p:nvSpPr>
        <p:spPr bwMode="auto">
          <a:xfrm>
            <a:off x="155575" y="-1584325"/>
            <a:ext cx="2381250" cy="3314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00" name="Picture 4" descr="http://cloveslisboa.com.br/wp-content/uploads/2012/11/jurisprudenc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40" y="764704"/>
            <a:ext cx="1138057" cy="1584176"/>
          </a:xfrm>
          <a:prstGeom prst="rect">
            <a:avLst/>
          </a:prstGeom>
          <a:noFill/>
          <a:extLst>
            <a:ext uri="{909E8E84-426E-40DD-AFC4-6F175D3DCCD1}">
              <a14:hiddenFill xmlns:a14="http://schemas.microsoft.com/office/drawing/2010/main">
                <a:solidFill>
                  <a:srgbClr val="FFFFFF"/>
                </a:solidFill>
              </a14:hiddenFill>
            </a:ext>
          </a:extLst>
        </p:spPr>
      </p:pic>
      <p:sp>
        <p:nvSpPr>
          <p:cNvPr id="9" name="Espaço Reservado para Texto 2"/>
          <p:cNvSpPr txBox="1">
            <a:spLocks/>
          </p:cNvSpPr>
          <p:nvPr/>
        </p:nvSpPr>
        <p:spPr bwMode="auto">
          <a:xfrm>
            <a:off x="1907704" y="2940397"/>
            <a:ext cx="475252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Painel de Indicadores </a:t>
            </a:r>
            <a:r>
              <a:rPr lang="pt-BR" sz="2000" dirty="0" smtClean="0"/>
              <a:t>do 1o </a:t>
            </a:r>
            <a:r>
              <a:rPr lang="pt-BR" sz="2000" dirty="0"/>
              <a:t>Grau </a:t>
            </a:r>
            <a:r>
              <a:rPr lang="pt-BR" sz="2000" dirty="0" smtClean="0"/>
              <a:t>(</a:t>
            </a:r>
            <a:r>
              <a:rPr lang="pt-BR" sz="2000" kern="0" dirty="0" smtClean="0"/>
              <a:t>BI)</a:t>
            </a:r>
          </a:p>
          <a:p>
            <a:pPr marL="0" indent="0">
              <a:buNone/>
            </a:pPr>
            <a:r>
              <a:rPr lang="pt-BR" sz="1400" b="0" dirty="0"/>
              <a:t>Este projeto tem o objetivo de coletar dados do 1º Grau para gerar informações gerenciais para as inspeções da Corregedoria.</a:t>
            </a:r>
          </a:p>
        </p:txBody>
      </p:sp>
      <p:pic>
        <p:nvPicPr>
          <p:cNvPr id="4102" name="Picture 6" descr="http://docmanagement.com.br/wp-content/uploads/2012/09/BI-Business-Intellig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5147" y="2621458"/>
            <a:ext cx="2095537" cy="1471067"/>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dirty="0" smtClean="0"/>
              <a:t>PROJETOS </a:t>
            </a:r>
            <a:r>
              <a:rPr lang="pt-BR" kern="0" dirty="0" err="1" smtClean="0"/>
              <a:t>entreges</a:t>
            </a:r>
            <a:endParaRPr lang="pt-BR" kern="0" dirty="0"/>
          </a:p>
        </p:txBody>
      </p:sp>
    </p:spTree>
    <p:extLst>
      <p:ext uri="{BB962C8B-B14F-4D97-AF65-F5344CB8AC3E}">
        <p14:creationId xmlns:p14="http://schemas.microsoft.com/office/powerpoint/2010/main" val="3517827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ncrypted-tbn2.gstatic.com/images?q=tbn:ANd9GcSM44aK1BpQRqYRr8mjIAjEBWnqpj7oKpbRUJpT0LFzCMRIhm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805264"/>
            <a:ext cx="1440160" cy="1008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9846" y="27856"/>
            <a:ext cx="8188618" cy="504056"/>
          </a:xfrm>
        </p:spPr>
        <p:txBody>
          <a:bodyPr/>
          <a:lstStyle/>
          <a:p>
            <a:pPr algn="ctr"/>
            <a:r>
              <a:rPr lang="pt-BR" dirty="0" smtClean="0">
                <a:solidFill>
                  <a:schemeClr val="bg1"/>
                </a:solidFill>
              </a:rPr>
              <a:t>Demandas </a:t>
            </a:r>
            <a:r>
              <a:rPr lang="pt-BR" dirty="0" err="1" smtClean="0">
                <a:solidFill>
                  <a:schemeClr val="bg1"/>
                </a:solidFill>
              </a:rPr>
              <a:t>express</a:t>
            </a:r>
            <a:endParaRPr lang="pt-BR" dirty="0">
              <a:solidFill>
                <a:schemeClr val="bg1"/>
              </a:solidFill>
            </a:endParaRPr>
          </a:p>
        </p:txBody>
      </p:sp>
      <p:graphicFrame>
        <p:nvGraphicFramePr>
          <p:cNvPr id="3" name="Tabela 2"/>
          <p:cNvGraphicFramePr>
            <a:graphicFrameLocks noGrp="1"/>
          </p:cNvGraphicFramePr>
          <p:nvPr>
            <p:extLst>
              <p:ext uri="{D42A27DB-BD31-4B8C-83A1-F6EECF244321}">
                <p14:modId xmlns:p14="http://schemas.microsoft.com/office/powerpoint/2010/main" val="524051227"/>
              </p:ext>
            </p:extLst>
          </p:nvPr>
        </p:nvGraphicFramePr>
        <p:xfrm>
          <a:off x="755576" y="908720"/>
          <a:ext cx="7416824" cy="5400600"/>
        </p:xfrm>
        <a:graphic>
          <a:graphicData uri="http://schemas.openxmlformats.org/drawingml/2006/table">
            <a:tbl>
              <a:tblPr/>
              <a:tblGrid>
                <a:gridCol w="7416824"/>
              </a:tblGrid>
              <a:tr h="360040">
                <a:tc>
                  <a:txBody>
                    <a:bodyPr/>
                    <a:lstStyle/>
                    <a:p>
                      <a:pPr algn="ctr" fontAlgn="ctr"/>
                      <a:r>
                        <a:rPr lang="pt-BR" sz="1800" b="1" i="0" u="none" strike="noStrike" dirty="0">
                          <a:solidFill>
                            <a:srgbClr val="FFFFFF"/>
                          </a:solidFill>
                          <a:effectLst/>
                          <a:latin typeface="Calibri"/>
                        </a:rPr>
                        <a:t>DEMANDAS EXPRESS ENTREGUES</a:t>
                      </a:r>
                    </a:p>
                  </a:txBody>
                  <a:tcPr marL="0" marR="0" marT="0" marB="0" anchor="ctr">
                    <a:lnL>
                      <a:noFill/>
                    </a:lnL>
                    <a:lnR>
                      <a:noFill/>
                    </a:lnR>
                    <a:lnT>
                      <a:noFill/>
                    </a:lnT>
                    <a:lnB>
                      <a:noFill/>
                    </a:lnB>
                    <a:solidFill>
                      <a:srgbClr val="254061"/>
                    </a:solidFill>
                  </a:tcPr>
                </a:tc>
              </a:tr>
              <a:tr h="360040">
                <a:tc>
                  <a:txBody>
                    <a:bodyPr/>
                    <a:lstStyle/>
                    <a:p>
                      <a:pPr algn="l" fontAlgn="b"/>
                      <a:r>
                        <a:rPr lang="pt-BR" sz="1800" b="1" i="0" u="none" strike="noStrike" dirty="0">
                          <a:solidFill>
                            <a:srgbClr val="000000"/>
                          </a:solidFill>
                          <a:effectLst/>
                          <a:latin typeface="Calibri"/>
                        </a:rPr>
                        <a:t>SICASE - Integração Cartório de Imóveis</a:t>
                      </a:r>
                    </a:p>
                  </a:txBody>
                  <a:tcPr marL="0" marR="0" marT="0" marB="0" anchor="b">
                    <a:lnL>
                      <a:noFill/>
                    </a:lnL>
                    <a:lnR>
                      <a:noFill/>
                    </a:lnR>
                    <a:lnT>
                      <a:noFill/>
                    </a:lnT>
                    <a:lnB>
                      <a:noFill/>
                    </a:lnB>
                    <a:solidFill>
                      <a:srgbClr val="DDD9C3"/>
                    </a:solidFill>
                  </a:tcPr>
                </a:tc>
              </a:tr>
              <a:tr h="360040">
                <a:tc>
                  <a:txBody>
                    <a:bodyPr/>
                    <a:lstStyle/>
                    <a:p>
                      <a:pPr algn="l" fontAlgn="b"/>
                      <a:r>
                        <a:rPr lang="pt-BR" sz="1800" b="1" i="0" u="none" strike="noStrike" dirty="0" err="1">
                          <a:solidFill>
                            <a:srgbClr val="000000"/>
                          </a:solidFill>
                          <a:effectLst/>
                          <a:latin typeface="Calibri"/>
                        </a:rPr>
                        <a:t>Setenciador</a:t>
                      </a:r>
                      <a:endParaRPr lang="pt-BR" sz="1800" b="1" i="0" u="none" strike="noStrike" dirty="0">
                        <a:solidFill>
                          <a:srgbClr val="000000"/>
                        </a:solidFill>
                        <a:effectLst/>
                        <a:latin typeface="Calibri"/>
                      </a:endParaRPr>
                    </a:p>
                  </a:txBody>
                  <a:tcPr marL="0" marR="0" marT="0" marB="0" anchor="b">
                    <a:lnL>
                      <a:noFill/>
                    </a:lnL>
                    <a:lnR>
                      <a:noFill/>
                    </a:lnR>
                    <a:lnT>
                      <a:noFill/>
                    </a:lnT>
                    <a:lnB>
                      <a:noFill/>
                    </a:lnB>
                    <a:solidFill>
                      <a:srgbClr val="EEECE1"/>
                    </a:solidFill>
                  </a:tcPr>
                </a:tc>
              </a:tr>
              <a:tr h="360040">
                <a:tc>
                  <a:txBody>
                    <a:bodyPr/>
                    <a:lstStyle/>
                    <a:p>
                      <a:pPr algn="l" fontAlgn="b"/>
                      <a:r>
                        <a:rPr lang="pt-BR" sz="1800" b="1" i="0" u="none" strike="noStrike" dirty="0">
                          <a:solidFill>
                            <a:srgbClr val="000000"/>
                          </a:solidFill>
                          <a:effectLst/>
                          <a:latin typeface="Calibri"/>
                        </a:rPr>
                        <a:t>Mutirão de Contagem - </a:t>
                      </a:r>
                      <a:r>
                        <a:rPr lang="pt-BR" sz="1800" b="1" i="0" u="none" strike="noStrike" dirty="0" smtClean="0">
                          <a:solidFill>
                            <a:srgbClr val="000000"/>
                          </a:solidFill>
                          <a:effectLst/>
                          <a:latin typeface="Calibri"/>
                        </a:rPr>
                        <a:t>Justificativa </a:t>
                      </a:r>
                      <a:r>
                        <a:rPr lang="pt-BR" sz="1800" b="1" i="0" u="none" strike="noStrike" dirty="0">
                          <a:solidFill>
                            <a:srgbClr val="000000"/>
                          </a:solidFill>
                          <a:effectLst/>
                          <a:latin typeface="Calibri"/>
                        </a:rPr>
                        <a:t>em Lote/Rel. Justificativa</a:t>
                      </a:r>
                    </a:p>
                  </a:txBody>
                  <a:tcPr marL="0" marR="0" marT="0" marB="0" anchor="b">
                    <a:lnL>
                      <a:noFill/>
                    </a:lnL>
                    <a:lnR>
                      <a:noFill/>
                    </a:lnR>
                    <a:lnT>
                      <a:noFill/>
                    </a:lnT>
                    <a:lnB>
                      <a:noFill/>
                    </a:lnB>
                    <a:solidFill>
                      <a:srgbClr val="DDD9C3"/>
                    </a:solidFill>
                  </a:tcPr>
                </a:tc>
              </a:tr>
              <a:tr h="360040">
                <a:tc>
                  <a:txBody>
                    <a:bodyPr/>
                    <a:lstStyle/>
                    <a:p>
                      <a:pPr algn="l" fontAlgn="b"/>
                      <a:r>
                        <a:rPr lang="pt-BR" sz="1800" b="1" i="0" u="none" strike="noStrike" dirty="0">
                          <a:solidFill>
                            <a:srgbClr val="000000"/>
                          </a:solidFill>
                          <a:effectLst/>
                          <a:latin typeface="Calibri"/>
                        </a:rPr>
                        <a:t>Mutirão Classes Processuais</a:t>
                      </a:r>
                    </a:p>
                  </a:txBody>
                  <a:tcPr marL="0" marR="0" marT="0" marB="0" anchor="b">
                    <a:lnL>
                      <a:noFill/>
                    </a:lnL>
                    <a:lnR>
                      <a:noFill/>
                    </a:lnR>
                    <a:lnT>
                      <a:noFill/>
                    </a:lnT>
                    <a:lnB>
                      <a:noFill/>
                    </a:lnB>
                    <a:solidFill>
                      <a:srgbClr val="EEECE1"/>
                    </a:solidFill>
                  </a:tcPr>
                </a:tc>
              </a:tr>
              <a:tr h="360040">
                <a:tc>
                  <a:txBody>
                    <a:bodyPr/>
                    <a:lstStyle/>
                    <a:p>
                      <a:pPr algn="l" fontAlgn="b"/>
                      <a:r>
                        <a:rPr lang="pt-BR" sz="1800" b="1" i="0" u="none" strike="noStrike" dirty="0">
                          <a:solidFill>
                            <a:srgbClr val="000000"/>
                          </a:solidFill>
                          <a:effectLst/>
                          <a:latin typeface="Calibri"/>
                        </a:rPr>
                        <a:t>Meta 18 - CNJ</a:t>
                      </a:r>
                    </a:p>
                  </a:txBody>
                  <a:tcPr marL="0" marR="0" marT="0" marB="0" anchor="b">
                    <a:lnL>
                      <a:noFill/>
                    </a:lnL>
                    <a:lnR>
                      <a:noFill/>
                    </a:lnR>
                    <a:lnT>
                      <a:noFill/>
                    </a:lnT>
                    <a:lnB>
                      <a:noFill/>
                    </a:lnB>
                    <a:solidFill>
                      <a:srgbClr val="DDD9C3"/>
                    </a:solidFill>
                  </a:tcPr>
                </a:tc>
              </a:tr>
              <a:tr h="360040">
                <a:tc>
                  <a:txBody>
                    <a:bodyPr/>
                    <a:lstStyle/>
                    <a:p>
                      <a:pPr algn="l" fontAlgn="b"/>
                      <a:r>
                        <a:rPr lang="pt-BR" sz="1800" b="1" i="0" u="none" strike="noStrike" dirty="0">
                          <a:solidFill>
                            <a:srgbClr val="000000"/>
                          </a:solidFill>
                          <a:effectLst/>
                          <a:latin typeface="Calibri"/>
                        </a:rPr>
                        <a:t>Meta 11 - CNJ</a:t>
                      </a:r>
                    </a:p>
                  </a:txBody>
                  <a:tcPr marL="0" marR="0" marT="0" marB="0" anchor="b">
                    <a:lnL>
                      <a:noFill/>
                    </a:lnL>
                    <a:lnR>
                      <a:noFill/>
                    </a:lnR>
                    <a:lnT>
                      <a:noFill/>
                    </a:lnT>
                    <a:lnB>
                      <a:noFill/>
                    </a:lnB>
                    <a:solidFill>
                      <a:srgbClr val="EEECE1"/>
                    </a:solidFill>
                  </a:tcPr>
                </a:tc>
              </a:tr>
              <a:tr h="360040">
                <a:tc>
                  <a:txBody>
                    <a:bodyPr/>
                    <a:lstStyle/>
                    <a:p>
                      <a:pPr algn="l" fontAlgn="b"/>
                      <a:r>
                        <a:rPr lang="pt-BR" sz="1800" b="1" i="0" u="none" strike="noStrike" dirty="0">
                          <a:solidFill>
                            <a:srgbClr val="000000"/>
                          </a:solidFill>
                          <a:effectLst/>
                          <a:latin typeface="Calibri"/>
                        </a:rPr>
                        <a:t>Interiorização</a:t>
                      </a:r>
                    </a:p>
                  </a:txBody>
                  <a:tcPr marL="0" marR="0" marT="0" marB="0" anchor="b">
                    <a:lnL>
                      <a:noFill/>
                    </a:lnL>
                    <a:lnR>
                      <a:noFill/>
                    </a:lnR>
                    <a:lnT>
                      <a:noFill/>
                    </a:lnT>
                    <a:lnB>
                      <a:noFill/>
                    </a:lnB>
                    <a:solidFill>
                      <a:srgbClr val="DDD9C3"/>
                    </a:solidFill>
                  </a:tcPr>
                </a:tc>
              </a:tr>
              <a:tr h="360040">
                <a:tc>
                  <a:txBody>
                    <a:bodyPr/>
                    <a:lstStyle/>
                    <a:p>
                      <a:pPr algn="l" fontAlgn="b"/>
                      <a:r>
                        <a:rPr lang="pt-BR" sz="1800" b="1" i="0" u="none" strike="noStrike" dirty="0">
                          <a:solidFill>
                            <a:srgbClr val="000000"/>
                          </a:solidFill>
                          <a:effectLst/>
                          <a:latin typeface="Calibri"/>
                        </a:rPr>
                        <a:t>Integração Sagres</a:t>
                      </a:r>
                    </a:p>
                  </a:txBody>
                  <a:tcPr marL="0" marR="0" marT="0" marB="0" anchor="b">
                    <a:lnL>
                      <a:noFill/>
                    </a:lnL>
                    <a:lnR>
                      <a:noFill/>
                    </a:lnR>
                    <a:lnT>
                      <a:noFill/>
                    </a:lnT>
                    <a:lnB>
                      <a:noFill/>
                    </a:lnB>
                    <a:solidFill>
                      <a:srgbClr val="EEECE1"/>
                    </a:solidFill>
                  </a:tcPr>
                </a:tc>
              </a:tr>
              <a:tr h="360040">
                <a:tc>
                  <a:txBody>
                    <a:bodyPr/>
                    <a:lstStyle/>
                    <a:p>
                      <a:pPr algn="l" fontAlgn="b"/>
                      <a:r>
                        <a:rPr lang="pt-BR" sz="1800" b="1" i="0" u="none" strike="noStrike" dirty="0">
                          <a:solidFill>
                            <a:srgbClr val="000000"/>
                          </a:solidFill>
                          <a:effectLst/>
                          <a:latin typeface="Calibri"/>
                        </a:rPr>
                        <a:t>Criação Vara da Mulher (Camaragibe e Cabo)</a:t>
                      </a:r>
                    </a:p>
                  </a:txBody>
                  <a:tcPr marL="0" marR="0" marT="0" marB="0" anchor="b">
                    <a:lnL>
                      <a:noFill/>
                    </a:lnL>
                    <a:lnR>
                      <a:noFill/>
                    </a:lnR>
                    <a:lnT>
                      <a:noFill/>
                    </a:lnT>
                    <a:lnB>
                      <a:noFill/>
                    </a:lnB>
                    <a:solidFill>
                      <a:srgbClr val="DDD9C3"/>
                    </a:solidFill>
                  </a:tcPr>
                </a:tc>
              </a:tr>
              <a:tr h="360040">
                <a:tc>
                  <a:txBody>
                    <a:bodyPr/>
                    <a:lstStyle/>
                    <a:p>
                      <a:pPr algn="l" fontAlgn="b"/>
                      <a:r>
                        <a:rPr lang="pt-BR" sz="1800" b="1" i="0" u="none" strike="noStrike" dirty="0">
                          <a:solidFill>
                            <a:srgbClr val="000000"/>
                          </a:solidFill>
                          <a:effectLst/>
                          <a:latin typeface="Calibri"/>
                        </a:rPr>
                        <a:t>Criação Vara da Família de Petrolina</a:t>
                      </a:r>
                    </a:p>
                  </a:txBody>
                  <a:tcPr marL="0" marR="0" marT="0" marB="0" anchor="b">
                    <a:lnL>
                      <a:noFill/>
                    </a:lnL>
                    <a:lnR>
                      <a:noFill/>
                    </a:lnR>
                    <a:lnT>
                      <a:noFill/>
                    </a:lnT>
                    <a:lnB>
                      <a:noFill/>
                    </a:lnB>
                    <a:solidFill>
                      <a:srgbClr val="EEECE1"/>
                    </a:solidFill>
                  </a:tcPr>
                </a:tc>
              </a:tr>
              <a:tr h="360040">
                <a:tc>
                  <a:txBody>
                    <a:bodyPr/>
                    <a:lstStyle/>
                    <a:p>
                      <a:pPr algn="l" fontAlgn="b"/>
                      <a:r>
                        <a:rPr lang="pt-BR" sz="1800" b="1" i="0" u="none" strike="noStrike" dirty="0">
                          <a:solidFill>
                            <a:srgbClr val="000000"/>
                          </a:solidFill>
                          <a:effectLst/>
                          <a:latin typeface="Calibri"/>
                        </a:rPr>
                        <a:t>Criação Quinto Distribuidor - Central de Mediação e Arbitragem</a:t>
                      </a:r>
                    </a:p>
                  </a:txBody>
                  <a:tcPr marL="0" marR="0" marT="0" marB="0" anchor="b">
                    <a:lnL>
                      <a:noFill/>
                    </a:lnL>
                    <a:lnR>
                      <a:noFill/>
                    </a:lnR>
                    <a:lnT>
                      <a:noFill/>
                    </a:lnT>
                    <a:lnB>
                      <a:noFill/>
                    </a:lnB>
                    <a:solidFill>
                      <a:srgbClr val="DDD9C3"/>
                    </a:solidFill>
                  </a:tcPr>
                </a:tc>
              </a:tr>
              <a:tr h="360040">
                <a:tc>
                  <a:txBody>
                    <a:bodyPr/>
                    <a:lstStyle/>
                    <a:p>
                      <a:pPr algn="l" fontAlgn="b"/>
                      <a:r>
                        <a:rPr lang="pt-BR" sz="1800" b="1" i="0" u="none" strike="noStrike" dirty="0">
                          <a:solidFill>
                            <a:srgbClr val="000000"/>
                          </a:solidFill>
                          <a:effectLst/>
                          <a:latin typeface="Calibri"/>
                        </a:rPr>
                        <a:t>Criação Juizado Criminal de Petrolina</a:t>
                      </a:r>
                    </a:p>
                  </a:txBody>
                  <a:tcPr marL="0" marR="0" marT="0" marB="0" anchor="b">
                    <a:lnL>
                      <a:noFill/>
                    </a:lnL>
                    <a:lnR>
                      <a:noFill/>
                    </a:lnR>
                    <a:lnT>
                      <a:noFill/>
                    </a:lnT>
                    <a:lnB>
                      <a:noFill/>
                    </a:lnB>
                    <a:solidFill>
                      <a:srgbClr val="EEECE1"/>
                    </a:solidFill>
                  </a:tcPr>
                </a:tc>
              </a:tr>
              <a:tr h="360040">
                <a:tc>
                  <a:txBody>
                    <a:bodyPr/>
                    <a:lstStyle/>
                    <a:p>
                      <a:pPr algn="l" fontAlgn="b"/>
                      <a:r>
                        <a:rPr lang="pt-BR" sz="1800" b="1" i="0" u="none" strike="noStrike" dirty="0">
                          <a:solidFill>
                            <a:srgbClr val="000000"/>
                          </a:solidFill>
                          <a:effectLst/>
                          <a:latin typeface="Calibri"/>
                        </a:rPr>
                        <a:t>Contagem Eletrônica de Processos</a:t>
                      </a:r>
                    </a:p>
                  </a:txBody>
                  <a:tcPr marL="0" marR="0" marT="0" marB="0" anchor="b">
                    <a:lnL>
                      <a:noFill/>
                    </a:lnL>
                    <a:lnR>
                      <a:noFill/>
                    </a:lnR>
                    <a:lnT>
                      <a:noFill/>
                    </a:lnT>
                    <a:lnB>
                      <a:noFill/>
                    </a:lnB>
                    <a:solidFill>
                      <a:srgbClr val="DDD9C3"/>
                    </a:solidFill>
                  </a:tcPr>
                </a:tc>
              </a:tr>
              <a:tr h="360040">
                <a:tc>
                  <a:txBody>
                    <a:bodyPr/>
                    <a:lstStyle/>
                    <a:p>
                      <a:pPr algn="l" fontAlgn="b"/>
                      <a:r>
                        <a:rPr lang="pt-BR" sz="1800" b="1" i="0" u="none" strike="noStrike" dirty="0">
                          <a:solidFill>
                            <a:srgbClr val="000000"/>
                          </a:solidFill>
                          <a:effectLst/>
                          <a:latin typeface="Calibri"/>
                        </a:rPr>
                        <a:t>Concurso de Fotografia</a:t>
                      </a:r>
                    </a:p>
                  </a:txBody>
                  <a:tcPr marL="0" marR="0" marT="0" marB="0" anchor="b">
                    <a:lnL>
                      <a:noFill/>
                    </a:lnL>
                    <a:lnR>
                      <a:noFill/>
                    </a:lnR>
                    <a:lnT>
                      <a:noFill/>
                    </a:lnT>
                    <a:lnB>
                      <a:noFill/>
                    </a:lnB>
                    <a:solidFill>
                      <a:srgbClr val="EEECE1"/>
                    </a:solidFill>
                  </a:tcPr>
                </a:tc>
              </a:tr>
            </a:tbl>
          </a:graphicData>
        </a:graphic>
      </p:graphicFrame>
    </p:spTree>
    <p:extLst>
      <p:ext uri="{BB962C8B-B14F-4D97-AF65-F5344CB8AC3E}">
        <p14:creationId xmlns:p14="http://schemas.microsoft.com/office/powerpoint/2010/main" val="726871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Retrospectiva </a:t>
            </a:r>
            <a:r>
              <a:rPr lang="pt-BR" dirty="0" err="1" smtClean="0"/>
              <a:t>cgtic</a:t>
            </a:r>
            <a:endParaRPr lang="pt-BR" dirty="0"/>
          </a:p>
        </p:txBody>
      </p:sp>
      <p:pic>
        <p:nvPicPr>
          <p:cNvPr id="4" name="Imagem 3"/>
          <p:cNvPicPr/>
          <p:nvPr/>
        </p:nvPicPr>
        <p:blipFill>
          <a:blip r:embed="rId2" cstate="print">
            <a:extLst>
              <a:ext uri="{28A0092B-C50C-407E-A947-70E740481C1C}">
                <a14:useLocalDpi xmlns:a14="http://schemas.microsoft.com/office/drawing/2010/main" val="0"/>
              </a:ext>
            </a:extLst>
          </a:blip>
          <a:stretch>
            <a:fillRect/>
          </a:stretch>
        </p:blipFill>
        <p:spPr>
          <a:xfrm>
            <a:off x="4841458" y="4869160"/>
            <a:ext cx="2466846" cy="1470822"/>
          </a:xfrm>
          <a:prstGeom prst="rect">
            <a:avLst/>
          </a:prstGeom>
          <a:ln>
            <a:noFill/>
          </a:ln>
          <a:effectLst>
            <a:outerShdw blurRad="292100" dist="139700" dir="2700000" algn="tl" rotWithShape="0">
              <a:srgbClr val="333333">
                <a:alpha val="65000"/>
              </a:srgbClr>
            </a:outerShdw>
          </a:effectLst>
        </p:spPr>
      </p:pic>
      <p:pic>
        <p:nvPicPr>
          <p:cNvPr id="5" name="Imagem 4"/>
          <p:cNvPicPr/>
          <p:nvPr/>
        </p:nvPicPr>
        <p:blipFill>
          <a:blip r:embed="rId3" cstate="print">
            <a:extLst>
              <a:ext uri="{28A0092B-C50C-407E-A947-70E740481C1C}">
                <a14:useLocalDpi xmlns:a14="http://schemas.microsoft.com/office/drawing/2010/main" val="0"/>
              </a:ext>
            </a:extLst>
          </a:blip>
          <a:stretch>
            <a:fillRect/>
          </a:stretch>
        </p:blipFill>
        <p:spPr>
          <a:xfrm>
            <a:off x="1817122" y="4905164"/>
            <a:ext cx="2592288" cy="1434818"/>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585" y="797386"/>
            <a:ext cx="5642727" cy="407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1737585" y="4365104"/>
            <a:ext cx="5642727" cy="369332"/>
          </a:xfrm>
          <a:prstGeom prst="rect">
            <a:avLst/>
          </a:prstGeom>
          <a:solidFill>
            <a:schemeClr val="bg1"/>
          </a:solidFill>
          <a:ln>
            <a:solidFill>
              <a:schemeClr val="tx1"/>
            </a:solidFill>
          </a:ln>
        </p:spPr>
        <p:txBody>
          <a:bodyPr wrap="square" rtlCol="0">
            <a:spAutoFit/>
          </a:bodyPr>
          <a:lstStyle/>
          <a:p>
            <a:pPr algn="ctr"/>
            <a:r>
              <a:rPr lang="pt-BR" dirty="0"/>
              <a:t>http://www.tjpe.jus.br/web/agtic/cgtic</a:t>
            </a:r>
          </a:p>
        </p:txBody>
      </p:sp>
      <p:sp>
        <p:nvSpPr>
          <p:cNvPr id="8" name="Espaço Reservado para Texto 2"/>
          <p:cNvSpPr>
            <a:spLocks noGrp="1"/>
          </p:cNvSpPr>
          <p:nvPr>
            <p:ph type="body" sz="quarter" idx="14"/>
          </p:nvPr>
        </p:nvSpPr>
        <p:spPr>
          <a:xfrm>
            <a:off x="60875" y="1556792"/>
            <a:ext cx="1575362" cy="504055"/>
          </a:xfrm>
        </p:spPr>
        <p:txBody>
          <a:bodyPr/>
          <a:lstStyle/>
          <a:p>
            <a:pPr marL="0" indent="0" algn="ctr">
              <a:buNone/>
            </a:pPr>
            <a:r>
              <a:rPr lang="pt-BR" sz="2000" dirty="0" smtClean="0"/>
              <a:t>7 reuniões</a:t>
            </a:r>
            <a:endParaRPr lang="pt-BR" sz="2000" dirty="0"/>
          </a:p>
        </p:txBody>
      </p:sp>
      <p:pic>
        <p:nvPicPr>
          <p:cNvPr id="10" name="Picture 4" descr="http://porteirabrasil.virgula.uol.com.br/wp-content/uploads/2012/12/retrospectiv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913793"/>
            <a:ext cx="994856" cy="542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2" descr="http://1.bp.blogspot.com/-kK8r1wWIEeY/UtRHa-GhSyI/AAAAAAAAOWU/lQdJAfnqfbQ/s400/2013_sammis_reacher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920226"/>
            <a:ext cx="1008112" cy="536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Espaço Reservado para Texto 2"/>
          <p:cNvSpPr txBox="1">
            <a:spLocks/>
          </p:cNvSpPr>
          <p:nvPr/>
        </p:nvSpPr>
        <p:spPr bwMode="auto">
          <a:xfrm>
            <a:off x="7600743" y="1556792"/>
            <a:ext cx="1575362" cy="5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 typeface="Lucida Grande"/>
              <a:buNone/>
            </a:pPr>
            <a:r>
              <a:rPr lang="pt-BR" sz="2000" kern="0" dirty="0" smtClean="0"/>
              <a:t>6 reuniões</a:t>
            </a:r>
            <a:endParaRPr lang="pt-BR" sz="2000" kern="0" dirty="0"/>
          </a:p>
        </p:txBody>
      </p:sp>
    </p:spTree>
    <p:extLst>
      <p:ext uri="{BB962C8B-B14F-4D97-AF65-F5344CB8AC3E}">
        <p14:creationId xmlns:p14="http://schemas.microsoft.com/office/powerpoint/2010/main" val="137052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demandas</a:t>
            </a:r>
            <a:endParaRPr lang="pt-BR" dirty="0"/>
          </a:p>
        </p:txBody>
      </p:sp>
    </p:spTree>
    <p:extLst>
      <p:ext uri="{BB962C8B-B14F-4D97-AF65-F5344CB8AC3E}">
        <p14:creationId xmlns:p14="http://schemas.microsoft.com/office/powerpoint/2010/main" val="2608712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147248" cy="504056"/>
          </a:xfrm>
        </p:spPr>
        <p:txBody>
          <a:bodyPr/>
          <a:lstStyle/>
          <a:p>
            <a:pPr algn="ctr"/>
            <a:r>
              <a:rPr lang="pt-BR" dirty="0" smtClean="0"/>
              <a:t>DEMANDAS</a:t>
            </a: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743104634"/>
              </p:ext>
            </p:extLst>
          </p:nvPr>
        </p:nvGraphicFramePr>
        <p:xfrm>
          <a:off x="107504" y="808836"/>
          <a:ext cx="8928992" cy="5644500"/>
        </p:xfrm>
        <a:graphic>
          <a:graphicData uri="http://schemas.openxmlformats.org/drawingml/2006/table">
            <a:tbl>
              <a:tblPr/>
              <a:tblGrid>
                <a:gridCol w="4536504"/>
                <a:gridCol w="936104"/>
                <a:gridCol w="3456384"/>
              </a:tblGrid>
              <a:tr h="188150">
                <a:tc>
                  <a:txBody>
                    <a:bodyPr/>
                    <a:lstStyle/>
                    <a:p>
                      <a:pPr algn="l" fontAlgn="b"/>
                      <a:r>
                        <a:rPr lang="pt-BR" sz="1100" b="1" i="0" u="none" strike="noStrike" dirty="0">
                          <a:solidFill>
                            <a:srgbClr val="FFFFFF"/>
                          </a:solidFill>
                          <a:effectLst/>
                          <a:latin typeface="Calibri"/>
                        </a:rPr>
                        <a:t>Portfólio: 01 - Sistemas Judiciais</a:t>
                      </a:r>
                    </a:p>
                  </a:txBody>
                  <a:tcPr marL="7119" marR="7119" marT="71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ctr" fontAlgn="b"/>
                      <a:r>
                        <a:rPr lang="pt-BR" sz="1100" b="0" i="0" u="none" strike="noStrike" dirty="0">
                          <a:solidFill>
                            <a:srgbClr val="FFFFFF"/>
                          </a:solidFill>
                          <a:effectLst/>
                          <a:latin typeface="Calibri"/>
                        </a:rPr>
                        <a:t> </a:t>
                      </a:r>
                    </a:p>
                  </a:txBody>
                  <a:tcPr marL="7119" marR="7119" marT="7119" marB="0" anchor="b">
                    <a:lnL>
                      <a:noFill/>
                    </a:lnL>
                    <a:lnR>
                      <a:noFill/>
                    </a:lnR>
                    <a:lnT w="6350" cap="flat" cmpd="sng" algn="ctr">
                      <a:solidFill>
                        <a:srgbClr val="000000"/>
                      </a:solidFill>
                      <a:prstDash val="solid"/>
                      <a:round/>
                      <a:headEnd type="none" w="med" len="med"/>
                      <a:tailEnd type="none" w="med" len="med"/>
                    </a:lnT>
                    <a:lnB>
                      <a:noFill/>
                    </a:lnB>
                    <a:solidFill>
                      <a:srgbClr val="4F81BD"/>
                    </a:solidFill>
                  </a:tcPr>
                </a:tc>
                <a:tc>
                  <a:txBody>
                    <a:bodyPr/>
                    <a:lstStyle/>
                    <a:p>
                      <a:pPr algn="l" fontAlgn="b"/>
                      <a:r>
                        <a:rPr lang="pt-BR" sz="900" b="0" i="0" u="none" strike="noStrike">
                          <a:solidFill>
                            <a:srgbClr val="FFFFFF"/>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F81BD"/>
                    </a:solidFill>
                  </a:tcPr>
                </a:tc>
              </a:tr>
              <a:tr h="188150">
                <a:tc>
                  <a:txBody>
                    <a:bodyPr/>
                    <a:lstStyle/>
                    <a:p>
                      <a:pPr algn="l" fontAlgn="b"/>
                      <a:r>
                        <a:rPr lang="pt-BR" sz="1100" b="0" i="0" u="none" strike="noStrike" dirty="0">
                          <a:solidFill>
                            <a:srgbClr val="000000"/>
                          </a:solidFill>
                          <a:effectLst/>
                          <a:latin typeface="Calibri"/>
                        </a:rPr>
                        <a:t>2013 - Processo de Execuções Penais no PUSH</a:t>
                      </a:r>
                    </a:p>
                  </a:txBody>
                  <a:tcPr marL="7119" marR="7119" marT="7119"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tcPr>
                </a:tc>
                <a:tc>
                  <a:txBody>
                    <a:bodyPr/>
                    <a:lstStyle/>
                    <a:p>
                      <a:pPr algn="ctr" fontAlgn="b"/>
                      <a:r>
                        <a:rPr lang="pt-BR" sz="1100" b="0" i="0" u="none" strike="noStrike">
                          <a:solidFill>
                            <a:srgbClr val="000000"/>
                          </a:solidFill>
                          <a:effectLst/>
                          <a:latin typeface="Calibri"/>
                        </a:rPr>
                        <a:t>13/11/2013</a:t>
                      </a:r>
                    </a:p>
                  </a:txBody>
                  <a:tcPr marL="7119" marR="7119" marT="7119" marB="0" anchor="b">
                    <a:lnL>
                      <a:noFill/>
                    </a:lnL>
                    <a:lnR>
                      <a:noFill/>
                    </a:lnR>
                    <a:lnT w="6350" cap="flat" cmpd="sng" algn="ctr">
                      <a:noFill/>
                      <a:prstDash val="solid"/>
                      <a:round/>
                      <a:headEnd type="none" w="med" len="med"/>
                      <a:tailEnd type="none" w="med" len="med"/>
                    </a:lnT>
                    <a:lnB>
                      <a:noFill/>
                    </a:lnB>
                  </a:tcPr>
                </a:tc>
                <a:tc>
                  <a:txBody>
                    <a:bodyPr/>
                    <a:lstStyle/>
                    <a:p>
                      <a:pPr algn="l" fontAlgn="b"/>
                      <a:r>
                        <a:rPr lang="pt-BR" sz="900" b="0" i="0" u="none" strike="noStrike">
                          <a:solidFill>
                            <a:srgbClr val="000000"/>
                          </a:solidFill>
                          <a:effectLst/>
                          <a:latin typeface="Calibri"/>
                        </a:rPr>
                        <a:t>Ouvidoria Judiciária</a:t>
                      </a:r>
                    </a:p>
                  </a:txBody>
                  <a:tcPr marL="7119" marR="7119" marT="7119" marB="0" anchor="b">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r>
              <a:tr h="188150">
                <a:tc>
                  <a:txBody>
                    <a:bodyPr/>
                    <a:lstStyle/>
                    <a:p>
                      <a:pPr algn="l" fontAlgn="b"/>
                      <a:r>
                        <a:rPr lang="pt-BR" sz="1100" b="0" i="0" u="none" strike="noStrike">
                          <a:solidFill>
                            <a:srgbClr val="000000"/>
                          </a:solidFill>
                          <a:effectLst/>
                          <a:latin typeface="Calibri"/>
                        </a:rPr>
                        <a:t>2013 - Criação da CEMANDO CICA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08/10/2013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Coordenadoria da Infância e Juventude</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2013 - Criação </a:t>
                      </a:r>
                      <a:r>
                        <a:rPr lang="pt-BR" sz="1100" b="0" i="0" u="none" strike="noStrike" dirty="0" err="1">
                          <a:solidFill>
                            <a:srgbClr val="000000"/>
                          </a:solidFill>
                          <a:effectLst/>
                          <a:latin typeface="Calibri"/>
                        </a:rPr>
                        <a:t>Progeforo</a:t>
                      </a:r>
                      <a:r>
                        <a:rPr lang="pt-BR" sz="1100" b="0" i="0" u="none" strike="noStrike" dirty="0">
                          <a:solidFill>
                            <a:srgbClr val="000000"/>
                          </a:solidFill>
                          <a:effectLst/>
                          <a:latin typeface="Calibri"/>
                        </a:rPr>
                        <a:t> CICA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08/10/2013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Coordenadoria da Infância e Juventude</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2013 - Depósito Judicial - Integração CAIXA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02/09/2013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Diretoria Geral</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2013 - Integração SIAP</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21/08/2013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Secretaria de Tecnologia da Informação e Comunicação</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2013 - Integração </a:t>
                      </a:r>
                      <a:r>
                        <a:rPr lang="pt-BR" sz="1100" b="0" i="0" u="none" strike="noStrike" dirty="0" err="1">
                          <a:solidFill>
                            <a:srgbClr val="000000"/>
                          </a:solidFill>
                          <a:effectLst/>
                          <a:latin typeface="Calibri"/>
                        </a:rPr>
                        <a:t>JudWin</a:t>
                      </a:r>
                      <a:r>
                        <a:rPr lang="pt-BR" sz="1100" b="0" i="0" u="none" strike="noStrike" dirty="0">
                          <a:solidFill>
                            <a:srgbClr val="000000"/>
                          </a:solidFill>
                          <a:effectLst/>
                          <a:latin typeface="Calibri"/>
                        </a:rPr>
                        <a:t> com </a:t>
                      </a:r>
                      <a:r>
                        <a:rPr lang="pt-BR" sz="1100" b="0" i="0" u="none" strike="noStrike" dirty="0" err="1">
                          <a:solidFill>
                            <a:srgbClr val="000000"/>
                          </a:solidFill>
                          <a:effectLst/>
                          <a:latin typeface="Calibri"/>
                        </a:rPr>
                        <a:t>eSTF</a:t>
                      </a:r>
                      <a:endParaRPr lang="pt-BR" sz="1100" b="0" i="0" u="none" strike="noStrike" dirty="0">
                        <a:solidFill>
                          <a:srgbClr val="000000"/>
                        </a:solidFill>
                        <a:effectLst/>
                        <a:latin typeface="Calibri"/>
                      </a:endParaRP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09/08/2013</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2013 - Integração do </a:t>
                      </a:r>
                      <a:r>
                        <a:rPr lang="pt-BR" sz="1100" b="0" i="0" u="none" strike="noStrike" dirty="0" err="1">
                          <a:solidFill>
                            <a:srgbClr val="000000"/>
                          </a:solidFill>
                          <a:effectLst/>
                          <a:latin typeface="Calibri"/>
                        </a:rPr>
                        <a:t>Judwin</a:t>
                      </a:r>
                      <a:r>
                        <a:rPr lang="pt-BR" sz="1100" b="0" i="0" u="none" strike="noStrike" dirty="0">
                          <a:solidFill>
                            <a:srgbClr val="000000"/>
                          </a:solidFill>
                          <a:effectLst/>
                          <a:latin typeface="Calibri"/>
                        </a:rPr>
                        <a:t> 1º grau com Universal RH</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16/05/2013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Secretaria Judiciária</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2013 - Formulário Acompanhamento CAP</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29/04/2013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Diretoria do Foro da Capital</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2013 - Contagem </a:t>
                      </a:r>
                      <a:r>
                        <a:rPr lang="pt-BR" sz="1100" b="0" i="0" u="none" strike="noStrike" dirty="0" err="1">
                          <a:solidFill>
                            <a:srgbClr val="000000"/>
                          </a:solidFill>
                          <a:effectLst/>
                          <a:latin typeface="Calibri"/>
                        </a:rPr>
                        <a:t>Fisica</a:t>
                      </a:r>
                      <a:r>
                        <a:rPr lang="pt-BR" sz="1100" b="0" i="0" u="none" strike="noStrike" dirty="0">
                          <a:solidFill>
                            <a:srgbClr val="000000"/>
                          </a:solidFill>
                          <a:effectLst/>
                          <a:latin typeface="Calibri"/>
                        </a:rPr>
                        <a:t> Processual do 2º Grau</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20/03/2013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2013 - Pje - Corregedoria - Servidores e Corte Especial</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01/03/2013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Coordenadoria Geral dos Juizados Especiais</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2013 - Contagem Processual</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dirty="0">
                          <a:solidFill>
                            <a:srgbClr val="000000"/>
                          </a:solidFill>
                          <a:effectLst/>
                          <a:latin typeface="Calibri"/>
                        </a:rPr>
                        <a:t>03/02/2013</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Coordenadoria Geral dos Juizados Especiais</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2012 - Controle de Imóveis Adquiridos por Estrangeiro</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19/12/2012</a:t>
                      </a:r>
                    </a:p>
                  </a:txBody>
                  <a:tcPr marL="7119" marR="7119" marT="7119" marB="0" anchor="b">
                    <a:lnL>
                      <a:noFill/>
                    </a:lnL>
                    <a:lnR>
                      <a:noFill/>
                    </a:lnR>
                    <a:lnT>
                      <a:noFill/>
                    </a:lnT>
                    <a:lnB>
                      <a:noFill/>
                    </a:lnB>
                  </a:tcPr>
                </a:tc>
                <a:tc>
                  <a:txBody>
                    <a:bodyPr/>
                    <a:lstStyle/>
                    <a:p>
                      <a:pPr algn="l" fontAlgn="b"/>
                      <a:r>
                        <a:rPr lang="pt-BR" sz="900" b="0" i="0" u="none" strike="noStrike">
                          <a:solidFill>
                            <a:srgbClr val="000000"/>
                          </a:solidFill>
                          <a:effectLst/>
                          <a:latin typeface="Calibri"/>
                        </a:rPr>
                        <a:t>Corregedoria Geral de Justiça</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2012 - Controle de Acolhimento e Adoção</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10/10/2012</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Coordenadoria da Infância e Juventude</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2013 - Garantia de acessibilidade ao usuário dos sistemas do TJPE</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10/10/2012</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Secretaria de Gestão de Pessoas</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2012 - Jurisprudência CEJ</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04/10/2012</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Centro de Estudos Judiciários</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2012 - Produtividade dos Magistrados</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24/09/2012</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Corregedoria Geral de Justiça</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2012 - Sistema de Leilão Eletrônico</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24/07/2012</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Diretoria do Foro da Capital</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2012 - Conhecer Virtual</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15/05/2012</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Coordenadoria da Infância e Juventude</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2012 - Transmissão de Palestras online</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27/04/2012</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Coordenadoria Geral das Centrais de </a:t>
                      </a:r>
                      <a:r>
                        <a:rPr lang="pt-BR" sz="900" b="0" i="0" u="none" strike="noStrike" dirty="0" err="1">
                          <a:solidFill>
                            <a:srgbClr val="000000"/>
                          </a:solidFill>
                          <a:effectLst/>
                          <a:latin typeface="Calibri"/>
                        </a:rPr>
                        <a:t>Conciliação_Mediação</a:t>
                      </a:r>
                      <a:r>
                        <a:rPr lang="pt-BR" sz="900" b="0" i="0" u="none" strike="noStrike" dirty="0">
                          <a:solidFill>
                            <a:srgbClr val="000000"/>
                          </a:solidFill>
                          <a:effectLst/>
                          <a:latin typeface="Calibri"/>
                        </a:rPr>
                        <a:t> e Arbitragem</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2012 - Criação de consulta processos ou procedimentos contra magistrado</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06/03/2012</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Corregedoria Geral de Justiça</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2011 - Monitoramento de Penas e Medidas Alternativas</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04/11/2011</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Diretoria do Foro da Capital</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2011 - Acompanhamento Processual CICA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01/08/2011</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Coordenadoria da Infância e Juventude</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2011 - Integração Judwin 1º Grau com o CNACL</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01/08/2011</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Coordenadoria da Infância e Juventude</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2011 - Integração Processual OAB</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dirty="0">
                          <a:solidFill>
                            <a:srgbClr val="000000"/>
                          </a:solidFill>
                          <a:effectLst/>
                          <a:latin typeface="Calibri"/>
                        </a:rPr>
                        <a:t>12/07/2011</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Diretorias dos Foros do Interior</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2011 - Transmissão online de sessões</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a:solidFill>
                            <a:srgbClr val="000000"/>
                          </a:solidFill>
                          <a:effectLst/>
                          <a:latin typeface="Calibri"/>
                        </a:rPr>
                        <a:t>21/06/2011</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2011 - Painel de Indicadores da COPLAN</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dirty="0">
                          <a:solidFill>
                            <a:srgbClr val="000000"/>
                          </a:solidFill>
                          <a:effectLst/>
                          <a:latin typeface="Calibri"/>
                        </a:rPr>
                        <a:t>04/04/2011</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Coordenadoria de </a:t>
                      </a:r>
                      <a:r>
                        <a:rPr lang="pt-BR" sz="900" b="0" i="0" u="none" strike="noStrike" dirty="0" err="1">
                          <a:solidFill>
                            <a:srgbClr val="000000"/>
                          </a:solidFill>
                          <a:effectLst/>
                          <a:latin typeface="Calibri"/>
                        </a:rPr>
                        <a:t>Palnejamento_Gestão</a:t>
                      </a:r>
                      <a:r>
                        <a:rPr lang="pt-BR" sz="900" b="0" i="0" u="none" strike="noStrike" dirty="0">
                          <a:solidFill>
                            <a:srgbClr val="000000"/>
                          </a:solidFill>
                          <a:effectLst/>
                          <a:latin typeface="Calibri"/>
                        </a:rPr>
                        <a:t> Estratégica e Orçamento</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a:solidFill>
                            <a:srgbClr val="000000"/>
                          </a:solidFill>
                          <a:effectLst/>
                          <a:latin typeface="Calibri"/>
                        </a:rPr>
                        <a:t>2011 - Consulta Processual CCMA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dirty="0">
                          <a:solidFill>
                            <a:srgbClr val="000000"/>
                          </a:solidFill>
                          <a:effectLst/>
                          <a:latin typeface="Calibri"/>
                        </a:rPr>
                        <a:t>15/02/2011</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Coordenadoria Geral das Centrais de </a:t>
                      </a:r>
                      <a:r>
                        <a:rPr lang="pt-BR" sz="900" b="0" i="0" u="none" strike="noStrike" dirty="0" err="1">
                          <a:solidFill>
                            <a:srgbClr val="000000"/>
                          </a:solidFill>
                          <a:effectLst/>
                          <a:latin typeface="Calibri"/>
                        </a:rPr>
                        <a:t>Conciliação_Mediação</a:t>
                      </a:r>
                      <a:r>
                        <a:rPr lang="pt-BR" sz="900" b="0" i="0" u="none" strike="noStrike" dirty="0">
                          <a:solidFill>
                            <a:srgbClr val="000000"/>
                          </a:solidFill>
                          <a:effectLst/>
                          <a:latin typeface="Calibri"/>
                        </a:rPr>
                        <a:t> e Arbitragem</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2011 - Acompanhamento de Medidas Sócio Educativas</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BR" sz="1100" b="0" i="0" u="none" strike="noStrike" dirty="0">
                          <a:solidFill>
                            <a:srgbClr val="000000"/>
                          </a:solidFill>
                          <a:effectLst/>
                          <a:latin typeface="Calibri"/>
                        </a:rPr>
                        <a:t>18/01/2011</a:t>
                      </a:r>
                    </a:p>
                  </a:txBody>
                  <a:tcPr marL="7119" marR="7119" marT="7119" marB="0" anchor="b">
                    <a:lnL>
                      <a:noFill/>
                    </a:lnL>
                    <a:lnR>
                      <a:noFill/>
                    </a:lnR>
                    <a:lnT>
                      <a:noFill/>
                    </a:lnT>
                    <a:lnB>
                      <a:noFill/>
                    </a:lnB>
                  </a:tcPr>
                </a:tc>
                <a:tc>
                  <a:txBody>
                    <a:bodyPr/>
                    <a:lstStyle/>
                    <a:p>
                      <a:pPr algn="l" fontAlgn="b"/>
                      <a:r>
                        <a:rPr lang="pt-BR" sz="900" b="0" i="0" u="none" strike="noStrike" dirty="0">
                          <a:solidFill>
                            <a:srgbClr val="000000"/>
                          </a:solidFill>
                          <a:effectLst/>
                          <a:latin typeface="Calibri"/>
                        </a:rPr>
                        <a:t>Coordenadoria da Infância e Juventude</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88150">
                <a:tc>
                  <a:txBody>
                    <a:bodyPr/>
                    <a:lstStyle/>
                    <a:p>
                      <a:pPr algn="l" fontAlgn="b"/>
                      <a:r>
                        <a:rPr lang="pt-BR" sz="1100" b="0" i="0" u="none" strike="noStrike" dirty="0">
                          <a:solidFill>
                            <a:srgbClr val="000000"/>
                          </a:solidFill>
                          <a:effectLst/>
                          <a:latin typeface="Calibri"/>
                        </a:rPr>
                        <a:t>2011 - Digitalização dos documentos arquivados do Conselho da Magistratura</a:t>
                      </a:r>
                    </a:p>
                  </a:txBody>
                  <a:tcPr marL="7119" marR="7119" marT="711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dirty="0">
                          <a:solidFill>
                            <a:srgbClr val="000000"/>
                          </a:solidFill>
                          <a:effectLst/>
                          <a:latin typeface="Calibri"/>
                        </a:rPr>
                        <a:t>18/01/2011</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900" b="0" i="0" u="none" strike="noStrike" dirty="0">
                          <a:solidFill>
                            <a:srgbClr val="000000"/>
                          </a:solidFill>
                          <a:effectLst/>
                          <a:latin typeface="Calibri"/>
                        </a:rPr>
                        <a:t>Secretaria Judiciária</a:t>
                      </a:r>
                    </a:p>
                  </a:txBody>
                  <a:tcPr marL="7119" marR="7119" marT="711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1987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AGENDA</a:t>
            </a:r>
            <a:endParaRPr lang="pt-BR" dirty="0"/>
          </a:p>
        </p:txBody>
      </p:sp>
      <p:sp>
        <p:nvSpPr>
          <p:cNvPr id="4" name="Espaço Reservado para Texto 3"/>
          <p:cNvSpPr>
            <a:spLocks noGrp="1"/>
          </p:cNvSpPr>
          <p:nvPr>
            <p:ph type="body" sz="quarter" idx="14"/>
          </p:nvPr>
        </p:nvSpPr>
        <p:spPr>
          <a:xfrm>
            <a:off x="251520" y="692696"/>
            <a:ext cx="8712968" cy="5760640"/>
          </a:xfrm>
        </p:spPr>
        <p:txBody>
          <a:bodyPr/>
          <a:lstStyle/>
          <a:p>
            <a:pPr marL="324000" lvl="0">
              <a:lnSpc>
                <a:spcPts val="4000"/>
              </a:lnSpc>
              <a:spcBef>
                <a:spcPts val="500"/>
              </a:spcBef>
            </a:pPr>
            <a:r>
              <a:rPr lang="pt-BR" sz="2400" dirty="0" smtClean="0"/>
              <a:t>Pendências </a:t>
            </a:r>
            <a:r>
              <a:rPr lang="pt-BR" sz="2400" dirty="0"/>
              <a:t>da última </a:t>
            </a:r>
            <a:r>
              <a:rPr lang="pt-BR" sz="2400" dirty="0" smtClean="0"/>
              <a:t>reunião;</a:t>
            </a:r>
            <a:endParaRPr lang="pt-BR" sz="2400" dirty="0"/>
          </a:p>
          <a:p>
            <a:pPr marL="324000">
              <a:lnSpc>
                <a:spcPts val="4000"/>
              </a:lnSpc>
              <a:spcBef>
                <a:spcPts val="500"/>
              </a:spcBef>
            </a:pPr>
            <a:r>
              <a:rPr lang="pt-BR" sz="2400" dirty="0" smtClean="0"/>
              <a:t>Retrospectiva da Gestão;</a:t>
            </a:r>
          </a:p>
          <a:p>
            <a:pPr marL="324000">
              <a:lnSpc>
                <a:spcPts val="4000"/>
              </a:lnSpc>
              <a:spcBef>
                <a:spcPts val="500"/>
              </a:spcBef>
            </a:pPr>
            <a:r>
              <a:rPr lang="pt-BR" sz="2400" dirty="0" smtClean="0"/>
              <a:t>Portfólio </a:t>
            </a:r>
            <a:r>
              <a:rPr lang="pt-BR" sz="2400" dirty="0"/>
              <a:t>de Projetos </a:t>
            </a:r>
            <a:r>
              <a:rPr lang="pt-BR" sz="2400" dirty="0" smtClean="0"/>
              <a:t>TIC;</a:t>
            </a:r>
            <a:endParaRPr lang="pt-BR" sz="2000" dirty="0" smtClean="0"/>
          </a:p>
          <a:p>
            <a:pPr lvl="0">
              <a:lnSpc>
                <a:spcPct val="150000"/>
              </a:lnSpc>
            </a:pPr>
            <a:endParaRPr lang="pt-BR" sz="2200" dirty="0" smtClean="0"/>
          </a:p>
          <a:p>
            <a:pPr>
              <a:lnSpc>
                <a:spcPct val="150000"/>
              </a:lnSpc>
            </a:pPr>
            <a:endParaRPr lang="pt-BR" sz="2200" dirty="0"/>
          </a:p>
          <a:p>
            <a:pPr marL="57150" indent="0">
              <a:buNone/>
            </a:pPr>
            <a:endParaRPr lang="pt-BR" dirty="0" smtClean="0"/>
          </a:p>
          <a:p>
            <a:endParaRPr lang="pt-BR" dirty="0"/>
          </a:p>
        </p:txBody>
      </p:sp>
    </p:spTree>
    <p:extLst>
      <p:ext uri="{BB962C8B-B14F-4D97-AF65-F5344CB8AC3E}">
        <p14:creationId xmlns:p14="http://schemas.microsoft.com/office/powerpoint/2010/main" val="1390616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4058393628"/>
              </p:ext>
            </p:extLst>
          </p:nvPr>
        </p:nvGraphicFramePr>
        <p:xfrm>
          <a:off x="107504" y="908720"/>
          <a:ext cx="8928992" cy="3668937"/>
        </p:xfrm>
        <a:graphic>
          <a:graphicData uri="http://schemas.openxmlformats.org/drawingml/2006/table">
            <a:tbl>
              <a:tblPr/>
              <a:tblGrid>
                <a:gridCol w="4968552"/>
                <a:gridCol w="720080"/>
                <a:gridCol w="3240360"/>
              </a:tblGrid>
              <a:tr h="156539">
                <a:tc>
                  <a:txBody>
                    <a:bodyPr/>
                    <a:lstStyle/>
                    <a:p>
                      <a:pPr algn="l" fontAlgn="b"/>
                      <a:r>
                        <a:rPr lang="pt-BR" sz="1000" b="1" i="0" u="none" strike="noStrike" dirty="0">
                          <a:solidFill>
                            <a:srgbClr val="FFFFFF"/>
                          </a:solidFill>
                          <a:effectLst/>
                          <a:latin typeface="Calibri"/>
                        </a:rPr>
                        <a:t>Portfólio: 02 - Sistemas Administrativos</a:t>
                      </a:r>
                    </a:p>
                  </a:txBody>
                  <a:tcPr marL="7119" marR="7119" marT="71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pt-BR" sz="1000" b="0" i="0" u="none" strike="noStrike">
                          <a:solidFill>
                            <a:srgbClr val="FFFFFF"/>
                          </a:solidFill>
                          <a:effectLst/>
                          <a:latin typeface="Calibri"/>
                        </a:rPr>
                        <a:t> </a:t>
                      </a: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pt-BR" sz="800" b="0" i="0" u="none" strike="noStrike">
                          <a:solidFill>
                            <a:srgbClr val="FFFFFF"/>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56539">
                <a:tc>
                  <a:txBody>
                    <a:bodyPr/>
                    <a:lstStyle/>
                    <a:p>
                      <a:pPr algn="l" fontAlgn="b"/>
                      <a:r>
                        <a:rPr lang="pt-BR" sz="1000" b="0" i="0" u="none" strike="noStrike" dirty="0">
                          <a:solidFill>
                            <a:srgbClr val="000000"/>
                          </a:solidFill>
                          <a:effectLst/>
                          <a:latin typeface="Calibri"/>
                        </a:rPr>
                        <a:t>2014 - REPOSITÓRIO DIGITAL (DSPACE)</a:t>
                      </a:r>
                    </a:p>
                  </a:txBody>
                  <a:tcPr marL="7119" marR="7119" marT="71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dirty="0">
                          <a:solidFill>
                            <a:srgbClr val="000000"/>
                          </a:solidFill>
                          <a:effectLst/>
                          <a:latin typeface="Calibri"/>
                        </a:rPr>
                        <a:t>02/01/2014</a:t>
                      </a:r>
                    </a:p>
                  </a:txBody>
                  <a:tcPr marL="7119" marR="7119" marT="71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pt-BR" sz="1000" b="0" i="0" u="none" strike="noStrike" dirty="0">
                          <a:solidFill>
                            <a:srgbClr val="000000"/>
                          </a:solidFill>
                          <a:effectLst/>
                          <a:latin typeface="Calibri"/>
                        </a:rPr>
                        <a:t>Secretaria de Administração</a:t>
                      </a:r>
                    </a:p>
                  </a:txBody>
                  <a:tcPr marL="7119" marR="7119" marT="71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539">
                <a:tc>
                  <a:txBody>
                    <a:bodyPr/>
                    <a:lstStyle/>
                    <a:p>
                      <a:pPr algn="l" fontAlgn="b"/>
                      <a:r>
                        <a:rPr lang="pt-BR" sz="1000" b="0" i="0" u="none" strike="noStrike" dirty="0">
                          <a:solidFill>
                            <a:srgbClr val="000000"/>
                          </a:solidFill>
                          <a:effectLst/>
                          <a:latin typeface="Calibri"/>
                        </a:rPr>
                        <a:t>2013 - Termo de </a:t>
                      </a:r>
                      <a:r>
                        <a:rPr lang="pt-BR" sz="1000" b="0" i="0" u="none" strike="noStrike" dirty="0" err="1">
                          <a:solidFill>
                            <a:srgbClr val="000000"/>
                          </a:solidFill>
                          <a:effectLst/>
                          <a:latin typeface="Calibri"/>
                        </a:rPr>
                        <a:t>resposabilidade</a:t>
                      </a:r>
                      <a:r>
                        <a:rPr lang="pt-BR" sz="1000" b="0" i="0" u="none" strike="noStrike" dirty="0">
                          <a:solidFill>
                            <a:srgbClr val="000000"/>
                          </a:solidFill>
                          <a:effectLst/>
                          <a:latin typeface="Calibri"/>
                        </a:rPr>
                        <a:t> Segurança TI</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12/06/2013</a:t>
                      </a:r>
                    </a:p>
                  </a:txBody>
                  <a:tcPr marL="7119" marR="7119" marT="7119" marB="0" anchor="b">
                    <a:lnL>
                      <a:noFill/>
                    </a:lnL>
                    <a:lnR>
                      <a:noFill/>
                    </a:lnR>
                    <a:lnT>
                      <a:noFill/>
                    </a:lnT>
                    <a:lnB>
                      <a:noFill/>
                    </a:lnB>
                  </a:tcPr>
                </a:tc>
                <a:tc>
                  <a:txBody>
                    <a:bodyPr/>
                    <a:lstStyle/>
                    <a:p>
                      <a:pPr algn="l" fontAlgn="b"/>
                      <a:r>
                        <a:rPr lang="pt-BR" sz="1000" b="0" i="0" u="none" strike="noStrike">
                          <a:solidFill>
                            <a:srgbClr val="000000"/>
                          </a:solidFill>
                          <a:effectLst/>
                          <a:latin typeface="Calibri"/>
                        </a:rPr>
                        <a:t>Secretaria de Tecnologia da Informação e Comunicação</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2013 - Informações funcionais</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09/05/2013</a:t>
                      </a:r>
                    </a:p>
                  </a:txBody>
                  <a:tcPr marL="7119" marR="7119" marT="7119" marB="0" anchor="b">
                    <a:lnL>
                      <a:noFill/>
                    </a:lnL>
                    <a:lnR>
                      <a:noFill/>
                    </a:lnR>
                    <a:lnT>
                      <a:noFill/>
                    </a:lnT>
                    <a:lnB>
                      <a:noFill/>
                    </a:lnB>
                  </a:tcPr>
                </a:tc>
                <a:tc>
                  <a:txBody>
                    <a:bodyPr/>
                    <a:lstStyle/>
                    <a:p>
                      <a:pPr algn="l" fontAlgn="b"/>
                      <a:r>
                        <a:rPr lang="pt-BR" sz="1000" b="0" i="0" u="none" strike="noStrike">
                          <a:solidFill>
                            <a:srgbClr val="000000"/>
                          </a:solidFill>
                          <a:effectLst/>
                          <a:latin typeface="Calibri"/>
                        </a:rPr>
                        <a:t>Secretaria de Tecnologia da Informação e Comunicação</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2013 - cadastramento de documentos e informações (comissionados, servidores e à disposição)</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12/04/2013</a:t>
                      </a:r>
                    </a:p>
                  </a:txBody>
                  <a:tcPr marL="7119" marR="7119" marT="7119" marB="0" anchor="b">
                    <a:lnL>
                      <a:noFill/>
                    </a:lnL>
                    <a:lnR>
                      <a:noFill/>
                    </a:lnR>
                    <a:lnT>
                      <a:noFill/>
                    </a:lnT>
                    <a:lnB>
                      <a:noFill/>
                    </a:lnB>
                  </a:tcPr>
                </a:tc>
                <a:tc>
                  <a:txBody>
                    <a:bodyPr/>
                    <a:lstStyle/>
                    <a:p>
                      <a:pPr algn="l" fontAlgn="b"/>
                      <a:r>
                        <a:rPr lang="pt-BR" sz="1000" b="0" i="0" u="none" strike="noStrike">
                          <a:solidFill>
                            <a:srgbClr val="000000"/>
                          </a:solidFill>
                          <a:effectLst/>
                          <a:latin typeface="Calibri"/>
                        </a:rPr>
                        <a:t>Secretaria de Gestão de Pessoas</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2013 - Automatização dos cálculos de aposentadorias de magistrados e servidores</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03/04/2013</a:t>
                      </a:r>
                    </a:p>
                  </a:txBody>
                  <a:tcPr marL="7119" marR="7119" marT="7119" marB="0" anchor="b">
                    <a:lnL>
                      <a:noFill/>
                    </a:lnL>
                    <a:lnR>
                      <a:noFill/>
                    </a:lnR>
                    <a:lnT>
                      <a:noFill/>
                    </a:lnT>
                    <a:lnB>
                      <a:noFill/>
                    </a:lnB>
                  </a:tcPr>
                </a:tc>
                <a:tc>
                  <a:txBody>
                    <a:bodyPr/>
                    <a:lstStyle/>
                    <a:p>
                      <a:pPr algn="l" fontAlgn="b"/>
                      <a:r>
                        <a:rPr lang="pt-BR" sz="1000" b="0" i="0" u="none" strike="noStrike">
                          <a:solidFill>
                            <a:srgbClr val="000000"/>
                          </a:solidFill>
                          <a:effectLst/>
                          <a:latin typeface="Calibri"/>
                        </a:rPr>
                        <a:t>Secretaria de Gestão de Pessoas</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2013  - Sistema para Controle da Biblioteca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06/03/2013</a:t>
                      </a:r>
                    </a:p>
                  </a:txBody>
                  <a:tcPr marL="7119" marR="7119" marT="7119" marB="0" anchor="b">
                    <a:lnL>
                      <a:noFill/>
                    </a:lnL>
                    <a:lnR>
                      <a:noFill/>
                    </a:lnR>
                    <a:lnT>
                      <a:noFill/>
                    </a:lnT>
                    <a:lnB>
                      <a:noFill/>
                    </a:lnB>
                  </a:tcPr>
                </a:tc>
                <a:tc>
                  <a:txBody>
                    <a:bodyPr/>
                    <a:lstStyle/>
                    <a:p>
                      <a:pPr algn="l" fontAlgn="b"/>
                      <a:r>
                        <a:rPr lang="pt-BR" sz="1000" b="0" i="0" u="none" strike="noStrike">
                          <a:solidFill>
                            <a:srgbClr val="000000"/>
                          </a:solidFill>
                          <a:effectLst/>
                          <a:latin typeface="Calibri"/>
                        </a:rPr>
                        <a:t>Secretaria de Administração</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2013 - LOA Eletrônica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01/02/2013</a:t>
                      </a:r>
                    </a:p>
                  </a:txBody>
                  <a:tcPr marL="7119" marR="7119" marT="7119" marB="0" anchor="b">
                    <a:lnL>
                      <a:noFill/>
                    </a:lnL>
                    <a:lnR>
                      <a:noFill/>
                    </a:lnR>
                    <a:lnT>
                      <a:noFill/>
                    </a:lnT>
                    <a:lnB>
                      <a:noFill/>
                    </a:lnB>
                  </a:tcPr>
                </a:tc>
                <a:tc>
                  <a:txBody>
                    <a:bodyPr/>
                    <a:lstStyle/>
                    <a:p>
                      <a:pPr algn="l" fontAlgn="b"/>
                      <a:r>
                        <a:rPr lang="pt-BR" sz="1000" b="0" i="0" u="none" strike="noStrike" dirty="0">
                          <a:solidFill>
                            <a:srgbClr val="000000"/>
                          </a:solidFill>
                          <a:effectLst/>
                          <a:latin typeface="Calibri"/>
                        </a:rPr>
                        <a:t> </a:t>
                      </a:r>
                      <a:r>
                        <a:rPr lang="pt-BR" sz="1000" b="0" i="0" u="none" strike="noStrike" dirty="0" smtClean="0">
                          <a:solidFill>
                            <a:srgbClr val="000000"/>
                          </a:solidFill>
                          <a:effectLst/>
                          <a:latin typeface="Calibri"/>
                        </a:rPr>
                        <a:t>COPLAN</a:t>
                      </a:r>
                      <a:endParaRPr lang="pt-BR" sz="1000" b="0" i="0" u="none" strike="noStrike" dirty="0">
                        <a:solidFill>
                          <a:srgbClr val="000000"/>
                        </a:solidFill>
                        <a:effectLst/>
                        <a:latin typeface="Calibri"/>
                      </a:endParaRP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2012 - Novo Sistema Ouvidoria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16/10/2012</a:t>
                      </a:r>
                    </a:p>
                  </a:txBody>
                  <a:tcPr marL="7119" marR="7119" marT="7119" marB="0" anchor="b">
                    <a:lnL>
                      <a:noFill/>
                    </a:lnL>
                    <a:lnR>
                      <a:noFill/>
                    </a:lnR>
                    <a:lnT>
                      <a:noFill/>
                    </a:lnT>
                    <a:lnB>
                      <a:noFill/>
                    </a:lnB>
                  </a:tcPr>
                </a:tc>
                <a:tc>
                  <a:txBody>
                    <a:bodyPr/>
                    <a:lstStyle/>
                    <a:p>
                      <a:pPr algn="l" fontAlgn="b"/>
                      <a:r>
                        <a:rPr lang="pt-BR" sz="1000" b="0" i="0" u="none" strike="noStrike" dirty="0">
                          <a:solidFill>
                            <a:srgbClr val="000000"/>
                          </a:solidFill>
                          <a:effectLst/>
                          <a:latin typeface="Calibri"/>
                        </a:rPr>
                        <a:t>Ouvidoria Judiciária</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2012 - Transparência Passiva (Ouvidoria)</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25/09/2012</a:t>
                      </a:r>
                    </a:p>
                  </a:txBody>
                  <a:tcPr marL="7119" marR="7119" marT="7119" marB="0" anchor="b">
                    <a:lnL>
                      <a:noFill/>
                    </a:lnL>
                    <a:lnR>
                      <a:noFill/>
                    </a:lnR>
                    <a:lnT>
                      <a:noFill/>
                    </a:lnT>
                    <a:lnB>
                      <a:noFill/>
                    </a:lnB>
                  </a:tcPr>
                </a:tc>
                <a:tc>
                  <a:txBody>
                    <a:bodyPr/>
                    <a:lstStyle/>
                    <a:p>
                      <a:pPr algn="l" fontAlgn="b"/>
                      <a:r>
                        <a:rPr lang="pt-BR" sz="1000" b="0" i="0" u="none" strike="noStrike" dirty="0">
                          <a:solidFill>
                            <a:srgbClr val="000000"/>
                          </a:solidFill>
                          <a:effectLst/>
                          <a:latin typeface="Calibri"/>
                        </a:rPr>
                        <a:t>Ouvidoria Judiciária</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2012 -Sistema de Controle do Cred-Viagem</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18/09/2012</a:t>
                      </a:r>
                    </a:p>
                  </a:txBody>
                  <a:tcPr marL="7119" marR="7119" marT="7119" marB="0" anchor="b">
                    <a:lnL>
                      <a:noFill/>
                    </a:lnL>
                    <a:lnR>
                      <a:noFill/>
                    </a:lnR>
                    <a:lnT>
                      <a:noFill/>
                    </a:lnT>
                    <a:lnB>
                      <a:noFill/>
                    </a:lnB>
                  </a:tcPr>
                </a:tc>
                <a:tc>
                  <a:txBody>
                    <a:bodyPr/>
                    <a:lstStyle/>
                    <a:p>
                      <a:pPr algn="l" fontAlgn="b"/>
                      <a:r>
                        <a:rPr lang="pt-BR" sz="1000" b="0" i="0" u="none" strike="noStrike" dirty="0">
                          <a:solidFill>
                            <a:srgbClr val="000000"/>
                          </a:solidFill>
                          <a:effectLst/>
                          <a:latin typeface="Calibri"/>
                        </a:rPr>
                        <a:t>Secretaria de Administração</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2011 - Banco de Talentos</a:t>
                      </a:r>
                    </a:p>
                  </a:txBody>
                  <a:tcPr marL="7119" marR="7119" marT="711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a:solidFill>
                            <a:srgbClr val="000000"/>
                          </a:solidFill>
                          <a:effectLst/>
                          <a:latin typeface="Calibri"/>
                        </a:rPr>
                        <a:t>16/02/2011</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dirty="0">
                          <a:solidFill>
                            <a:srgbClr val="000000"/>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6539">
                <a:tc>
                  <a:txBody>
                    <a:bodyPr/>
                    <a:lstStyle/>
                    <a:p>
                      <a:pPr algn="l" fontAlgn="b"/>
                      <a:endParaRPr lang="pt-BR" sz="1000" b="0" i="0" u="none" strike="noStrike">
                        <a:solidFill>
                          <a:srgbClr val="000000"/>
                        </a:solidFill>
                        <a:effectLst/>
                        <a:latin typeface="Calibri"/>
                      </a:endParaRP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00" b="0" i="0" u="none" strike="noStrike" dirty="0">
                        <a:solidFill>
                          <a:srgbClr val="000000"/>
                        </a:solidFill>
                        <a:effectLst/>
                        <a:latin typeface="Calibri"/>
                      </a:endParaRP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00" b="0" i="0" u="none" strike="noStrike">
                        <a:solidFill>
                          <a:srgbClr val="000000"/>
                        </a:solidFill>
                        <a:effectLst/>
                        <a:latin typeface="Calibri"/>
                      </a:endParaRP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539">
                <a:tc>
                  <a:txBody>
                    <a:bodyPr/>
                    <a:lstStyle/>
                    <a:p>
                      <a:pPr algn="l" fontAlgn="b"/>
                      <a:r>
                        <a:rPr lang="pt-BR" sz="1000" b="1" i="0" u="none" strike="noStrike" dirty="0">
                          <a:solidFill>
                            <a:srgbClr val="FFFFFF"/>
                          </a:solidFill>
                          <a:effectLst/>
                          <a:latin typeface="Calibri"/>
                        </a:rPr>
                        <a:t>Portfólio: 03 - Gestão do Conhecimento</a:t>
                      </a:r>
                    </a:p>
                  </a:txBody>
                  <a:tcPr marL="7119" marR="7119" marT="71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pt-BR" sz="1000" b="0" i="0" u="none" strike="noStrike" dirty="0">
                          <a:solidFill>
                            <a:srgbClr val="FFFFFF"/>
                          </a:solidFill>
                          <a:effectLst/>
                          <a:latin typeface="Calibri"/>
                        </a:rPr>
                        <a:t> </a:t>
                      </a: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pt-BR" sz="1000" b="0" i="0" u="none" strike="noStrike">
                          <a:solidFill>
                            <a:srgbClr val="FFFFFF"/>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56539">
                <a:tc>
                  <a:txBody>
                    <a:bodyPr/>
                    <a:lstStyle/>
                    <a:p>
                      <a:pPr algn="l" fontAlgn="b"/>
                      <a:r>
                        <a:rPr lang="pt-BR" sz="1000" b="0" i="0" u="none" strike="noStrike">
                          <a:solidFill>
                            <a:srgbClr val="000000"/>
                          </a:solidFill>
                          <a:effectLst/>
                          <a:latin typeface="Calibri"/>
                        </a:rPr>
                        <a:t>2013 - Outsourcing de Impressão</a:t>
                      </a:r>
                    </a:p>
                  </a:txBody>
                  <a:tcPr marL="7119" marR="7119" marT="71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dirty="0">
                          <a:solidFill>
                            <a:srgbClr val="000000"/>
                          </a:solidFill>
                          <a:effectLst/>
                          <a:latin typeface="Calibri"/>
                        </a:rPr>
                        <a:t>02/05/2013</a:t>
                      </a:r>
                    </a:p>
                  </a:txBody>
                  <a:tcPr marL="7119" marR="7119" marT="71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pt-BR" sz="1000" b="0" i="0" u="none" strike="noStrike">
                          <a:solidFill>
                            <a:srgbClr val="000000"/>
                          </a:solidFill>
                          <a:effectLst/>
                          <a:latin typeface="Calibri"/>
                        </a:rPr>
                        <a:t>Secretaria de Tecnologia da Informação e Comunicação</a:t>
                      </a:r>
                    </a:p>
                  </a:txBody>
                  <a:tcPr marL="7119" marR="7119" marT="71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539">
                <a:tc>
                  <a:txBody>
                    <a:bodyPr/>
                    <a:lstStyle/>
                    <a:p>
                      <a:pPr algn="l" fontAlgn="b"/>
                      <a:r>
                        <a:rPr lang="pt-BR" sz="1000" b="0" i="0" u="none" strike="noStrike" dirty="0">
                          <a:solidFill>
                            <a:srgbClr val="000000"/>
                          </a:solidFill>
                          <a:effectLst/>
                          <a:latin typeface="Calibri"/>
                        </a:rPr>
                        <a:t>2013 - Solução de </a:t>
                      </a:r>
                      <a:r>
                        <a:rPr lang="pt-BR" sz="1000" b="0" i="0" u="none" strike="noStrike" dirty="0" err="1">
                          <a:solidFill>
                            <a:srgbClr val="000000"/>
                          </a:solidFill>
                          <a:effectLst/>
                          <a:latin typeface="Calibri"/>
                        </a:rPr>
                        <a:t>Contact</a:t>
                      </a:r>
                      <a:r>
                        <a:rPr lang="pt-BR" sz="1000" b="0" i="0" u="none" strike="noStrike" dirty="0">
                          <a:solidFill>
                            <a:srgbClr val="000000"/>
                          </a:solidFill>
                          <a:effectLst/>
                          <a:latin typeface="Calibri"/>
                        </a:rPr>
                        <a:t> Center</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19/04/2013</a:t>
                      </a:r>
                    </a:p>
                  </a:txBody>
                  <a:tcPr marL="7119" marR="7119" marT="7119" marB="0" anchor="b">
                    <a:lnL>
                      <a:noFill/>
                    </a:lnL>
                    <a:lnR>
                      <a:noFill/>
                    </a:lnR>
                    <a:lnT>
                      <a:noFill/>
                    </a:lnT>
                    <a:lnB>
                      <a:noFill/>
                    </a:lnB>
                  </a:tcPr>
                </a:tc>
                <a:tc>
                  <a:txBody>
                    <a:bodyPr/>
                    <a:lstStyle/>
                    <a:p>
                      <a:pPr algn="l" fontAlgn="b"/>
                      <a:r>
                        <a:rPr lang="pt-BR" sz="1000" b="0" i="0" u="none" strike="noStrike" dirty="0">
                          <a:solidFill>
                            <a:srgbClr val="000000"/>
                          </a:solidFill>
                          <a:effectLst/>
                          <a:latin typeface="Calibri"/>
                        </a:rPr>
                        <a:t>Secretaria de Tecnologia da Informação e Comunicação</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2012 - Publicação Resenhas</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16/08/2012</a:t>
                      </a:r>
                    </a:p>
                  </a:txBody>
                  <a:tcPr marL="7119" marR="7119" marT="7119" marB="0" anchor="b">
                    <a:lnL>
                      <a:noFill/>
                    </a:lnL>
                    <a:lnR>
                      <a:noFill/>
                    </a:lnR>
                    <a:lnT>
                      <a:noFill/>
                    </a:lnT>
                    <a:lnB>
                      <a:noFill/>
                    </a:lnB>
                  </a:tcPr>
                </a:tc>
                <a:tc>
                  <a:txBody>
                    <a:bodyPr/>
                    <a:lstStyle/>
                    <a:p>
                      <a:pPr algn="l" fontAlgn="b"/>
                      <a:r>
                        <a:rPr lang="pt-BR" sz="1000" b="0" i="0" u="none" strike="noStrike">
                          <a:solidFill>
                            <a:srgbClr val="000000"/>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2012 - Site Coplan</a:t>
                      </a:r>
                    </a:p>
                  </a:txBody>
                  <a:tcPr marL="7119" marR="7119" marT="711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pt-BR" sz="1000" b="0" i="0" u="none" strike="noStrike" dirty="0">
                          <a:solidFill>
                            <a:srgbClr val="000000"/>
                          </a:solidFill>
                          <a:effectLst/>
                          <a:latin typeface="Calibri"/>
                        </a:rPr>
                        <a:t>01/06/2012</a:t>
                      </a:r>
                    </a:p>
                  </a:txBody>
                  <a:tcPr marL="7119" marR="7119" marT="7119" marB="0" anchor="b">
                    <a:lnL>
                      <a:noFill/>
                    </a:lnL>
                    <a:lnR>
                      <a:noFill/>
                    </a:lnR>
                    <a:lnT>
                      <a:noFill/>
                    </a:lnT>
                    <a:lnB>
                      <a:noFill/>
                    </a:lnB>
                  </a:tcPr>
                </a:tc>
                <a:tc>
                  <a:txBody>
                    <a:bodyPr/>
                    <a:lstStyle/>
                    <a:p>
                      <a:pPr algn="l" fontAlgn="b"/>
                      <a:r>
                        <a:rPr lang="pt-BR" sz="1000" b="0" i="0" u="none" strike="noStrike">
                          <a:solidFill>
                            <a:srgbClr val="000000"/>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a:noFill/>
                    </a:lnT>
                    <a:lnB>
                      <a:noFill/>
                    </a:lnB>
                  </a:tcPr>
                </a:tc>
              </a:tr>
              <a:tr h="156539">
                <a:tc>
                  <a:txBody>
                    <a:bodyPr/>
                    <a:lstStyle/>
                    <a:p>
                      <a:pPr algn="l" fontAlgn="b"/>
                      <a:r>
                        <a:rPr lang="pt-BR" sz="1000" b="0" i="0" u="none" strike="noStrike">
                          <a:solidFill>
                            <a:srgbClr val="000000"/>
                          </a:solidFill>
                          <a:effectLst/>
                          <a:latin typeface="Calibri"/>
                        </a:rPr>
                        <a:t>2011 - Digitalização Conselho da Magistratura</a:t>
                      </a:r>
                    </a:p>
                  </a:txBody>
                  <a:tcPr marL="7119" marR="7119" marT="711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a:solidFill>
                            <a:srgbClr val="000000"/>
                          </a:solidFill>
                          <a:effectLst/>
                          <a:latin typeface="Calibri"/>
                        </a:rPr>
                        <a:t>18/01/2011</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a:solidFill>
                            <a:srgbClr val="000000"/>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6539">
                <a:tc>
                  <a:txBody>
                    <a:bodyPr/>
                    <a:lstStyle/>
                    <a:p>
                      <a:pPr algn="l" fontAlgn="b"/>
                      <a:endParaRPr lang="pt-BR" sz="1000" b="0" i="0" u="none" strike="noStrike">
                        <a:solidFill>
                          <a:srgbClr val="000000"/>
                        </a:solidFill>
                        <a:effectLst/>
                        <a:latin typeface="Calibri"/>
                      </a:endParaRP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00" b="0" i="0" u="none" strike="noStrike" dirty="0">
                        <a:solidFill>
                          <a:srgbClr val="000000"/>
                        </a:solidFill>
                        <a:effectLst/>
                        <a:latin typeface="Calibri"/>
                      </a:endParaRP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1000" b="0" i="0" u="none" strike="noStrike">
                        <a:solidFill>
                          <a:srgbClr val="000000"/>
                        </a:solidFill>
                        <a:effectLst/>
                        <a:latin typeface="Calibri"/>
                      </a:endParaRP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539">
                <a:tc>
                  <a:txBody>
                    <a:bodyPr/>
                    <a:lstStyle/>
                    <a:p>
                      <a:pPr algn="l" fontAlgn="b"/>
                      <a:r>
                        <a:rPr lang="pt-BR" sz="1000" b="1" i="0" u="none" strike="noStrike" dirty="0">
                          <a:solidFill>
                            <a:srgbClr val="FFFFFF"/>
                          </a:solidFill>
                          <a:effectLst/>
                          <a:latin typeface="Calibri"/>
                        </a:rPr>
                        <a:t>Portfólio: 05 - Governança</a:t>
                      </a:r>
                    </a:p>
                  </a:txBody>
                  <a:tcPr marL="7119" marR="7119" marT="71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pt-BR" sz="1000" b="0" i="0" u="none" strike="noStrike" dirty="0">
                          <a:solidFill>
                            <a:srgbClr val="FFFFFF"/>
                          </a:solidFill>
                          <a:effectLst/>
                          <a:latin typeface="Calibri"/>
                        </a:rPr>
                        <a:t> </a:t>
                      </a:r>
                    </a:p>
                  </a:txBody>
                  <a:tcPr marL="7119" marR="7119" marT="711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pt-BR" sz="1000" b="0" i="0" u="none" strike="noStrike">
                          <a:solidFill>
                            <a:srgbClr val="FFFFFF"/>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156539">
                <a:tc>
                  <a:txBody>
                    <a:bodyPr/>
                    <a:lstStyle/>
                    <a:p>
                      <a:pPr algn="l" fontAlgn="b"/>
                      <a:r>
                        <a:rPr lang="pt-BR" sz="1000" b="0" i="0" u="none" strike="noStrike">
                          <a:solidFill>
                            <a:srgbClr val="000000"/>
                          </a:solidFill>
                          <a:effectLst/>
                          <a:latin typeface="Calibri"/>
                        </a:rPr>
                        <a:t>2013 - Plano Diretor de TIC - PDTIC</a:t>
                      </a:r>
                    </a:p>
                  </a:txBody>
                  <a:tcPr marL="7119" marR="7119" marT="711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000" b="0" i="0" u="none" strike="noStrike" dirty="0">
                          <a:solidFill>
                            <a:srgbClr val="000000"/>
                          </a:solidFill>
                          <a:effectLst/>
                          <a:latin typeface="Calibri"/>
                        </a:rPr>
                        <a:t>05/07/2013</a:t>
                      </a:r>
                    </a:p>
                  </a:txBody>
                  <a:tcPr marL="7119" marR="7119" marT="71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pt-BR" sz="1000" b="0" i="0" u="none" strike="noStrike" dirty="0">
                          <a:solidFill>
                            <a:srgbClr val="000000"/>
                          </a:solidFill>
                          <a:effectLst/>
                          <a:latin typeface="Calibri"/>
                        </a:rPr>
                        <a:t>Secretaria de Tecnologia da Informação e Comunicação</a:t>
                      </a:r>
                    </a:p>
                  </a:txBody>
                  <a:tcPr marL="7119" marR="7119" marT="711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56539">
                <a:tc>
                  <a:txBody>
                    <a:bodyPr/>
                    <a:lstStyle/>
                    <a:p>
                      <a:pPr algn="l" fontAlgn="b"/>
                      <a:r>
                        <a:rPr lang="pt-BR" sz="1000" b="0" i="0" u="none" strike="noStrike">
                          <a:solidFill>
                            <a:srgbClr val="000000"/>
                          </a:solidFill>
                          <a:effectLst/>
                          <a:latin typeface="Calibri"/>
                        </a:rPr>
                        <a:t>2012 - Painel de Indicadores 2o Grau</a:t>
                      </a:r>
                    </a:p>
                  </a:txBody>
                  <a:tcPr marL="7119" marR="7119" marT="711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000" b="0" i="0" u="none" strike="noStrike" dirty="0">
                          <a:solidFill>
                            <a:srgbClr val="000000"/>
                          </a:solidFill>
                          <a:effectLst/>
                          <a:latin typeface="Calibri"/>
                        </a:rPr>
                        <a:t>01/09/2012</a:t>
                      </a:r>
                    </a:p>
                  </a:txBody>
                  <a:tcPr marL="7119" marR="7119" marT="71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pt-BR" sz="1000" b="0" i="0" u="none" strike="noStrike" dirty="0">
                          <a:solidFill>
                            <a:srgbClr val="000000"/>
                          </a:solidFill>
                          <a:effectLst/>
                          <a:latin typeface="Calibri"/>
                        </a:rPr>
                        <a:t> </a:t>
                      </a:r>
                    </a:p>
                  </a:txBody>
                  <a:tcPr marL="7119" marR="7119" marT="711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Título 1"/>
          <p:cNvSpPr>
            <a:spLocks noGrp="1"/>
          </p:cNvSpPr>
          <p:nvPr>
            <p:ph type="title"/>
          </p:nvPr>
        </p:nvSpPr>
        <p:spPr>
          <a:xfrm>
            <a:off x="457200" y="44624"/>
            <a:ext cx="8147248" cy="504056"/>
          </a:xfrm>
        </p:spPr>
        <p:txBody>
          <a:bodyPr/>
          <a:lstStyle/>
          <a:p>
            <a:pPr algn="ctr"/>
            <a:r>
              <a:rPr lang="pt-BR" dirty="0" smtClean="0"/>
              <a:t>DEMANDAS</a:t>
            </a:r>
            <a:endParaRPr lang="pt-BR" dirty="0"/>
          </a:p>
        </p:txBody>
      </p:sp>
    </p:spTree>
    <p:extLst>
      <p:ext uri="{BB962C8B-B14F-4D97-AF65-F5344CB8AC3E}">
        <p14:creationId xmlns:p14="http://schemas.microsoft.com/office/powerpoint/2010/main" val="236407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Portfólio de projetos</a:t>
            </a:r>
            <a:endParaRPr lang="pt-BR" dirty="0"/>
          </a:p>
        </p:txBody>
      </p:sp>
      <p:pic>
        <p:nvPicPr>
          <p:cNvPr id="5" name="Picture 5"/>
          <p:cNvPicPr>
            <a:picLocks noChangeAspect="1"/>
          </p:cNvPicPr>
          <p:nvPr/>
        </p:nvPicPr>
        <p:blipFill>
          <a:blip r:embed="rId2" cstate="print"/>
          <a:stretch>
            <a:fillRect/>
          </a:stretch>
        </p:blipFill>
        <p:spPr>
          <a:xfrm>
            <a:off x="4803200" y="4107423"/>
            <a:ext cx="2201897" cy="22018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25533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3"/>
          </p:nvPr>
        </p:nvSpPr>
        <p:spPr/>
        <p:txBody>
          <a:bodyPr anchor="ctr"/>
          <a:lstStyle/>
          <a:p>
            <a:pPr marL="0" indent="0" algn="ctr">
              <a:buNone/>
            </a:pPr>
            <a:r>
              <a:rPr lang="pt-BR" sz="6600" dirty="0" smtClean="0"/>
              <a:t>Dúvidas e Sugestões?</a:t>
            </a:r>
            <a:endParaRPr lang="pt-BR" sz="1050" dirty="0"/>
          </a:p>
        </p:txBody>
      </p:sp>
      <p:pic>
        <p:nvPicPr>
          <p:cNvPr id="1026" name="Picture 2" descr="http://www.orh.com.br/imagens/iStock_000018605634XSmall.jpg"/>
          <p:cNvPicPr>
            <a:picLocks noChangeAspect="1" noChangeArrowheads="1"/>
          </p:cNvPicPr>
          <p:nvPr/>
        </p:nvPicPr>
        <p:blipFill>
          <a:blip r:embed="rId2" cstate="print"/>
          <a:srcRect/>
          <a:stretch>
            <a:fillRect/>
          </a:stretch>
        </p:blipFill>
        <p:spPr bwMode="auto">
          <a:xfrm>
            <a:off x="7402041" y="5085184"/>
            <a:ext cx="1741959" cy="1395368"/>
          </a:xfrm>
          <a:prstGeom prst="rect">
            <a:avLst/>
          </a:prstGeom>
          <a:noFill/>
        </p:spPr>
      </p:pic>
    </p:spTree>
    <p:extLst>
      <p:ext uri="{BB962C8B-B14F-4D97-AF65-F5344CB8AC3E}">
        <p14:creationId xmlns:p14="http://schemas.microsoft.com/office/powerpoint/2010/main" val="237912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Pendências da última reunião</a:t>
            </a:r>
            <a:endParaRPr lang="pt-BR" dirty="0"/>
          </a:p>
        </p:txBody>
      </p:sp>
      <p:pic>
        <p:nvPicPr>
          <p:cNvPr id="5" name="Picture 2" descr="https://encrypted-tbn0.gstatic.com/images?q=tbn:ANd9GcTowms1gGbAc503aHscEezZsWc9jn6ElxqNZI2E5saLe8Fj0n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41481">
            <a:off x="6292267" y="4163319"/>
            <a:ext cx="2596555" cy="19465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735842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Pendências da última reunião</a:t>
            </a:r>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2568332206"/>
              </p:ext>
            </p:extLst>
          </p:nvPr>
        </p:nvGraphicFramePr>
        <p:xfrm>
          <a:off x="179512" y="836711"/>
          <a:ext cx="8856984" cy="5544619"/>
        </p:xfrm>
        <a:graphic>
          <a:graphicData uri="http://schemas.openxmlformats.org/drawingml/2006/table">
            <a:tbl>
              <a:tblPr firstRow="1" firstCol="1" bandRow="1">
                <a:tableStyleId>{5C22544A-7EE6-4342-B048-85BDC9FD1C3A}</a:tableStyleId>
              </a:tblPr>
              <a:tblGrid>
                <a:gridCol w="5688632"/>
                <a:gridCol w="936104"/>
                <a:gridCol w="2232248"/>
              </a:tblGrid>
              <a:tr h="582113">
                <a:tc>
                  <a:txBody>
                    <a:bodyPr/>
                    <a:lstStyle/>
                    <a:p>
                      <a:pPr marR="227330" indent="457200" algn="ctr">
                        <a:spcAft>
                          <a:spcPts val="0"/>
                        </a:spcAft>
                      </a:pPr>
                      <a:r>
                        <a:rPr lang="pt-BR" sz="3200" spc="100" dirty="0">
                          <a:solidFill>
                            <a:schemeClr val="bg1"/>
                          </a:solidFill>
                          <a:effectLst/>
                        </a:rPr>
                        <a:t>Ações</a:t>
                      </a:r>
                      <a:endParaRPr lang="pt-BR" sz="4000" spc="100" dirty="0">
                        <a:solidFill>
                          <a:schemeClr val="bg1"/>
                        </a:solidFill>
                        <a:effectLst/>
                        <a:latin typeface="Arial"/>
                        <a:ea typeface="Times New Roman"/>
                        <a:cs typeface="Tahoma"/>
                      </a:endParaRPr>
                    </a:p>
                  </a:txBody>
                  <a:tcPr marL="68580" marR="68580" marT="0" marB="0">
                    <a:solidFill>
                      <a:schemeClr val="accent1">
                        <a:lumMod val="75000"/>
                      </a:schemeClr>
                    </a:solidFill>
                  </a:tcPr>
                </a:tc>
                <a:tc>
                  <a:txBody>
                    <a:bodyPr/>
                    <a:lstStyle/>
                    <a:p>
                      <a:pPr marR="227330" indent="457200" algn="ctr">
                        <a:spcAft>
                          <a:spcPts val="0"/>
                        </a:spcAft>
                      </a:pPr>
                      <a:endParaRPr lang="pt-BR" sz="2800" spc="100" dirty="0">
                        <a:effectLst/>
                        <a:latin typeface="Arial"/>
                        <a:ea typeface="Times New Roman"/>
                        <a:cs typeface="Tahoma"/>
                      </a:endParaRPr>
                    </a:p>
                  </a:txBody>
                  <a:tcPr marL="68580" marR="68580" marT="0" marB="0">
                    <a:solidFill>
                      <a:schemeClr val="accent1">
                        <a:lumMod val="75000"/>
                      </a:schemeClr>
                    </a:solidFill>
                  </a:tcPr>
                </a:tc>
                <a:tc>
                  <a:txBody>
                    <a:bodyPr/>
                    <a:lstStyle/>
                    <a:p>
                      <a:pPr marR="227330" indent="457200" algn="ctr">
                        <a:spcAft>
                          <a:spcPts val="0"/>
                        </a:spcAft>
                      </a:pPr>
                      <a:r>
                        <a:rPr lang="pt-BR" sz="2400" spc="100" dirty="0" smtClean="0">
                          <a:effectLst/>
                          <a:latin typeface="Arial"/>
                          <a:ea typeface="Times New Roman"/>
                          <a:cs typeface="Tahoma"/>
                        </a:rPr>
                        <a:t>Detalhe</a:t>
                      </a:r>
                      <a:endParaRPr lang="pt-BR" sz="2400" spc="100" dirty="0">
                        <a:effectLst/>
                        <a:latin typeface="Arial"/>
                        <a:ea typeface="Times New Roman"/>
                        <a:cs typeface="Tahoma"/>
                      </a:endParaRPr>
                    </a:p>
                  </a:txBody>
                  <a:tcPr marL="68580" marR="68580" marT="0" marB="0" anchor="ctr">
                    <a:solidFill>
                      <a:schemeClr val="accent1">
                        <a:lumMod val="75000"/>
                      </a:schemeClr>
                    </a:solidFill>
                  </a:tcPr>
                </a:tc>
              </a:tr>
              <a:tr h="734917">
                <a:tc>
                  <a:txBody>
                    <a:bodyPr/>
                    <a:lstStyle/>
                    <a:p>
                      <a:pPr algn="just" fontAlgn="auto">
                        <a:spcAft>
                          <a:spcPts val="0"/>
                        </a:spcAft>
                      </a:pPr>
                      <a:r>
                        <a:rPr lang="pt-BR" sz="1900" kern="150" dirty="0">
                          <a:effectLst/>
                        </a:rPr>
                        <a:t>Apresentar o escopo dos indicadores do Projeto de BI 1</a:t>
                      </a:r>
                      <a:r>
                        <a:rPr lang="pt-BR" sz="1900" kern="150" baseline="30000" dirty="0">
                          <a:effectLst/>
                        </a:rPr>
                        <a:t>o</a:t>
                      </a:r>
                      <a:r>
                        <a:rPr lang="pt-BR" sz="1900" kern="150" dirty="0">
                          <a:effectLst/>
                        </a:rPr>
                        <a:t> Grau para a </a:t>
                      </a:r>
                      <a:r>
                        <a:rPr lang="pt-BR" sz="1900" kern="150" dirty="0" smtClean="0">
                          <a:effectLst/>
                        </a:rPr>
                        <a:t>COPLAN</a:t>
                      </a:r>
                      <a:endParaRPr lang="pt-BR" sz="1900" kern="150" dirty="0">
                        <a:effectLst/>
                        <a:latin typeface="Times New Roman"/>
                        <a:ea typeface="Times New Roman"/>
                        <a:cs typeface="Tahoma"/>
                      </a:endParaRPr>
                    </a:p>
                  </a:txBody>
                  <a:tcPr marL="68580" marR="68580" marT="0" marB="0"/>
                </a:tc>
                <a:tc>
                  <a:txBody>
                    <a:bodyPr/>
                    <a:lstStyle/>
                    <a:p>
                      <a:pPr algn="ctr" fontAlgn="auto">
                        <a:spcAft>
                          <a:spcPts val="0"/>
                        </a:spcAft>
                      </a:pPr>
                      <a:endParaRPr lang="pt-BR" sz="3200" kern="150" dirty="0">
                        <a:effectLst/>
                        <a:latin typeface="Times New Roman"/>
                        <a:ea typeface="Times New Roman"/>
                        <a:cs typeface="Tahoma"/>
                      </a:endParaRPr>
                    </a:p>
                  </a:txBody>
                  <a:tcPr marL="68580" marR="68580" marT="0" marB="0" anchor="ctr"/>
                </a:tc>
                <a:tc>
                  <a:txBody>
                    <a:bodyPr/>
                    <a:lstStyle/>
                    <a:p>
                      <a:pPr algn="ctr" fontAlgn="auto">
                        <a:spcAft>
                          <a:spcPts val="0"/>
                        </a:spcAft>
                      </a:pPr>
                      <a:endParaRPr lang="pt-BR" sz="1800" kern="150" dirty="0">
                        <a:effectLst/>
                        <a:latin typeface="Times New Roman"/>
                        <a:ea typeface="Times New Roman"/>
                        <a:cs typeface="Tahoma"/>
                      </a:endParaRPr>
                    </a:p>
                  </a:txBody>
                  <a:tcPr marL="68580" marR="68580" marT="0" marB="0" anchor="ctr"/>
                </a:tc>
              </a:tr>
              <a:tr h="1164224">
                <a:tc>
                  <a:txBody>
                    <a:bodyPr/>
                    <a:lstStyle/>
                    <a:p>
                      <a:pPr algn="just" fontAlgn="auto">
                        <a:spcAft>
                          <a:spcPts val="0"/>
                        </a:spcAft>
                      </a:pPr>
                      <a:r>
                        <a:rPr lang="pt-BR" sz="1900" kern="150" dirty="0">
                          <a:effectLst/>
                        </a:rPr>
                        <a:t>Definir estratégia de acesso aos </a:t>
                      </a:r>
                      <a:r>
                        <a:rPr lang="pt-BR" sz="1900" kern="150" dirty="0" smtClean="0">
                          <a:effectLst/>
                        </a:rPr>
                        <a:t>sistemas, </a:t>
                      </a:r>
                      <a:r>
                        <a:rPr lang="pt-BR" sz="1900" kern="150" dirty="0" err="1" smtClean="0">
                          <a:effectLst/>
                        </a:rPr>
                        <a:t>email</a:t>
                      </a:r>
                      <a:r>
                        <a:rPr lang="pt-BR" sz="1900" kern="150" dirty="0" smtClean="0">
                          <a:effectLst/>
                        </a:rPr>
                        <a:t>  </a:t>
                      </a:r>
                      <a:r>
                        <a:rPr lang="pt-BR" sz="1900" kern="150" dirty="0">
                          <a:effectLst/>
                        </a:rPr>
                        <a:t>e rede institucional aos voluntários, Ministério Público, Defensoria Pública, terceiros e estagiários</a:t>
                      </a:r>
                      <a:endParaRPr lang="pt-BR" sz="1900" kern="150" dirty="0">
                        <a:effectLst/>
                        <a:latin typeface="Times New Roman"/>
                        <a:ea typeface="Times New Roman"/>
                        <a:cs typeface="Tahoma"/>
                      </a:endParaRPr>
                    </a:p>
                  </a:txBody>
                  <a:tcPr marL="68580" marR="68580" marT="0" marB="0"/>
                </a:tc>
                <a:tc>
                  <a:txBody>
                    <a:bodyPr/>
                    <a:lstStyle/>
                    <a:p>
                      <a:pPr algn="ctr" fontAlgn="auto">
                        <a:spcAft>
                          <a:spcPts val="0"/>
                        </a:spcAft>
                      </a:pPr>
                      <a:endParaRPr lang="pt-BR" sz="3200" kern="150" dirty="0">
                        <a:effectLst/>
                        <a:latin typeface="Times New Roman"/>
                        <a:ea typeface="Times New Roman"/>
                        <a:cs typeface="Tahoma"/>
                      </a:endParaRPr>
                    </a:p>
                  </a:txBody>
                  <a:tcPr marL="68580" marR="68580" marT="0" marB="0" anchor="ctr"/>
                </a:tc>
                <a:tc>
                  <a:txBody>
                    <a:bodyPr/>
                    <a:lstStyle/>
                    <a:p>
                      <a:pPr algn="ctr" fontAlgn="auto">
                        <a:spcAft>
                          <a:spcPts val="0"/>
                        </a:spcAft>
                      </a:pPr>
                      <a:r>
                        <a:rPr lang="pt-BR" sz="1800" kern="150" dirty="0" smtClean="0">
                          <a:effectLst/>
                          <a:latin typeface="Times New Roman"/>
                          <a:ea typeface="Times New Roman"/>
                          <a:cs typeface="Tahoma"/>
                        </a:rPr>
                        <a:t>Publicada </a:t>
                      </a:r>
                    </a:p>
                    <a:p>
                      <a:pPr algn="ctr" fontAlgn="auto">
                        <a:spcAft>
                          <a:spcPts val="0"/>
                        </a:spcAft>
                      </a:pPr>
                      <a:r>
                        <a:rPr lang="pt-BR" sz="1800" kern="150" dirty="0" smtClean="0">
                          <a:effectLst/>
                          <a:latin typeface="Times New Roman"/>
                          <a:ea typeface="Times New Roman"/>
                          <a:cs typeface="Tahoma"/>
                        </a:rPr>
                        <a:t>Res. 360/2013</a:t>
                      </a:r>
                      <a:endParaRPr lang="pt-BR" sz="1800" kern="150" dirty="0">
                        <a:effectLst/>
                        <a:latin typeface="Times New Roman"/>
                        <a:ea typeface="Times New Roman"/>
                        <a:cs typeface="Tahoma"/>
                      </a:endParaRPr>
                    </a:p>
                  </a:txBody>
                  <a:tcPr marL="68580" marR="68580" marT="0" marB="0" anchor="ctr"/>
                </a:tc>
              </a:tr>
              <a:tr h="734917">
                <a:tc>
                  <a:txBody>
                    <a:bodyPr/>
                    <a:lstStyle/>
                    <a:p>
                      <a:pPr algn="just" fontAlgn="auto">
                        <a:spcAft>
                          <a:spcPts val="0"/>
                        </a:spcAft>
                      </a:pPr>
                      <a:r>
                        <a:rPr lang="pt-BR" sz="1900" kern="150" dirty="0">
                          <a:effectLst/>
                        </a:rPr>
                        <a:t>Agendar apresentação </a:t>
                      </a:r>
                      <a:r>
                        <a:rPr lang="pt-BR" sz="1900" kern="150" dirty="0" smtClean="0">
                          <a:effectLst/>
                        </a:rPr>
                        <a:t>da</a:t>
                      </a:r>
                      <a:r>
                        <a:rPr lang="pt-BR" sz="1900" kern="150" baseline="0" dirty="0" smtClean="0">
                          <a:effectLst/>
                        </a:rPr>
                        <a:t> ferramenta de gerenciamento de projetos (EPM) </a:t>
                      </a:r>
                      <a:r>
                        <a:rPr lang="pt-BR" sz="1900" kern="150" dirty="0" smtClean="0">
                          <a:effectLst/>
                        </a:rPr>
                        <a:t>a </a:t>
                      </a:r>
                      <a:r>
                        <a:rPr lang="pt-BR" sz="1900" kern="150" dirty="0">
                          <a:effectLst/>
                        </a:rPr>
                        <a:t>COPLAN</a:t>
                      </a:r>
                      <a:endParaRPr lang="pt-BR" sz="1900" kern="150" dirty="0">
                        <a:effectLst/>
                        <a:latin typeface="Times New Roman"/>
                        <a:ea typeface="Times New Roman"/>
                        <a:cs typeface="Tahoma"/>
                      </a:endParaRPr>
                    </a:p>
                  </a:txBody>
                  <a:tcPr marL="68580" marR="68580" marT="0" marB="0"/>
                </a:tc>
                <a:tc>
                  <a:txBody>
                    <a:bodyPr/>
                    <a:lstStyle/>
                    <a:p>
                      <a:pPr algn="ctr" fontAlgn="auto">
                        <a:spcAft>
                          <a:spcPts val="0"/>
                        </a:spcAft>
                      </a:pPr>
                      <a:endParaRPr lang="pt-BR" sz="3200" kern="150" dirty="0">
                        <a:effectLst/>
                        <a:latin typeface="Times New Roman"/>
                        <a:ea typeface="Times New Roman"/>
                        <a:cs typeface="Tahoma"/>
                      </a:endParaRPr>
                    </a:p>
                  </a:txBody>
                  <a:tcPr marL="68580" marR="68580" marT="0" marB="0" anchor="ctr"/>
                </a:tc>
                <a:tc>
                  <a:txBody>
                    <a:bodyPr/>
                    <a:lstStyle/>
                    <a:p>
                      <a:pPr algn="ctr" fontAlgn="auto">
                        <a:spcAft>
                          <a:spcPts val="0"/>
                        </a:spcAft>
                      </a:pPr>
                      <a:r>
                        <a:rPr lang="pt-BR" sz="1800" kern="150" dirty="0" smtClean="0">
                          <a:effectLst/>
                          <a:latin typeface="Times New Roman"/>
                          <a:ea typeface="Times New Roman"/>
                          <a:cs typeface="Tahoma"/>
                        </a:rPr>
                        <a:t>Sem agendamento</a:t>
                      </a:r>
                      <a:endParaRPr lang="pt-BR" sz="1800" kern="150" dirty="0">
                        <a:effectLst/>
                        <a:latin typeface="Times New Roman"/>
                        <a:ea typeface="Times New Roman"/>
                        <a:cs typeface="Tahoma"/>
                      </a:endParaRPr>
                    </a:p>
                  </a:txBody>
                  <a:tcPr marL="68580" marR="68580" marT="0" marB="0" anchor="ctr"/>
                </a:tc>
              </a:tr>
              <a:tr h="1164224">
                <a:tc>
                  <a:txBody>
                    <a:bodyPr/>
                    <a:lstStyle/>
                    <a:p>
                      <a:pPr algn="just" fontAlgn="auto">
                        <a:spcAft>
                          <a:spcPts val="0"/>
                        </a:spcAft>
                      </a:pPr>
                      <a:r>
                        <a:rPr lang="pt-BR" sz="1900" kern="150" dirty="0">
                          <a:effectLst/>
                        </a:rPr>
                        <a:t>Apresentar na próxima reunião proposta de projeto de lei para tratamento das horas-extras e sobreaviso</a:t>
                      </a:r>
                      <a:endParaRPr lang="pt-BR" sz="1900" kern="150" dirty="0">
                        <a:effectLst/>
                        <a:latin typeface="Times New Roman"/>
                        <a:ea typeface="Times New Roman"/>
                        <a:cs typeface="Tahoma"/>
                      </a:endParaRPr>
                    </a:p>
                  </a:txBody>
                  <a:tcPr marL="68580" marR="68580" marT="0" marB="0"/>
                </a:tc>
                <a:tc>
                  <a:txBody>
                    <a:bodyPr/>
                    <a:lstStyle/>
                    <a:p>
                      <a:pPr algn="ctr" fontAlgn="auto">
                        <a:spcAft>
                          <a:spcPts val="0"/>
                        </a:spcAft>
                      </a:pPr>
                      <a:endParaRPr lang="pt-BR" sz="3200" kern="150" dirty="0">
                        <a:effectLst/>
                        <a:latin typeface="Times New Roman"/>
                        <a:ea typeface="Times New Roman"/>
                        <a:cs typeface="Tahoma"/>
                      </a:endParaRPr>
                    </a:p>
                  </a:txBody>
                  <a:tcPr marL="68580" marR="68580" marT="0" marB="0" anchor="ctr"/>
                </a:tc>
                <a:tc>
                  <a:txBody>
                    <a:bodyPr/>
                    <a:lstStyle/>
                    <a:p>
                      <a:pPr algn="ctr" fontAlgn="auto">
                        <a:spcAft>
                          <a:spcPts val="0"/>
                        </a:spcAft>
                      </a:pPr>
                      <a:r>
                        <a:rPr lang="pt-BR" sz="1800" kern="150" dirty="0" smtClean="0">
                          <a:effectLst/>
                          <a:latin typeface="Times New Roman"/>
                          <a:ea typeface="Times New Roman"/>
                          <a:cs typeface="Tahoma"/>
                        </a:rPr>
                        <a:t>Aguardando</a:t>
                      </a:r>
                      <a:r>
                        <a:rPr lang="pt-BR" sz="1800" kern="150" baseline="0" dirty="0" smtClean="0">
                          <a:effectLst/>
                          <a:latin typeface="Times New Roman"/>
                          <a:ea typeface="Times New Roman"/>
                          <a:cs typeface="Tahoma"/>
                        </a:rPr>
                        <a:t> contra proposta</a:t>
                      </a:r>
                      <a:endParaRPr lang="pt-BR" sz="1800" kern="150" dirty="0">
                        <a:effectLst/>
                        <a:latin typeface="Times New Roman"/>
                        <a:ea typeface="Times New Roman"/>
                        <a:cs typeface="Tahoma"/>
                      </a:endParaRPr>
                    </a:p>
                  </a:txBody>
                  <a:tcPr marL="68580" marR="68580" marT="0" marB="0" anchor="ctr"/>
                </a:tc>
              </a:tr>
              <a:tr h="1164224">
                <a:tc>
                  <a:txBody>
                    <a:bodyPr/>
                    <a:lstStyle/>
                    <a:p>
                      <a:pPr algn="just" fontAlgn="auto">
                        <a:spcAft>
                          <a:spcPts val="0"/>
                        </a:spcAft>
                      </a:pPr>
                      <a:r>
                        <a:rPr lang="pt-BR" sz="1900" kern="150" dirty="0" smtClean="0">
                          <a:effectLst/>
                          <a:latin typeface="Times New Roman"/>
                          <a:ea typeface="Times New Roman"/>
                          <a:cs typeface="Tahoma"/>
                        </a:rPr>
                        <a:t>Apresentar status da demanda do “</a:t>
                      </a:r>
                      <a:r>
                        <a:rPr lang="pt-BR" sz="1900" kern="150" dirty="0" err="1" smtClean="0">
                          <a:effectLst/>
                          <a:latin typeface="Times New Roman"/>
                          <a:ea typeface="Times New Roman"/>
                          <a:cs typeface="Tahoma"/>
                        </a:rPr>
                        <a:t>Dropbox</a:t>
                      </a:r>
                      <a:r>
                        <a:rPr lang="pt-BR" sz="1900" kern="150" dirty="0" smtClean="0">
                          <a:effectLst/>
                          <a:latin typeface="Times New Roman"/>
                          <a:ea typeface="Times New Roman"/>
                          <a:cs typeface="Tahoma"/>
                        </a:rPr>
                        <a:t>” Corporativo</a:t>
                      </a:r>
                      <a:endParaRPr lang="pt-BR" sz="1900" kern="150" dirty="0">
                        <a:effectLst/>
                        <a:latin typeface="Times New Roman"/>
                        <a:ea typeface="Times New Roman"/>
                        <a:cs typeface="Tahoma"/>
                      </a:endParaRPr>
                    </a:p>
                  </a:txBody>
                  <a:tcPr marL="68580" marR="68580" marT="0" marB="0"/>
                </a:tc>
                <a:tc>
                  <a:txBody>
                    <a:bodyPr/>
                    <a:lstStyle/>
                    <a:p>
                      <a:pPr algn="ctr" fontAlgn="auto">
                        <a:spcAft>
                          <a:spcPts val="0"/>
                        </a:spcAft>
                      </a:pPr>
                      <a:endParaRPr lang="pt-BR" sz="3200" kern="150" dirty="0">
                        <a:effectLst/>
                        <a:latin typeface="Times New Roman"/>
                        <a:ea typeface="Times New Roman"/>
                        <a:cs typeface="Tahoma"/>
                      </a:endParaRPr>
                    </a:p>
                  </a:txBody>
                  <a:tcPr marL="68580" marR="68580" marT="0" marB="0" anchor="ctr"/>
                </a:tc>
                <a:tc>
                  <a:txBody>
                    <a:bodyPr/>
                    <a:lstStyle/>
                    <a:p>
                      <a:pPr algn="ctr" fontAlgn="auto">
                        <a:spcAft>
                          <a:spcPts val="0"/>
                        </a:spcAft>
                      </a:pPr>
                      <a:r>
                        <a:rPr lang="pt-BR" sz="1800" kern="150" dirty="0" smtClean="0">
                          <a:effectLst/>
                          <a:latin typeface="Times New Roman"/>
                          <a:ea typeface="Times New Roman"/>
                          <a:cs typeface="Tahoma"/>
                        </a:rPr>
                        <a:t>Demanda criada</a:t>
                      </a:r>
                      <a:endParaRPr lang="pt-BR" sz="1800" kern="150" dirty="0">
                        <a:effectLst/>
                        <a:latin typeface="Times New Roman"/>
                        <a:ea typeface="Times New Roman"/>
                        <a:cs typeface="Tahoma"/>
                      </a:endParaRPr>
                    </a:p>
                  </a:txBody>
                  <a:tcPr marL="68580" marR="68580" marT="0" marB="0" anchor="ctr"/>
                </a:tc>
              </a:tr>
            </a:tbl>
          </a:graphicData>
        </a:graphic>
      </p:graphicFrame>
      <p:pic>
        <p:nvPicPr>
          <p:cNvPr id="8" name="Picture 116" descr="Error"/>
          <p:cNvPicPr>
            <a:picLocks noChangeAspect="1" noChangeArrowheads="1"/>
          </p:cNvPicPr>
          <p:nvPr/>
        </p:nvPicPr>
        <p:blipFill>
          <a:blip r:embed="rId2"/>
          <a:srcRect/>
          <a:stretch>
            <a:fillRect/>
          </a:stretch>
        </p:blipFill>
        <p:spPr bwMode="auto">
          <a:xfrm>
            <a:off x="6084168" y="4401563"/>
            <a:ext cx="496419" cy="496419"/>
          </a:xfrm>
          <a:prstGeom prst="rect">
            <a:avLst/>
          </a:prstGeom>
          <a:noFill/>
          <a:ln w="9525">
            <a:noFill/>
            <a:miter lim="800000"/>
            <a:headEnd/>
            <a:tailEnd/>
          </a:ln>
        </p:spPr>
      </p:pic>
      <p:pic>
        <p:nvPicPr>
          <p:cNvPr id="9" name="Picture 116" descr="Error"/>
          <p:cNvPicPr>
            <a:picLocks noChangeAspect="1" noChangeArrowheads="1"/>
          </p:cNvPicPr>
          <p:nvPr/>
        </p:nvPicPr>
        <p:blipFill>
          <a:blip r:embed="rId2"/>
          <a:srcRect/>
          <a:stretch>
            <a:fillRect/>
          </a:stretch>
        </p:blipFill>
        <p:spPr bwMode="auto">
          <a:xfrm>
            <a:off x="6095657" y="3400178"/>
            <a:ext cx="496419" cy="496419"/>
          </a:xfrm>
          <a:prstGeom prst="rect">
            <a:avLst/>
          </a:prstGeom>
          <a:noFill/>
          <a:ln w="9525">
            <a:noFill/>
            <a:miter lim="800000"/>
            <a:headEnd/>
            <a:tailEnd/>
          </a:ln>
        </p:spPr>
      </p:pic>
      <p:pic>
        <p:nvPicPr>
          <p:cNvPr id="12" name="Picture 95" descr="Checkmark"/>
          <p:cNvPicPr>
            <a:picLocks noChangeAspect="1" noChangeArrowheads="1"/>
          </p:cNvPicPr>
          <p:nvPr/>
        </p:nvPicPr>
        <p:blipFill>
          <a:blip r:embed="rId3"/>
          <a:srcRect/>
          <a:stretch>
            <a:fillRect/>
          </a:stretch>
        </p:blipFill>
        <p:spPr bwMode="auto">
          <a:xfrm>
            <a:off x="6084168" y="2564904"/>
            <a:ext cx="442641" cy="442641"/>
          </a:xfrm>
          <a:prstGeom prst="rect">
            <a:avLst/>
          </a:prstGeom>
          <a:noFill/>
          <a:ln w="9525">
            <a:noFill/>
            <a:miter lim="800000"/>
            <a:headEnd/>
            <a:tailEnd/>
          </a:ln>
        </p:spPr>
      </p:pic>
      <p:pic>
        <p:nvPicPr>
          <p:cNvPr id="13" name="Picture 95" descr="Checkmark"/>
          <p:cNvPicPr>
            <a:picLocks noChangeAspect="1" noChangeArrowheads="1"/>
          </p:cNvPicPr>
          <p:nvPr/>
        </p:nvPicPr>
        <p:blipFill>
          <a:blip r:embed="rId3"/>
          <a:srcRect/>
          <a:stretch>
            <a:fillRect/>
          </a:stretch>
        </p:blipFill>
        <p:spPr bwMode="auto">
          <a:xfrm>
            <a:off x="6084168" y="1556792"/>
            <a:ext cx="442641" cy="442641"/>
          </a:xfrm>
          <a:prstGeom prst="rect">
            <a:avLst/>
          </a:prstGeom>
          <a:noFill/>
          <a:ln w="9525">
            <a:noFill/>
            <a:miter lim="800000"/>
            <a:headEnd/>
            <a:tailEnd/>
          </a:ln>
        </p:spPr>
      </p:pic>
      <p:pic>
        <p:nvPicPr>
          <p:cNvPr id="14" name="Picture 95" descr="Checkmark"/>
          <p:cNvPicPr>
            <a:picLocks noChangeAspect="1" noChangeArrowheads="1"/>
          </p:cNvPicPr>
          <p:nvPr/>
        </p:nvPicPr>
        <p:blipFill>
          <a:blip r:embed="rId3"/>
          <a:srcRect/>
          <a:stretch>
            <a:fillRect/>
          </a:stretch>
        </p:blipFill>
        <p:spPr bwMode="auto">
          <a:xfrm>
            <a:off x="6084168" y="5578647"/>
            <a:ext cx="442641" cy="442641"/>
          </a:xfrm>
          <a:prstGeom prst="rect">
            <a:avLst/>
          </a:prstGeom>
          <a:noFill/>
          <a:ln w="9525">
            <a:noFill/>
            <a:miter lim="800000"/>
            <a:headEnd/>
            <a:tailEnd/>
          </a:ln>
        </p:spPr>
      </p:pic>
    </p:spTree>
    <p:extLst>
      <p:ext uri="{BB962C8B-B14F-4D97-AF65-F5344CB8AC3E}">
        <p14:creationId xmlns:p14="http://schemas.microsoft.com/office/powerpoint/2010/main" val="2908385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Retrospectiva</a:t>
            </a:r>
            <a:endParaRPr lang="pt-BR" dirty="0"/>
          </a:p>
        </p:txBody>
      </p:sp>
      <p:pic>
        <p:nvPicPr>
          <p:cNvPr id="1028" name="Picture 4" descr="http://porteirabrasil.virgula.uol.com.br/wp-content/uploads/2012/12/retrospecti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0773" y="3653581"/>
            <a:ext cx="1857666" cy="1013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1.bp.blogspot.com/-kK8r1wWIEeY/UtRHa-GhSyI/AAAAAAAAOWU/lQdJAfnqfbQ/s400/2013_sammis_reac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215927"/>
            <a:ext cx="1905001" cy="1013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15238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91264" cy="504056"/>
          </a:xfrm>
        </p:spPr>
        <p:txBody>
          <a:bodyPr/>
          <a:lstStyle/>
          <a:p>
            <a:pPr algn="ctr"/>
            <a:r>
              <a:rPr lang="pt-BR" dirty="0" smtClean="0"/>
              <a:t>PROJETOS </a:t>
            </a:r>
            <a:r>
              <a:rPr lang="pt-BR" dirty="0" err="1" smtClean="0"/>
              <a:t>entreges</a:t>
            </a:r>
            <a:endParaRPr lang="pt-BR" dirty="0"/>
          </a:p>
        </p:txBody>
      </p:sp>
      <p:sp>
        <p:nvSpPr>
          <p:cNvPr id="3" name="Espaço Reservado para Conteúdo 2"/>
          <p:cNvSpPr>
            <a:spLocks noGrp="1"/>
          </p:cNvSpPr>
          <p:nvPr>
            <p:ph sz="quarter" idx="13"/>
          </p:nvPr>
        </p:nvSpPr>
        <p:spPr>
          <a:xfrm>
            <a:off x="395288" y="692697"/>
            <a:ext cx="8497192" cy="5473154"/>
          </a:xfrm>
        </p:spPr>
        <p:txBody>
          <a:bodyPr/>
          <a:lstStyle/>
          <a:p>
            <a:r>
              <a:rPr lang="pt-BR" sz="4000" dirty="0" smtClean="0">
                <a:effectLst>
                  <a:outerShdw blurRad="38100" dist="38100" dir="2700000" algn="tl">
                    <a:srgbClr val="000000">
                      <a:alpha val="43137"/>
                    </a:srgbClr>
                  </a:outerShdw>
                </a:effectLst>
              </a:rPr>
              <a:t>28</a:t>
            </a:r>
            <a:r>
              <a:rPr lang="pt-BR" dirty="0" smtClean="0"/>
              <a:t> Projetos Entregues</a:t>
            </a:r>
          </a:p>
        </p:txBody>
      </p:sp>
      <p:pic>
        <p:nvPicPr>
          <p:cNvPr id="5" name="Picture 2" descr="http://www.gazetaesportiva.net/blogs/joaoricardocozac/files/2013/08/ouro-do-trof%C3%A9u-357905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375" b="90000" l="10000" r="90000">
                        <a14:foregroundMark x1="37750" y1="11000" x2="37750" y2="11000"/>
                        <a14:foregroundMark x1="41625" y1="10750" x2="41625" y2="10750"/>
                        <a14:foregroundMark x1="43500" y1="11250" x2="43500" y2="11250"/>
                        <a14:foregroundMark x1="56375" y1="7375" x2="56375" y2="7375"/>
                        <a14:foregroundMark x1="45125" y1="10750" x2="45125" y2="10750"/>
                        <a14:foregroundMark x1="35625" y1="11000" x2="35625" y2="11000"/>
                        <a14:foregroundMark x1="39500" y1="10000" x2="39500"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7092280" y="-27384"/>
            <a:ext cx="2088232" cy="2088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p:nvPr>
            <p:extLst>
              <p:ext uri="{D42A27DB-BD31-4B8C-83A1-F6EECF244321}">
                <p14:modId xmlns:p14="http://schemas.microsoft.com/office/powerpoint/2010/main" val="600123011"/>
              </p:ext>
            </p:extLst>
          </p:nvPr>
        </p:nvGraphicFramePr>
        <p:xfrm>
          <a:off x="827584" y="1628800"/>
          <a:ext cx="6912768" cy="44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8391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sz="quarter" idx="14"/>
          </p:nvPr>
        </p:nvSpPr>
        <p:spPr>
          <a:xfrm>
            <a:off x="3059832" y="1623492"/>
            <a:ext cx="5904656" cy="1152128"/>
          </a:xfrm>
        </p:spPr>
        <p:txBody>
          <a:bodyPr/>
          <a:lstStyle/>
          <a:p>
            <a:pPr marL="0" indent="0">
              <a:buNone/>
            </a:pPr>
            <a:r>
              <a:rPr lang="pt-BR" sz="2000" dirty="0"/>
              <a:t>Sistema de Gravação de Audiências:</a:t>
            </a:r>
          </a:p>
          <a:p>
            <a:pPr marL="0" indent="0">
              <a:buNone/>
            </a:pPr>
            <a:r>
              <a:rPr lang="pt-BR" sz="1400" b="0" dirty="0"/>
              <a:t>Construção de um sistema informatizado para gravação de audiências, em áudio e vídeo, integrado ao sistema de processo eletrônico do CNJ – PJe. O sistema foi disponibilizado para uso nacional através do CNJ.</a:t>
            </a:r>
          </a:p>
          <a:p>
            <a:endParaRPr lang="pt-BR" sz="3200" dirty="0"/>
          </a:p>
        </p:txBody>
      </p:sp>
      <p:pic>
        <p:nvPicPr>
          <p:cNvPr id="6" name="Imagem 5"/>
          <p:cNvPicPr/>
          <p:nvPr/>
        </p:nvPicPr>
        <p:blipFill>
          <a:blip r:embed="rId2"/>
          <a:stretch>
            <a:fillRect/>
          </a:stretch>
        </p:blipFill>
        <p:spPr>
          <a:xfrm>
            <a:off x="323528" y="908720"/>
            <a:ext cx="2584450" cy="1866900"/>
          </a:xfrm>
          <a:prstGeom prst="rect">
            <a:avLst/>
          </a:prstGeom>
        </p:spPr>
      </p:pic>
      <p:sp>
        <p:nvSpPr>
          <p:cNvPr id="7" name="Espaço Reservado para Texto 2"/>
          <p:cNvSpPr txBox="1">
            <a:spLocks/>
          </p:cNvSpPr>
          <p:nvPr/>
        </p:nvSpPr>
        <p:spPr bwMode="auto">
          <a:xfrm>
            <a:off x="3131840" y="2996952"/>
            <a:ext cx="5680794" cy="136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kern="0" dirty="0" smtClean="0"/>
              <a:t>BNMP 1º Grau</a:t>
            </a:r>
            <a:endParaRPr lang="pt-BR" sz="2000" kern="0" dirty="0"/>
          </a:p>
          <a:p>
            <a:pPr marL="0" indent="0">
              <a:buNone/>
            </a:pPr>
            <a:r>
              <a:rPr lang="pt-BR" sz="1400" b="0" dirty="0"/>
              <a:t>Este projeto tem por objetivo dar cumprimento à Resolução nº 137, de 13 de julho de 2011, do Conselho Nacional de Justiça, que regulamenta o Banco de Dados de Mandados de Prisão, disponibilizando no </a:t>
            </a:r>
            <a:r>
              <a:rPr lang="pt-BR" sz="1400" b="0" dirty="0" err="1"/>
              <a:t>JudWin</a:t>
            </a:r>
            <a:r>
              <a:rPr lang="pt-BR" sz="1400" b="0" dirty="0"/>
              <a:t> 1º Grau novas funcionalidades para a expedição dos mandados de prisão criminal e realizando o envio dos mesmos ao CNJ.</a:t>
            </a:r>
          </a:p>
        </p:txBody>
      </p:sp>
      <p:sp>
        <p:nvSpPr>
          <p:cNvPr id="10"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smtClean="0"/>
              <a:t>PROJETOS entreges</a:t>
            </a:r>
            <a:endParaRPr lang="pt-BR" kern="0" dirty="0"/>
          </a:p>
        </p:txBody>
      </p:sp>
      <p:sp>
        <p:nvSpPr>
          <p:cNvPr id="11" name="Espaço Reservado para Texto 2"/>
          <p:cNvSpPr txBox="1">
            <a:spLocks/>
          </p:cNvSpPr>
          <p:nvPr/>
        </p:nvSpPr>
        <p:spPr bwMode="auto">
          <a:xfrm>
            <a:off x="3131840" y="4941168"/>
            <a:ext cx="568079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kern="0" dirty="0" smtClean="0"/>
              <a:t>BNMP 2º Grau</a:t>
            </a:r>
            <a:endParaRPr lang="pt-BR" sz="2000" kern="0" dirty="0"/>
          </a:p>
          <a:p>
            <a:pPr marL="0" indent="0">
              <a:buNone/>
            </a:pPr>
            <a:r>
              <a:rPr lang="pt-BR" sz="1400" b="0" dirty="0" smtClean="0"/>
              <a:t>O </a:t>
            </a:r>
            <a:r>
              <a:rPr lang="pt-BR" sz="1400" b="0" dirty="0"/>
              <a:t>Sistema de Acompanhamento Processual do 2º Grau deverá possibilitar o envio diário das informações exigidas na Resolução 137/2011 do CNJ para alimentação do BNMP. As informações que deverão ser enviadas são aquelas constantes no artigo 3º da resolução.</a:t>
            </a:r>
          </a:p>
        </p:txBody>
      </p:sp>
      <p:pic>
        <p:nvPicPr>
          <p:cNvPr id="1030" name="Picture 6" descr="http://www.globalframe.com.br/gf_base/empresas/MIGA/imagens/7A6B9B777DB728D7ABEC9CE489CD50A3EF7F_prisa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78" y="3573016"/>
            <a:ext cx="2667000" cy="20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66517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2"/>
          <p:cNvSpPr>
            <a:spLocks noGrp="1"/>
          </p:cNvSpPr>
          <p:nvPr>
            <p:ph type="body" sz="quarter" idx="14"/>
          </p:nvPr>
        </p:nvSpPr>
        <p:spPr>
          <a:xfrm>
            <a:off x="2411760" y="1021755"/>
            <a:ext cx="5904656" cy="1152128"/>
          </a:xfrm>
        </p:spPr>
        <p:txBody>
          <a:bodyPr/>
          <a:lstStyle/>
          <a:p>
            <a:pPr marL="0" indent="0">
              <a:buNone/>
            </a:pPr>
            <a:r>
              <a:rPr lang="pt-BR" sz="2000" dirty="0"/>
              <a:t>PJe – Judicial</a:t>
            </a:r>
          </a:p>
          <a:p>
            <a:pPr marL="0" indent="0">
              <a:buNone/>
            </a:pPr>
            <a:r>
              <a:rPr lang="pt-BR" sz="1400" b="0" dirty="0"/>
              <a:t>O PJe foi expandido ao longo de 2012 e 2013, atingindo 32 juizados e 2 VEFM. O TJPE hoje é o juizado estadual com maior número de processos, tendo ultrapassado os 120mil.</a:t>
            </a:r>
          </a:p>
        </p:txBody>
      </p:sp>
      <p:sp>
        <p:nvSpPr>
          <p:cNvPr id="5" name="Espaço Reservado para Texto 2"/>
          <p:cNvSpPr txBox="1">
            <a:spLocks/>
          </p:cNvSpPr>
          <p:nvPr/>
        </p:nvSpPr>
        <p:spPr bwMode="auto">
          <a:xfrm>
            <a:off x="2339752" y="2833623"/>
            <a:ext cx="590465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Pje – Corregedoria</a:t>
            </a:r>
          </a:p>
          <a:p>
            <a:pPr marL="0" indent="0">
              <a:buNone/>
            </a:pPr>
            <a:r>
              <a:rPr lang="pt-BR" sz="1400" b="0" dirty="0"/>
              <a:t>Este projeto tem por objetivo a implantação de processo eletrônico para os processos administrativos disciplinares contra juízes e servidores que tramitam no âmbito da Corregedoria.</a:t>
            </a:r>
          </a:p>
          <a:p>
            <a:pPr marL="0" indent="0">
              <a:buNone/>
            </a:pPr>
            <a:endParaRPr lang="pt-BR" sz="3200" kern="0" dirty="0"/>
          </a:p>
        </p:txBody>
      </p:sp>
      <p:sp>
        <p:nvSpPr>
          <p:cNvPr id="6" name="Espaço Reservado para Texto 2"/>
          <p:cNvSpPr txBox="1">
            <a:spLocks/>
          </p:cNvSpPr>
          <p:nvPr/>
        </p:nvSpPr>
        <p:spPr bwMode="auto">
          <a:xfrm>
            <a:off x="323528" y="4509120"/>
            <a:ext cx="879336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VEPA:</a:t>
            </a:r>
          </a:p>
          <a:p>
            <a:pPr marL="0" indent="0">
              <a:buNone/>
            </a:pPr>
            <a:r>
              <a:rPr lang="pt-BR" sz="1400" b="0" dirty="0"/>
              <a:t>Implementar o controle de comparecimento de cumpridor de pena alternativa através de equipamento de identificação pessoal baseado em requisitos definidos pelo setor psicossocial da VEPA. Reduzindo o tempo de captura de presença de cada apenado de 1min para apenas 10seg, além do tempo de consolidação das informações, emissão de certificado e repasse para o Judwin de 10 dias, sendo executado por 4 pessoas, para uma execução imediata após as reuniões com os apenados, sem mais nenhuma atividade manual. Sistema para o qual a SETIC recebeu diploma de reconhecimento da própria VEPA.</a:t>
            </a:r>
          </a:p>
        </p:txBody>
      </p:sp>
      <p:pic>
        <p:nvPicPr>
          <p:cNvPr id="7" name="Picture 3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14698"/>
            <a:ext cx="1761743" cy="1090166"/>
          </a:xfrm>
          <a:prstGeom prst="rect">
            <a:avLst/>
          </a:prstGeom>
          <a:noFill/>
          <a:ln>
            <a:noFill/>
          </a:ln>
        </p:spPr>
      </p:pic>
      <p:pic>
        <p:nvPicPr>
          <p:cNvPr id="8" name="Picture 33"/>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54270"/>
            <a:ext cx="1800199" cy="1622802"/>
          </a:xfrm>
          <a:prstGeom prst="rect">
            <a:avLst/>
          </a:prstGeom>
          <a:ln>
            <a:noFill/>
          </a:ln>
          <a:effectLst>
            <a:softEdge rad="112500"/>
          </a:effectLst>
        </p:spPr>
      </p:pic>
      <p:sp>
        <p:nvSpPr>
          <p:cNvPr id="9"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smtClean="0"/>
              <a:t>PROJETOS entreges</a:t>
            </a:r>
            <a:endParaRPr lang="pt-BR" kern="0" dirty="0"/>
          </a:p>
        </p:txBody>
      </p:sp>
    </p:spTree>
    <p:extLst>
      <p:ext uri="{BB962C8B-B14F-4D97-AF65-F5344CB8AC3E}">
        <p14:creationId xmlns:p14="http://schemas.microsoft.com/office/powerpoint/2010/main" val="360271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2"/>
          <p:cNvSpPr txBox="1">
            <a:spLocks/>
          </p:cNvSpPr>
          <p:nvPr/>
        </p:nvSpPr>
        <p:spPr bwMode="auto">
          <a:xfrm>
            <a:off x="620736" y="3140968"/>
            <a:ext cx="777686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Selo-SICASE:</a:t>
            </a:r>
          </a:p>
          <a:p>
            <a:pPr marL="0" indent="0">
              <a:buNone/>
            </a:pPr>
            <a:r>
              <a:rPr lang="pt-BR" sz="1400" b="0" dirty="0"/>
              <a:t>Emissão e Controle de Selos Eletrônicos pelo SICASE.</a:t>
            </a:r>
          </a:p>
        </p:txBody>
      </p:sp>
      <p:sp>
        <p:nvSpPr>
          <p:cNvPr id="5" name="Espaço Reservado para Texto 2"/>
          <p:cNvSpPr txBox="1">
            <a:spLocks/>
          </p:cNvSpPr>
          <p:nvPr/>
        </p:nvSpPr>
        <p:spPr bwMode="auto">
          <a:xfrm>
            <a:off x="2339752" y="1412776"/>
            <a:ext cx="669674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Processos Apensados (Extinção de Barramentos):</a:t>
            </a:r>
          </a:p>
          <a:p>
            <a:pPr marL="0" indent="0">
              <a:buNone/>
            </a:pPr>
            <a:r>
              <a:rPr lang="pt-BR" sz="1400" b="0" dirty="0"/>
              <a:t>Eliminação da autuação de processos das seguintes classes TJPE: oposição, agravo regimental, arguição de inconstitucionalidade, uniformização de jurisprudência, embargos de declaração, embargos infringentes, exceções de impedimento e agravo</a:t>
            </a:r>
          </a:p>
        </p:txBody>
      </p:sp>
      <p:sp>
        <p:nvSpPr>
          <p:cNvPr id="6" name="Espaço Reservado para Texto 2"/>
          <p:cNvSpPr txBox="1">
            <a:spLocks/>
          </p:cNvSpPr>
          <p:nvPr/>
        </p:nvSpPr>
        <p:spPr bwMode="auto">
          <a:xfrm>
            <a:off x="2051720" y="4509120"/>
            <a:ext cx="632261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100000"/>
              <a:buFont typeface="Lucida Grande"/>
              <a:buChar char="▸"/>
              <a:defRPr lang="es-ES" sz="2800" b="1" dirty="0" smtClean="0">
                <a:solidFill>
                  <a:schemeClr val="tx2"/>
                </a:solidFill>
                <a:latin typeface="+mj-lt"/>
                <a:ea typeface="+mj-ea"/>
                <a:cs typeface="+mj-cs"/>
              </a:defRPr>
            </a:lvl1pPr>
            <a:lvl2pPr marL="742950" indent="-285750" algn="l" rtl="0" fontAlgn="base">
              <a:spcBef>
                <a:spcPct val="20000"/>
              </a:spcBef>
              <a:spcAft>
                <a:spcPct val="0"/>
              </a:spcAft>
              <a:buFont typeface="Lucida Grande"/>
              <a:buChar char="▹"/>
              <a:defRPr lang="es-ES" sz="2400" b="1">
                <a:solidFill>
                  <a:schemeClr val="tx1">
                    <a:lumMod val="50000"/>
                    <a:lumOff val="50000"/>
                  </a:schemeClr>
                </a:solidFill>
                <a:latin typeface="+mj-lt"/>
                <a:ea typeface="+mj-ea"/>
                <a:cs typeface="+mj-cs"/>
              </a:defRPr>
            </a:lvl2pPr>
            <a:lvl3pPr marL="1143000" indent="-228600" algn="l" rtl="0" fontAlgn="base">
              <a:spcBef>
                <a:spcPct val="20000"/>
              </a:spcBef>
              <a:spcAft>
                <a:spcPct val="0"/>
              </a:spcAft>
              <a:buChar char="•"/>
              <a:defRPr sz="2400">
                <a:solidFill>
                  <a:schemeClr val="accent3">
                    <a:lumMod val="50000"/>
                  </a:schemeClr>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pt-BR" sz="2000" dirty="0"/>
              <a:t>Wireless (</a:t>
            </a:r>
            <a:r>
              <a:rPr lang="pt-BR" sz="2000" dirty="0" smtClean="0"/>
              <a:t>Especificação):</a:t>
            </a:r>
            <a:endParaRPr lang="pt-BR" sz="2000" dirty="0"/>
          </a:p>
          <a:p>
            <a:pPr marL="0" indent="0">
              <a:buNone/>
            </a:pPr>
            <a:r>
              <a:rPr lang="pt-BR" sz="1400" b="0" dirty="0"/>
              <a:t>O objetivo deste projeto é a definição das especificações técnicas e de aquisição de uma estrutura de acesso à Internet por meio de redes sem fio (wireless) nos prinicpais prédios do poder Judiciário de Pernambuco - Palácio de Justiça, Forum Rodolpho Aureliano, Thomaz de Aquino.</a:t>
            </a:r>
          </a:p>
        </p:txBody>
      </p:sp>
      <p:pic>
        <p:nvPicPr>
          <p:cNvPr id="7" name="Imagem 6" descr="http://4.bp.blogspot.com/-Vhh6ngFBNbo/T4xIOwOuAvI/AAAAAAAAABs/p6wnKzV0EYs/s1600/Wifizone.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509120"/>
            <a:ext cx="1152128" cy="1152128"/>
          </a:xfrm>
          <a:prstGeom prst="rect">
            <a:avLst/>
          </a:prstGeom>
          <a:noFill/>
          <a:ln>
            <a:noFill/>
          </a:ln>
        </p:spPr>
      </p:pic>
      <p:sp>
        <p:nvSpPr>
          <p:cNvPr id="8" name="Título 1"/>
          <p:cNvSpPr txBox="1">
            <a:spLocks/>
          </p:cNvSpPr>
          <p:nvPr/>
        </p:nvSpPr>
        <p:spPr bwMode="auto">
          <a:xfrm>
            <a:off x="457200" y="44624"/>
            <a:ext cx="8291264" cy="5040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lang="pt-BR" sz="2400" b="1" cap="all">
                <a:solidFill>
                  <a:schemeClr val="bg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ctr"/>
            <a:r>
              <a:rPr lang="pt-BR" kern="0" smtClean="0"/>
              <a:t>PROJETOS entreges</a:t>
            </a:r>
            <a:endParaRPr lang="pt-BR" kern="0" dirty="0"/>
          </a:p>
        </p:txBody>
      </p:sp>
      <p:pic>
        <p:nvPicPr>
          <p:cNvPr id="7170" name="Picture 2" descr="http://noticias.gospelmais.com.br/files/2012/11/proces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4" y="1301017"/>
            <a:ext cx="1593896" cy="1407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35537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26569</TotalTime>
  <Words>2084</Words>
  <Application>Microsoft Office PowerPoint</Application>
  <PresentationFormat>Apresentação na tela (4:3)</PresentationFormat>
  <Paragraphs>271</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Diseño predeterminado</vt:lpstr>
      <vt:lpstr>COMITÊ GESTOR DE TIC (CGTIC)</vt:lpstr>
      <vt:lpstr>AGENDA</vt:lpstr>
      <vt:lpstr>Pendências da última reunião</vt:lpstr>
      <vt:lpstr>Pendências da última reunião</vt:lpstr>
      <vt:lpstr>Retrospectiva</vt:lpstr>
      <vt:lpstr>PROJETOS entreges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Demandas express</vt:lpstr>
      <vt:lpstr>Retrospectiva cgtic</vt:lpstr>
      <vt:lpstr>demandas</vt:lpstr>
      <vt:lpstr>DEMANDAS</vt:lpstr>
      <vt:lpstr>DEMANDAS</vt:lpstr>
      <vt:lpstr>Portfólio de projetos</vt:lpstr>
      <vt:lpstr>Apresentação do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rrrb</cp:lastModifiedBy>
  <cp:revision>1608</cp:revision>
  <cp:lastPrinted>2012-10-17T10:38:27Z</cp:lastPrinted>
  <dcterms:created xsi:type="dcterms:W3CDTF">2010-05-23T14:28:12Z</dcterms:created>
  <dcterms:modified xsi:type="dcterms:W3CDTF">2014-02-05T18:50:51Z</dcterms:modified>
</cp:coreProperties>
</file>