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8" r:id="rId5"/>
    <p:sldId id="259" r:id="rId6"/>
    <p:sldId id="270" r:id="rId7"/>
    <p:sldId id="272" r:id="rId8"/>
    <p:sldId id="260" r:id="rId9"/>
    <p:sldId id="271" r:id="rId10"/>
    <p:sldId id="273" r:id="rId11"/>
    <p:sldId id="274" r:id="rId12"/>
    <p:sldId id="275" r:id="rId13"/>
    <p:sldId id="266" r:id="rId14"/>
    <p:sldId id="267" r:id="rId15"/>
    <p:sldId id="278" r:id="rId16"/>
    <p:sldId id="276" r:id="rId17"/>
    <p:sldId id="277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9DCB-01B3-4097-9850-6E13009F2034}" type="datetimeFigureOut">
              <a:rPr lang="pt-BR" smtClean="0"/>
              <a:pPr/>
              <a:t>28/11/2016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AFA6D45-D74A-4BD7-A729-1680F690CD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ndAc>
      <p:stSnd>
        <p:snd r:embed="rId1" name="type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9DCB-01B3-4097-9850-6E13009F2034}" type="datetimeFigureOut">
              <a:rPr lang="pt-BR" smtClean="0"/>
              <a:pPr/>
              <a:t>28/11/2016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A6D45-D74A-4BD7-A729-1680F690CD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ndAc>
      <p:stSnd>
        <p:snd r:embed="rId1" name="typ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AFA6D45-D74A-4BD7-A729-1680F690CD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9DCB-01B3-4097-9850-6E13009F2034}" type="datetimeFigureOut">
              <a:rPr lang="pt-BR" smtClean="0"/>
              <a:pPr/>
              <a:t>28/11/2016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ndAc>
      <p:stSnd>
        <p:snd r:embed="rId1" name="typ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9DCB-01B3-4097-9850-6E13009F2034}" type="datetimeFigureOut">
              <a:rPr lang="pt-BR" smtClean="0"/>
              <a:pPr/>
              <a:t>28/11/2016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AFA6D45-D74A-4BD7-A729-1680F690CD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ndAc>
      <p:stSnd>
        <p:snd r:embed="rId1" name="typ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ângu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9DCB-01B3-4097-9850-6E13009F2034}" type="datetimeFigureOut">
              <a:rPr lang="pt-BR" smtClean="0"/>
              <a:pPr/>
              <a:t>28/11/2016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AFA6D45-D74A-4BD7-A729-1680F690CD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ndAc>
      <p:stSnd>
        <p:snd r:embed="rId1" name="type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5869DCB-01B3-4097-9850-6E13009F2034}" type="datetimeFigureOut">
              <a:rPr lang="pt-BR" smtClean="0"/>
              <a:pPr/>
              <a:t>28/11/2016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A6D45-D74A-4BD7-A729-1680F690CD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ço Reservado para Conteúd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ndAc>
      <p:stSnd>
        <p:snd r:embed="rId1" name="type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9DCB-01B3-4097-9850-6E13009F2034}" type="datetimeFigureOut">
              <a:rPr lang="pt-BR" smtClean="0"/>
              <a:pPr/>
              <a:t>28/11/2016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ço Reservado para Conteúd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6" name="Espaço Reservado para Conteúd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5" name="E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AFA6D45-D74A-4BD7-A729-1680F690CD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Títu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ndAc>
      <p:stSnd>
        <p:snd r:embed="rId1" name="type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9DCB-01B3-4097-9850-6E13009F2034}" type="datetimeFigureOut">
              <a:rPr lang="pt-BR" smtClean="0"/>
              <a:pPr/>
              <a:t>28/11/2016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AFA6D45-D74A-4BD7-A729-1680F690CD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sndAc>
      <p:stSnd>
        <p:snd r:embed="rId1" name="type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ângu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ângu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ângu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9DCB-01B3-4097-9850-6E13009F2034}" type="datetimeFigureOut">
              <a:rPr lang="pt-BR" smtClean="0"/>
              <a:pPr/>
              <a:t>28/11/2016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AFA6D45-D74A-4BD7-A729-1680F690CD3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sndAc>
      <p:stSnd>
        <p:snd r:embed="rId1" name="type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ço Reservado para Conteúd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0" name="E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AFA6D45-D74A-4BD7-A729-1680F690CD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Retângu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9DCB-01B3-4097-9850-6E13009F2034}" type="datetimeFigureOut">
              <a:rPr lang="pt-BR" smtClean="0"/>
              <a:pPr/>
              <a:t>28/11/2016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ndAc>
      <p:stSnd>
        <p:snd r:embed="rId1" name="typ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ector reto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ângu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ângu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AFA6D45-D74A-4BD7-A729-1680F690CD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5869DCB-01B3-4097-9850-6E13009F2034}" type="datetimeFigureOut">
              <a:rPr lang="pt-BR" smtClean="0"/>
              <a:pPr/>
              <a:t>28/11/2016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ransition>
    <p:sndAc>
      <p:stSnd>
        <p:snd r:embed="rId1" name="typ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ângu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ângu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ângu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5869DCB-01B3-4097-9850-6E13009F2034}" type="datetimeFigureOut">
              <a:rPr lang="pt-BR" smtClean="0"/>
              <a:pPr/>
              <a:t>28/11/2016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8" name="Retângu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AFA6D45-D74A-4BD7-A729-1680F690CD3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sndAc>
      <p:stSnd>
        <p:snd r:embed="rId13" name="type.wav"/>
      </p:stSnd>
    </p:sndAc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psp.org.br/portal/orientacao/resolucoes_cfp/fr_cfp_007-03.aspx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psp.org.br/portal/orientacao/resolucoes_cfp/fr_cfp_007-03.aspx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544" y="2996952"/>
            <a:ext cx="8352928" cy="3384376"/>
          </a:xfrm>
          <a:ln>
            <a:solidFill>
              <a:srgbClr val="FF0000"/>
            </a:solidFill>
          </a:ln>
        </p:spPr>
        <p:txBody>
          <a:bodyPr>
            <a:normAutofit fontScale="92500" lnSpcReduction="10000"/>
          </a:bodyPr>
          <a:lstStyle/>
          <a:p>
            <a:endParaRPr lang="pt-BR" sz="2800" dirty="0">
              <a:solidFill>
                <a:schemeClr val="tx1"/>
              </a:solidFill>
            </a:endParaRPr>
          </a:p>
          <a:p>
            <a:r>
              <a:rPr lang="pt-BR" sz="2800" dirty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</a:rPr>
              <a:t>Helena Ribeiro</a:t>
            </a:r>
          </a:p>
          <a:p>
            <a:endParaRPr lang="pt-BR" sz="2800" dirty="0">
              <a:solidFill>
                <a:schemeClr val="tx1"/>
              </a:solidFill>
            </a:endParaRPr>
          </a:p>
          <a:p>
            <a:endParaRPr lang="pt-BR" sz="4000" dirty="0"/>
          </a:p>
          <a:p>
            <a:r>
              <a:rPr lang="pt-BR" sz="1700" dirty="0"/>
              <a:t>CRP 02/0583/</a:t>
            </a:r>
            <a:r>
              <a:rPr lang="pt-BR" dirty="0"/>
              <a:t>Mestre pela </a:t>
            </a:r>
            <a:r>
              <a:rPr lang="pt-BR" dirty="0" err="1"/>
              <a:t>UFPe</a:t>
            </a:r>
            <a:endParaRPr lang="pt-BR" dirty="0"/>
          </a:p>
          <a:p>
            <a:r>
              <a:rPr lang="pt-BR" dirty="0">
                <a:solidFill>
                  <a:schemeClr val="tx1"/>
                </a:solidFill>
              </a:rPr>
              <a:t>Especialista em Psicologia Jurídica pelo CFP</a:t>
            </a:r>
          </a:p>
          <a:p>
            <a:r>
              <a:rPr lang="pt-BR" dirty="0"/>
              <a:t>Chefe do Centro de Apoio Psicossocial do TJPE</a:t>
            </a:r>
          </a:p>
          <a:p>
            <a:r>
              <a:rPr lang="pt-BR" dirty="0">
                <a:solidFill>
                  <a:schemeClr val="tx1"/>
                </a:solidFill>
              </a:rPr>
              <a:t>Coordenadora da Especialização em Intervenção Multiprofissional Jurídica da FACHO</a:t>
            </a:r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Questões éticas nos laudos psicológicos</a:t>
            </a:r>
          </a:p>
        </p:txBody>
      </p:sp>
      <p:sp>
        <p:nvSpPr>
          <p:cNvPr id="14338" name="AutoShape 2" descr="Image result for imagens psicologia juridica"/>
          <p:cNvSpPr>
            <a:spLocks noChangeAspect="1" noChangeArrowheads="1"/>
          </p:cNvSpPr>
          <p:nvPr/>
        </p:nvSpPr>
        <p:spPr bwMode="auto">
          <a:xfrm>
            <a:off x="155575" y="-533400"/>
            <a:ext cx="2238375" cy="11144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</p:cSld>
  <p:clrMapOvr>
    <a:masterClrMapping/>
  </p:clrMapOvr>
  <p:transition>
    <p:fade/>
    <p:sndAc>
      <p:stSnd>
        <p:snd r:embed="rId2" name="type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MITOS DO “ LAUDO BOM”(3)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t-BR" b="1" dirty="0"/>
              <a:t>   É aquele conclusivo</a:t>
            </a:r>
          </a:p>
          <a:p>
            <a:pPr>
              <a:buNone/>
            </a:pPr>
            <a:r>
              <a:rPr lang="pt-BR" dirty="0"/>
              <a:t>    </a:t>
            </a:r>
          </a:p>
          <a:p>
            <a:r>
              <a:rPr lang="pt-BR" dirty="0"/>
              <a:t>Ex.: A guarda da criança deve ficar com o genitor...</a:t>
            </a:r>
          </a:p>
          <a:p>
            <a:endParaRPr lang="pt-BR" dirty="0"/>
          </a:p>
          <a:p>
            <a:r>
              <a:rPr lang="pt-BR" dirty="0"/>
              <a:t>Laudos  acatados: 90%</a:t>
            </a:r>
          </a:p>
          <a:p>
            <a:endParaRPr lang="pt-BR" dirty="0"/>
          </a:p>
          <a:p>
            <a:r>
              <a:rPr lang="pt-BR" dirty="0"/>
              <a:t>Posicionamento do julgador</a:t>
            </a:r>
          </a:p>
          <a:p>
            <a:endParaRPr lang="pt-BR" dirty="0"/>
          </a:p>
          <a:p>
            <a:pPr algn="just"/>
            <a:r>
              <a:rPr lang="pt-BR" dirty="0"/>
              <a:t>O perito psicólogo, após a avaliação, que inclui a escuta da criança, dos  genitores e de quem mais for significativo, deve falar sob o olhar da Psicologia</a:t>
            </a:r>
          </a:p>
          <a:p>
            <a:endParaRPr lang="pt-BR" dirty="0"/>
          </a:p>
        </p:txBody>
      </p:sp>
    </p:spTree>
  </p:cSld>
  <p:clrMapOvr>
    <a:masterClrMapping/>
  </p:clrMapOvr>
  <p:transition spd="med" advTm="4000">
    <p:sndAc>
      <p:stSnd>
        <p:snd r:embed="rId2" name="type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MITO DO PSICÓLOGO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/>
              <a:t>   Primeiro vou resolver o  conflito doméstico</a:t>
            </a:r>
          </a:p>
          <a:p>
            <a:pPr>
              <a:buNone/>
            </a:pPr>
            <a:endParaRPr lang="pt-BR" b="1" dirty="0"/>
          </a:p>
          <a:p>
            <a:pPr>
              <a:buNone/>
            </a:pPr>
            <a:r>
              <a:rPr lang="pt-BR" dirty="0"/>
              <a:t>   Lembrar:</a:t>
            </a:r>
          </a:p>
          <a:p>
            <a:r>
              <a:rPr lang="pt-BR" dirty="0" err="1"/>
              <a:t>Psi</a:t>
            </a:r>
            <a:r>
              <a:rPr lang="pt-BR" dirty="0"/>
              <a:t> jurídico ≠ </a:t>
            </a:r>
            <a:r>
              <a:rPr lang="pt-BR" dirty="0" err="1"/>
              <a:t>Psi</a:t>
            </a:r>
            <a:r>
              <a:rPr lang="pt-BR" dirty="0"/>
              <a:t> clínico</a:t>
            </a:r>
          </a:p>
          <a:p>
            <a:r>
              <a:rPr lang="pt-BR" dirty="0"/>
              <a:t>A família chega para a </a:t>
            </a:r>
            <a:r>
              <a:rPr lang="pt-BR" b="1" dirty="0"/>
              <a:t>perícia</a:t>
            </a:r>
          </a:p>
          <a:p>
            <a:r>
              <a:rPr lang="pt-BR" dirty="0"/>
              <a:t>Encaminhada por autoridade judicial</a:t>
            </a:r>
          </a:p>
          <a:p>
            <a:r>
              <a:rPr lang="pt-BR" dirty="0"/>
              <a:t>Não há procura espontânea</a:t>
            </a:r>
          </a:p>
          <a:p>
            <a:r>
              <a:rPr lang="pt-BR" dirty="0"/>
              <a:t>Intervenções podem  minimizar conflitos</a:t>
            </a:r>
          </a:p>
          <a:p>
            <a:endParaRPr lang="pt-BR" dirty="0"/>
          </a:p>
          <a:p>
            <a:endParaRPr lang="pt-BR" b="1" dirty="0"/>
          </a:p>
          <a:p>
            <a:endParaRPr lang="pt-BR" b="1" dirty="0"/>
          </a:p>
        </p:txBody>
      </p:sp>
    </p:spTree>
  </p:cSld>
  <p:clrMapOvr>
    <a:masterClrMapping/>
  </p:clrMapOvr>
  <p:transition>
    <p:sndAc>
      <p:stSnd>
        <p:snd r:embed="rId2" name="type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RESISTÊNCIA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62736" cy="4572000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Freud: a pessoa pode ter dificuldade para verbalizar espontaneamente seus pensamentos, sem censurá-los,  em razão das questões que estão sendo julgadas.</a:t>
            </a:r>
          </a:p>
          <a:p>
            <a:pPr algn="just">
              <a:buNone/>
            </a:pPr>
            <a:r>
              <a:rPr lang="pt-BR" dirty="0"/>
              <a:t> </a:t>
            </a:r>
          </a:p>
          <a:p>
            <a:pPr algn="just"/>
            <a:r>
              <a:rPr lang="pt-BR" dirty="0"/>
              <a:t>O usuário tem consciência de que seu relato poderá influenciar o desfecho de questões pelas quais luta judicialmente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Pode justificar a falta de disposição para o     atendimento psicológico. Precisamos respeitar</a:t>
            </a:r>
          </a:p>
          <a:p>
            <a:pPr algn="just">
              <a:buNone/>
            </a:pPr>
            <a:endParaRPr lang="pt-BR" dirty="0"/>
          </a:p>
          <a:p>
            <a:pPr algn="just">
              <a:buNone/>
            </a:pPr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</p:spTree>
  </p:cSld>
  <p:clrMapOvr>
    <a:masterClrMapping/>
  </p:clrMapOvr>
  <p:transition>
    <p:sndAc>
      <p:stSnd>
        <p:snd r:embed="rId2" name="type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MITO DO ASSISTENTE TÉCNICO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b="1" dirty="0"/>
              <a:t>   Estarei presente em todos os atos da perícia</a:t>
            </a:r>
          </a:p>
          <a:p>
            <a:pPr>
              <a:buNone/>
            </a:pPr>
            <a:endParaRPr lang="pt-BR" b="1" dirty="0"/>
          </a:p>
          <a:p>
            <a:pPr algn="just"/>
            <a:r>
              <a:rPr lang="pt-BR" dirty="0"/>
              <a:t> “O psicólogo assistente técnico não deve estar presente durante a realização dos procedimentos metodológicos que norteiam o atendimento do psicólogo perito e vice-versa, para que não haja interferência na dinâmica e qualidade do serviço realizado”.  </a:t>
            </a:r>
            <a:r>
              <a:rPr lang="pt-BR" sz="2000" u="sng" dirty="0">
                <a:solidFill>
                  <a:srgbClr val="0070C0"/>
                </a:solidFill>
              </a:rPr>
              <a:t>Resolução CFP nº 8/2010</a:t>
            </a:r>
          </a:p>
          <a:p>
            <a:pPr algn="just"/>
            <a:r>
              <a:rPr lang="pt-BR" dirty="0"/>
              <a:t>Mito  também de partes e magistrados</a:t>
            </a:r>
          </a:p>
          <a:p>
            <a:pPr algn="just"/>
            <a:r>
              <a:rPr lang="pt-BR" dirty="0"/>
              <a:t>Insistência=&gt; registro no laudo</a:t>
            </a:r>
          </a:p>
          <a:p>
            <a:endParaRPr lang="pt-BR" dirty="0"/>
          </a:p>
        </p:txBody>
      </p:sp>
    </p:spTree>
  </p:cSld>
  <p:clrMapOvr>
    <a:masterClrMapping/>
  </p:clrMapOvr>
  <p:transition>
    <p:sndAc>
      <p:stSnd>
        <p:snd r:embed="rId2" name="type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CONCLUINDO(1)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842248" cy="4572000"/>
          </a:xfrm>
        </p:spPr>
        <p:txBody>
          <a:bodyPr>
            <a:noAutofit/>
          </a:bodyPr>
          <a:lstStyle/>
          <a:p>
            <a:r>
              <a:rPr lang="pt-BR" dirty="0"/>
              <a:t>Graduação não capacita suficientemente à atuação. Buscar qualificação,  aperfeiçoamento e conhecimento da legislação;</a:t>
            </a:r>
          </a:p>
          <a:p>
            <a:r>
              <a:rPr lang="pt-BR" dirty="0"/>
              <a:t>Código de Ética do Psicólogo e preceitos do CFP devem nortear a atuação; </a:t>
            </a:r>
          </a:p>
          <a:p>
            <a:r>
              <a:rPr lang="pt-BR" dirty="0"/>
              <a:t>Psicólogo, agente de mudanças,  interlocutor entre o usuário e o sistema de Justiça, deve considerar a realidade social e o contexto socio-histórico ao aplicar os conhecimentos  da Psicologia</a:t>
            </a:r>
          </a:p>
          <a:p>
            <a:r>
              <a:rPr lang="pt-BR" dirty="0"/>
              <a:t>Respeito aos direitos das pessoas, a si e ao trabalho em equipe interprofissional.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Desenvolver da melhor maneira, ética e tecnicamente, atividades específicas do psicólogo</a:t>
            </a:r>
          </a:p>
        </p:txBody>
      </p:sp>
    </p:spTree>
  </p:cSld>
  <p:clrMapOvr>
    <a:masterClrMapping/>
  </p:clrMapOvr>
  <p:transition>
    <p:sndAc>
      <p:stSnd>
        <p:snd r:embed="rId2" name="type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CONCLUINDO(2)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Respeito aos direitos das pessoas, a si e ao trabalho em equipe interprofissional.</a:t>
            </a:r>
          </a:p>
          <a:p>
            <a:r>
              <a:rPr lang="pt-BR" dirty="0"/>
              <a:t>Além do trabalho pessoal...</a:t>
            </a:r>
          </a:p>
          <a:p>
            <a:r>
              <a:rPr lang="pt-BR" dirty="0"/>
              <a:t>Refletir com a equipe</a:t>
            </a:r>
          </a:p>
          <a:p>
            <a:r>
              <a:rPr lang="pt-BR" dirty="0"/>
              <a:t>Com outras equipes</a:t>
            </a:r>
          </a:p>
          <a:p>
            <a:r>
              <a:rPr lang="pt-BR" dirty="0"/>
              <a:t>Com o magistrado demandante</a:t>
            </a:r>
          </a:p>
          <a:p>
            <a:r>
              <a:rPr lang="pt-BR" dirty="0"/>
              <a:t>Buscar orientações junto ao CRP</a:t>
            </a:r>
          </a:p>
          <a:p>
            <a:r>
              <a:rPr lang="pt-BR" dirty="0"/>
              <a:t>Dialogar com  outras entidades </a:t>
            </a:r>
          </a:p>
          <a:p>
            <a:r>
              <a:rPr lang="pt-BR" dirty="0"/>
              <a:t>Ter o Código de Ética como livro de cabeceira.</a:t>
            </a:r>
          </a:p>
          <a:p>
            <a:endParaRPr lang="pt-BR" dirty="0"/>
          </a:p>
        </p:txBody>
      </p:sp>
    </p:spTree>
  </p:cSld>
  <p:clrMapOvr>
    <a:masterClrMapping/>
  </p:clrMapOvr>
  <p:transition>
    <p:sndAc>
      <p:stSnd>
        <p:snd r:embed="rId2" name="type.wav"/>
      </p:stSnd>
    </p:sndAc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REFERÊNCIAS  CFP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t-BR" b="1" u="sng" dirty="0">
              <a:solidFill>
                <a:srgbClr val="002060"/>
              </a:solidFill>
            </a:endParaRPr>
          </a:p>
          <a:p>
            <a:pPr algn="just"/>
            <a:r>
              <a:rPr lang="pt-BR" sz="2900" b="1" dirty="0"/>
              <a:t>007/2003: </a:t>
            </a:r>
            <a:r>
              <a:rPr lang="pt-BR" sz="2900" dirty="0"/>
              <a:t>Institui o Manual de Elaboração de Documentos Escritos pelo psicólogo, decorrentes de avaliação psicológica.</a:t>
            </a:r>
          </a:p>
          <a:p>
            <a:pPr algn="just"/>
            <a:r>
              <a:rPr lang="pt-BR" sz="2900" b="1" dirty="0"/>
              <a:t>010/2005: </a:t>
            </a:r>
            <a:r>
              <a:rPr lang="pt-BR" sz="2900" dirty="0"/>
              <a:t>Aprova o Código de Ética Profissional do Psicólogo.</a:t>
            </a:r>
          </a:p>
          <a:p>
            <a:pPr algn="just"/>
            <a:r>
              <a:rPr lang="pt-BR" sz="2900" b="1" dirty="0"/>
              <a:t>008/2010: </a:t>
            </a:r>
            <a:r>
              <a:rPr lang="pt-BR" sz="2900" dirty="0"/>
              <a:t>Dispõe sobre a atuação do psicólogo perito e assistente técnico no Poder Judiciário.</a:t>
            </a:r>
          </a:p>
          <a:p>
            <a:pPr algn="just"/>
            <a:r>
              <a:rPr lang="pt-BR" sz="2900" b="1" dirty="0"/>
              <a:t>005/2012: </a:t>
            </a:r>
            <a:r>
              <a:rPr lang="pt-BR" sz="2900" dirty="0"/>
              <a:t>Define e regulamente o uso, a elaboração e a comercialização de testes psicológicos.</a:t>
            </a:r>
          </a:p>
          <a:p>
            <a:pPr algn="just"/>
            <a:r>
              <a:rPr lang="pt-BR" sz="2900" b="1" dirty="0"/>
              <a:t>017/2012: </a:t>
            </a:r>
            <a:r>
              <a:rPr lang="pt-BR" sz="2900" dirty="0"/>
              <a:t>Dispõe sobre a atuação do psicólogo como Perito nos diversos contextos.</a:t>
            </a:r>
          </a:p>
          <a:p>
            <a:endParaRPr lang="pt-BR" dirty="0"/>
          </a:p>
        </p:txBody>
      </p:sp>
    </p:spTree>
  </p:cSld>
  <p:clrMapOvr>
    <a:masterClrMapping/>
  </p:clrMapOvr>
  <p:transition>
    <p:sndAc>
      <p:stSnd>
        <p:snd r:embed="rId2" name="type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endParaRPr lang="pt-BR" sz="4800" b="1" dirty="0"/>
          </a:p>
          <a:p>
            <a:pPr lvl="8"/>
            <a:r>
              <a:rPr lang="pt-BR" sz="4800" b="1" dirty="0"/>
              <a:t>OBRIGADA</a:t>
            </a:r>
          </a:p>
          <a:p>
            <a:endParaRPr lang="pt-BR" dirty="0"/>
          </a:p>
          <a:p>
            <a:pPr>
              <a:buNone/>
            </a:pPr>
            <a:r>
              <a:rPr lang="pt-BR" dirty="0"/>
              <a:t>			   </a:t>
            </a:r>
            <a:r>
              <a:rPr lang="pt-BR" b="1" dirty="0">
                <a:solidFill>
                  <a:srgbClr val="FF0000"/>
                </a:solidFill>
              </a:rPr>
              <a:t>helenamariar@gmail.com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ransition>
    <p:sndAc>
      <p:stSnd>
        <p:snd r:embed="rId2" name="type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>
                <a:solidFill>
                  <a:srgbClr val="FF0000"/>
                </a:solidFill>
              </a:rPr>
              <a:t>CONCEITO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“O relatório ou laudo psicológico é uma apresentação descritiva acerca de situações e/ou condições psicológicas e suas determinações históricas, sociais, políticas e culturais, pesquisadas no processo de avaliação psicológica. Como todo DOCUMENTO, deve ser subsidiado em dados colhidos e analisados, à luz de um instrumental técnico (entrevistas, dinâmicas, testes psicológicos, observação, exame psíquico, intervenção verbal), consubstanciado em referencial técnico-filosófico e científico adotado pelo psicólogo.”</a:t>
            </a:r>
            <a:r>
              <a:rPr lang="pt-BR" dirty="0">
                <a:hlinkClick r:id="rId3"/>
              </a:rPr>
              <a:t> </a:t>
            </a:r>
            <a:r>
              <a:rPr lang="pt-BR" sz="2000" dirty="0">
                <a:solidFill>
                  <a:srgbClr val="0070C0"/>
                </a:solidFill>
                <a:hlinkClick r:id="rId3"/>
              </a:rPr>
              <a:t>Resolução CFP N.º 007/2003</a:t>
            </a:r>
            <a:endParaRPr lang="pt-BR" sz="2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type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FINALIDADE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“A finalidade do relatório psicológico será a de apresentar os procedimentos e conclusões gerados pelo processo da avaliação psicológica, relatando sobre o encaminhamento, as intervenções, o diagnóstico, o prognóstico e evolução do caso, orientação e sugestão de projeto terapêutico, bem como, caso necessário, solicitação de acompanhamento psicológico, limitando-se a fornecer somente as informações necessárias relacionadas à demanda, solicitação ou petição.</a:t>
            </a:r>
            <a:r>
              <a:rPr lang="pt-BR" dirty="0">
                <a:hlinkClick r:id="rId3"/>
              </a:rPr>
              <a:t>”</a:t>
            </a:r>
            <a:r>
              <a:rPr lang="pt-BR" dirty="0">
                <a:solidFill>
                  <a:srgbClr val="FF0000"/>
                </a:solidFill>
                <a:hlinkClick r:id="rId3"/>
              </a:rPr>
              <a:t> </a:t>
            </a:r>
            <a:r>
              <a:rPr lang="pt-BR" sz="2000" dirty="0">
                <a:hlinkClick r:id="rId3"/>
              </a:rPr>
              <a:t>Resolução CFP N.º 007/2003</a:t>
            </a:r>
            <a:endParaRPr lang="pt-BR" sz="2000" dirty="0"/>
          </a:p>
        </p:txBody>
      </p:sp>
    </p:spTree>
  </p:cSld>
  <p:clrMapOvr>
    <a:masterClrMapping/>
  </p:clrMapOvr>
  <p:transition>
    <p:sndAc>
      <p:stSnd>
        <p:snd r:embed="rId2" name="type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ESTRUTURA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82272"/>
          </a:xfrm>
        </p:spPr>
        <p:txBody>
          <a:bodyPr>
            <a:normAutofit lnSpcReduction="10000"/>
          </a:bodyPr>
          <a:lstStyle/>
          <a:p>
            <a:r>
              <a:rPr lang="pt-BR" b="1" dirty="0"/>
              <a:t>Laudo</a:t>
            </a:r>
            <a:r>
              <a:rPr lang="pt-BR" dirty="0"/>
              <a:t>: peça processual de natureza e valor científicos</a:t>
            </a:r>
          </a:p>
          <a:p>
            <a:r>
              <a:rPr lang="pt-BR" dirty="0"/>
              <a:t>Deve conter narrativa detalhada e didática, com clareza, precisão, concisão  e harmonia, tornando-se acessível e compreensível ao destinatário.</a:t>
            </a:r>
          </a:p>
          <a:p>
            <a:pPr>
              <a:buNone/>
            </a:pPr>
            <a:r>
              <a:rPr lang="pt-BR" b="1" dirty="0"/>
              <a:t>   Inclui, pelo menos, cinco itens:</a:t>
            </a:r>
          </a:p>
          <a:p>
            <a:r>
              <a:rPr lang="pt-BR" dirty="0"/>
              <a:t>Identificação </a:t>
            </a:r>
          </a:p>
          <a:p>
            <a:r>
              <a:rPr lang="pt-BR" dirty="0"/>
              <a:t>Descrição da demanda </a:t>
            </a:r>
          </a:p>
          <a:p>
            <a:r>
              <a:rPr lang="pt-BR" dirty="0"/>
              <a:t>Procedimento </a:t>
            </a:r>
          </a:p>
          <a:p>
            <a:r>
              <a:rPr lang="pt-BR" dirty="0"/>
              <a:t>Análise </a:t>
            </a:r>
          </a:p>
          <a:p>
            <a:r>
              <a:rPr lang="pt-BR" dirty="0"/>
              <a:t>Conclusão </a:t>
            </a:r>
          </a:p>
          <a:p>
            <a:endParaRPr lang="pt-BR" dirty="0"/>
          </a:p>
        </p:txBody>
      </p:sp>
    </p:spTree>
  </p:cSld>
  <p:clrMapOvr>
    <a:masterClrMapping/>
  </p:clrMapOvr>
  <p:transition>
    <p:sndAc>
      <p:stSnd>
        <p:snd r:embed="rId2" name="type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t-BR" dirty="0"/>
            </a:br>
            <a:r>
              <a:rPr lang="pt-BR" b="1" dirty="0">
                <a:solidFill>
                  <a:srgbClr val="FF0000"/>
                </a:solidFill>
              </a:rPr>
              <a:t>ATIVIDADE  PRIORITÁRIA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572000"/>
          </a:xfrm>
        </p:spPr>
        <p:txBody>
          <a:bodyPr>
            <a:normAutofit/>
          </a:bodyPr>
          <a:lstStyle/>
          <a:p>
            <a:r>
              <a:rPr lang="pt-BR" dirty="0"/>
              <a:t>Maior demanda no Judiciário: realização de estudo=&gt; laudos/relatórios. CAP  quase 500</a:t>
            </a:r>
          </a:p>
          <a:p>
            <a:endParaRPr lang="pt-BR" dirty="0"/>
          </a:p>
          <a:p>
            <a:pPr lvl="0" algn="just"/>
            <a:r>
              <a:rPr lang="pt-BR" dirty="0"/>
              <a:t>Avaliar do ponto de vista psicológico o que é da competência do psicólogo. Ex. Estatuto da Pessoa com Deficiência (</a:t>
            </a:r>
            <a:r>
              <a:rPr lang="pt-BR" dirty="0" err="1"/>
              <a:t>órtese</a:t>
            </a:r>
            <a:r>
              <a:rPr lang="pt-BR" dirty="0"/>
              <a:t>/prótese)</a:t>
            </a:r>
          </a:p>
          <a:p>
            <a:pPr lvl="0" algn="just"/>
            <a:endParaRPr lang="pt-BR" dirty="0"/>
          </a:p>
          <a:p>
            <a:pPr lvl="0" algn="just"/>
            <a:r>
              <a:rPr lang="pt-BR" dirty="0"/>
              <a:t>Contribuição social ao emprestar subsídios para  decisões mais justas,  contextualizadas</a:t>
            </a:r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ransition>
    <p:sndAc>
      <p:stSnd>
        <p:snd r:embed="rId2" name="type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INTERDISCIPLINARIDADE(1)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712968" cy="4572000"/>
          </a:xfrm>
        </p:spPr>
        <p:txBody>
          <a:bodyPr>
            <a:normAutofit fontScale="92500" lnSpcReduction="20000"/>
          </a:bodyPr>
          <a:lstStyle/>
          <a:p>
            <a:r>
              <a:rPr lang="pt-BR" dirty="0"/>
              <a:t>Paradigma  que pressupõe: as demandas judiciais são complexas e precisam ser conhecidas em suas diversas dimensões. </a:t>
            </a:r>
          </a:p>
          <a:p>
            <a:endParaRPr lang="pt-BR" dirty="0"/>
          </a:p>
          <a:p>
            <a:pPr algn="just"/>
            <a:r>
              <a:rPr lang="pt-BR" dirty="0"/>
              <a:t>Intervenção em equipe interprofissional=&gt; reconhece o indivíduo como  sujeito singular, vendo o conjunto de suas características pessoais e sociais, a partir da especificidade da atuação de cada profissão.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Complementaridade de saberes.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Psicologia:  mais rico norteamento legal</a:t>
            </a:r>
          </a:p>
          <a:p>
            <a:endParaRPr lang="pt-BR" dirty="0"/>
          </a:p>
        </p:txBody>
      </p:sp>
    </p:spTree>
  </p:cSld>
  <p:clrMapOvr>
    <a:masterClrMapping/>
  </p:clrMapOvr>
  <p:transition>
    <p:sndAc>
      <p:stSnd>
        <p:snd r:embed="rId2" name="type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INTERDISCIPLINARIDADE(2)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42312"/>
          </a:xfrm>
        </p:spPr>
        <p:txBody>
          <a:bodyPr>
            <a:normAutofit/>
          </a:bodyPr>
          <a:lstStyle/>
          <a:p>
            <a:pPr algn="just"/>
            <a:r>
              <a:rPr lang="pt-BR" b="1" dirty="0"/>
              <a:t>Laudos conjuntos?</a:t>
            </a:r>
            <a:r>
              <a:rPr lang="pt-BR" sz="3300" dirty="0"/>
              <a:t>   </a:t>
            </a:r>
            <a:r>
              <a:rPr lang="pt-BR" dirty="0"/>
              <a:t>Informes, documentos descritivos de uma determinada situação     ou circunstância, podem ser escritos em conjunto. Laudos e pareceres,  desenvolvidos a partir de especificidade teórica e técnica de cada profissão, devem ser de responsabilidade daqueles que estão habilitados, em cada área profissional, para sua realização. </a:t>
            </a:r>
          </a:p>
          <a:p>
            <a:pPr algn="just">
              <a:buNone/>
            </a:pPr>
            <a:r>
              <a:rPr lang="pt-BR" sz="1700" dirty="0">
                <a:solidFill>
                  <a:srgbClr val="0070C0"/>
                </a:solidFill>
              </a:rPr>
              <a:t>     (Resolução CFESS Nº 557/2009 – Dispõe sobre a emissão de pareceres, laudos, opiniões técnicas conjuntos entre o assistente social e outros profissionais. Resolução CFP 007/2003 – Institui o Manual de Elaboração de Documentos Escritos produzidos pelo psicólogo, decorrentes de avaliação psicológica)</a:t>
            </a:r>
          </a:p>
        </p:txBody>
      </p:sp>
    </p:spTree>
  </p:cSld>
  <p:clrMapOvr>
    <a:masterClrMapping/>
  </p:clrMapOvr>
  <p:transition>
    <p:sndAc>
      <p:stSnd>
        <p:snd r:embed="rId2" name="type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MITOS DO “LAUDO BOM”(1)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endParaRPr lang="pt-BR" dirty="0"/>
          </a:p>
          <a:p>
            <a:pPr algn="just">
              <a:buNone/>
            </a:pPr>
            <a:r>
              <a:rPr lang="pt-BR" sz="2900" b="1" dirty="0"/>
              <a:t>   É aquele  extenso, com 20 a 30 páginas</a:t>
            </a:r>
          </a:p>
          <a:p>
            <a:pPr algn="just">
              <a:buNone/>
            </a:pPr>
            <a:endParaRPr lang="pt-BR" sz="2900" b="1" dirty="0"/>
          </a:p>
          <a:p>
            <a:pPr algn="just"/>
            <a:r>
              <a:rPr lang="pt-BR" sz="2900" dirty="0"/>
              <a:t>A linguagem nos documentos deve ser precisa, clara, inteligível e concisa, ou seja, </a:t>
            </a:r>
            <a:r>
              <a:rPr lang="pt-BR" sz="2900" u="sng" dirty="0"/>
              <a:t>restringir-se às informações  necessárias</a:t>
            </a:r>
            <a:r>
              <a:rPr lang="pt-BR" sz="2900" dirty="0"/>
              <a:t>, recusando qualquer tipo de consideração que não tenha relação com a finalidade do documento específico. </a:t>
            </a:r>
          </a:p>
          <a:p>
            <a:pPr algn="just"/>
            <a:endParaRPr lang="pt-BR" sz="2900" dirty="0"/>
          </a:p>
          <a:p>
            <a:pPr algn="just"/>
            <a:r>
              <a:rPr lang="pt-BR" sz="2900" dirty="0"/>
              <a:t>Não se expor nem expor o usuário da Justiça</a:t>
            </a:r>
          </a:p>
          <a:p>
            <a:pPr algn="just"/>
            <a:endParaRPr lang="pt-BR" sz="2900" dirty="0"/>
          </a:p>
          <a:p>
            <a:pPr algn="just"/>
            <a:r>
              <a:rPr lang="pt-BR" sz="2900" dirty="0"/>
              <a:t>“Bilhete  ...”</a:t>
            </a:r>
          </a:p>
        </p:txBody>
      </p:sp>
    </p:spTree>
  </p:cSld>
  <p:clrMapOvr>
    <a:masterClrMapping/>
  </p:clrMapOvr>
  <p:transition>
    <p:sndAc>
      <p:stSnd>
        <p:snd r:embed="rId2" name="type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MITOS DO “ LAUDO BOM”(2)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62736" cy="4854280"/>
          </a:xfrm>
        </p:spPr>
        <p:txBody>
          <a:bodyPr>
            <a:normAutofit fontScale="40000" lnSpcReduction="20000"/>
          </a:bodyPr>
          <a:lstStyle/>
          <a:p>
            <a:pPr algn="just">
              <a:buNone/>
            </a:pPr>
            <a:r>
              <a:rPr lang="pt-BR" sz="4400" b="1" dirty="0"/>
              <a:t>   </a:t>
            </a:r>
            <a:r>
              <a:rPr lang="pt-BR" sz="5700" b="1" dirty="0"/>
              <a:t>É aquele  embasado  em testes psicológicos</a:t>
            </a:r>
          </a:p>
          <a:p>
            <a:pPr algn="just">
              <a:buNone/>
            </a:pPr>
            <a:endParaRPr lang="pt-BR" sz="4400" b="1" dirty="0"/>
          </a:p>
          <a:p>
            <a:pPr algn="just">
              <a:buNone/>
            </a:pPr>
            <a:r>
              <a:rPr lang="pt-BR" sz="4400" dirty="0"/>
              <a:t>    </a:t>
            </a:r>
            <a:r>
              <a:rPr lang="pt-BR" sz="5700" dirty="0"/>
              <a:t>Influência do positivismo inicial </a:t>
            </a:r>
          </a:p>
          <a:p>
            <a:pPr algn="just">
              <a:buNone/>
            </a:pPr>
            <a:endParaRPr lang="pt-BR" sz="5700" dirty="0"/>
          </a:p>
          <a:p>
            <a:pPr algn="just">
              <a:buNone/>
            </a:pPr>
            <a:r>
              <a:rPr lang="pt-BR" sz="5700" dirty="0"/>
              <a:t>    Motivo para representação junto ao CRP </a:t>
            </a:r>
          </a:p>
          <a:p>
            <a:pPr algn="just"/>
            <a:endParaRPr lang="pt-BR" sz="4400" dirty="0"/>
          </a:p>
          <a:p>
            <a:pPr algn="just"/>
            <a:r>
              <a:rPr lang="pt-BR" sz="5700" dirty="0"/>
              <a:t>Os instrumentais de trabalho deverão ser escolhidos resguardando-se os princípios técnicos e éticos que orientam o fazer profissional do psicólogo.</a:t>
            </a:r>
          </a:p>
          <a:p>
            <a:pPr algn="just">
              <a:buNone/>
            </a:pPr>
            <a:endParaRPr lang="pt-BR" sz="4400" dirty="0"/>
          </a:p>
          <a:p>
            <a:pPr>
              <a:buNone/>
            </a:pPr>
            <a:r>
              <a:rPr lang="pt-BR" sz="4400" dirty="0"/>
              <a:t>     </a:t>
            </a:r>
            <a:r>
              <a:rPr lang="pt-BR" sz="5500" dirty="0"/>
              <a:t>A escolha poderá contemplar:</a:t>
            </a:r>
          </a:p>
          <a:p>
            <a:pPr algn="just">
              <a:buNone/>
            </a:pPr>
            <a:r>
              <a:rPr lang="pt-BR" sz="5500" dirty="0"/>
              <a:t>	Observações, entrevistas, visitas domiciliares e institucionais, aplicação de testes psicológicos, utilização de recursos lúdicos e outros instrumentos, métodos e técnicas reconhecidas pelo Conselho Federal de Psicologia</a:t>
            </a:r>
            <a:r>
              <a:rPr lang="pt-BR" sz="4400" dirty="0"/>
              <a:t>. </a:t>
            </a:r>
            <a:r>
              <a:rPr lang="pt-BR" sz="4200" dirty="0">
                <a:solidFill>
                  <a:srgbClr val="0070C0"/>
                </a:solidFill>
              </a:rPr>
              <a:t>(Resolução 08/2010 - Art. 3º) 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</p:spTree>
  </p:cSld>
  <p:clrMapOvr>
    <a:masterClrMapping/>
  </p:clrMapOvr>
  <p:transition>
    <p:sndAc>
      <p:stSnd>
        <p:snd r:embed="rId2" name="type.wav"/>
      </p:stSnd>
    </p:sndAc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ívico">
  <a:themeElements>
    <a:clrScheme name="Cívic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ívic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762</TotalTime>
  <Words>1048</Words>
  <Application>Microsoft Office PowerPoint</Application>
  <PresentationFormat>Apresentação na tela (4:3)</PresentationFormat>
  <Paragraphs>126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1" baseType="lpstr">
      <vt:lpstr>Georgia</vt:lpstr>
      <vt:lpstr>Wingdings</vt:lpstr>
      <vt:lpstr>Wingdings 2</vt:lpstr>
      <vt:lpstr>Cívico</vt:lpstr>
      <vt:lpstr>Questões éticas nos laudos psicológicos</vt:lpstr>
      <vt:lpstr>CONCEITO</vt:lpstr>
      <vt:lpstr>FINALIDADE</vt:lpstr>
      <vt:lpstr>ESTRUTURA</vt:lpstr>
      <vt:lpstr> ATIVIDADE  PRIORITÁRIA</vt:lpstr>
      <vt:lpstr>INTERDISCIPLINARIDADE(1)</vt:lpstr>
      <vt:lpstr>INTERDISCIPLINARIDADE(2)</vt:lpstr>
      <vt:lpstr>MITOS DO “LAUDO BOM”(1)</vt:lpstr>
      <vt:lpstr>MITOS DO “ LAUDO BOM”(2)</vt:lpstr>
      <vt:lpstr>MITOS DO “ LAUDO BOM”(3)</vt:lpstr>
      <vt:lpstr>MITO DO PSICÓLOGO</vt:lpstr>
      <vt:lpstr>RESISTÊNCIA </vt:lpstr>
      <vt:lpstr>MITO DO ASSISTENTE TÉCNICO</vt:lpstr>
      <vt:lpstr>CONCLUINDO(1)</vt:lpstr>
      <vt:lpstr>CONCLUINDO(2)</vt:lpstr>
      <vt:lpstr>REFERÊNCIAS  CFP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Questões éticas nos laudos psicológicos</dc:title>
  <dc:creator>Helena</dc:creator>
  <cp:lastModifiedBy>Paulo Teixeira</cp:lastModifiedBy>
  <cp:revision>81</cp:revision>
  <dcterms:created xsi:type="dcterms:W3CDTF">2016-11-22T10:42:53Z</dcterms:created>
  <dcterms:modified xsi:type="dcterms:W3CDTF">2016-11-28T16:25:35Z</dcterms:modified>
</cp:coreProperties>
</file>