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42" roundtripDataSignature="AMtx7miOepw+DqEtw0HDfTF5rdcNKtEtX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331A2F4-2B28-42BE-A049-85C6ECBFCF1A}">
  <a:tblStyle styleId="{E331A2F4-2B28-42BE-A049-85C6ECBFCF1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customschemas.google.com/relationships/presentationmetadata" Target="metadata"/><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pt-B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0" name="Google Shape;270;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0" name="Google Shape;29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8" name="Shape 298"/>
        <p:cNvGrpSpPr/>
        <p:nvPr/>
      </p:nvGrpSpPr>
      <p:grpSpPr>
        <a:xfrm>
          <a:off x="0" y="0"/>
          <a:ext cx="0" cy="0"/>
          <a:chOff x="0" y="0"/>
          <a:chExt cx="0" cy="0"/>
        </a:xfrm>
      </p:grpSpPr>
      <p:sp>
        <p:nvSpPr>
          <p:cNvPr id="299" name="Google Shape;299;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0" name="Google Shape;310;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8" name="Shape 328"/>
        <p:cNvGrpSpPr/>
        <p:nvPr/>
      </p:nvGrpSpPr>
      <p:grpSpPr>
        <a:xfrm>
          <a:off x="0" y="0"/>
          <a:ext cx="0" cy="0"/>
          <a:chOff x="0" y="0"/>
          <a:chExt cx="0" cy="0"/>
        </a:xfrm>
      </p:grpSpPr>
      <p:sp>
        <p:nvSpPr>
          <p:cNvPr id="329" name="Google Shape;329;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0" name="Google Shape;330;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0" name="Google Shape;340;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0" name="Google Shape;350;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0" name="Google Shape;360;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0" name="Google Shape;370;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0" name="Google Shape;380;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0" name="Google Shape;390;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0" name="Google Shape;400;p3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1" name="Google Shape;401;p3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7" name="Shape 407"/>
        <p:cNvGrpSpPr/>
        <p:nvPr/>
      </p:nvGrpSpPr>
      <p:grpSpPr>
        <a:xfrm>
          <a:off x="0" y="0"/>
          <a:ext cx="0" cy="0"/>
          <a:chOff x="0" y="0"/>
          <a:chExt cx="0" cy="0"/>
        </a:xfrm>
      </p:grpSpPr>
      <p:sp>
        <p:nvSpPr>
          <p:cNvPr id="408" name="Google Shape;408;p3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9" name="Google Shape;409;p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5" name="Shape 15"/>
        <p:cNvGrpSpPr/>
        <p:nvPr/>
      </p:nvGrpSpPr>
      <p:grpSpPr>
        <a:xfrm>
          <a:off x="0" y="0"/>
          <a:ext cx="0" cy="0"/>
          <a:chOff x="0" y="0"/>
          <a:chExt cx="0" cy="0"/>
        </a:xfrm>
      </p:grpSpPr>
      <p:sp>
        <p:nvSpPr>
          <p:cNvPr id="16" name="Google Shape;16;p3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72" name="Shape 72"/>
        <p:cNvGrpSpPr/>
        <p:nvPr/>
      </p:nvGrpSpPr>
      <p:grpSpPr>
        <a:xfrm>
          <a:off x="0" y="0"/>
          <a:ext cx="0" cy="0"/>
          <a:chOff x="0" y="0"/>
          <a:chExt cx="0" cy="0"/>
        </a:xfrm>
      </p:grpSpPr>
      <p:sp>
        <p:nvSpPr>
          <p:cNvPr id="73" name="Google Shape;73;p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4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8" name="Shape 78"/>
        <p:cNvGrpSpPr/>
        <p:nvPr/>
      </p:nvGrpSpPr>
      <p:grpSpPr>
        <a:xfrm>
          <a:off x="0" y="0"/>
          <a:ext cx="0" cy="0"/>
          <a:chOff x="0" y="0"/>
          <a:chExt cx="0" cy="0"/>
        </a:xfrm>
      </p:grpSpPr>
      <p:sp>
        <p:nvSpPr>
          <p:cNvPr id="79" name="Google Shape;79;p4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4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21" name="Shape 21"/>
        <p:cNvGrpSpPr/>
        <p:nvPr/>
      </p:nvGrpSpPr>
      <p:grpSpPr>
        <a:xfrm>
          <a:off x="0" y="0"/>
          <a:ext cx="0" cy="0"/>
          <a:chOff x="0" y="0"/>
          <a:chExt cx="0" cy="0"/>
        </a:xfrm>
      </p:grpSpPr>
      <p:sp>
        <p:nvSpPr>
          <p:cNvPr id="22" name="Google Shape;22;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7" name="Shape 27"/>
        <p:cNvGrpSpPr/>
        <p:nvPr/>
      </p:nvGrpSpPr>
      <p:grpSpPr>
        <a:xfrm>
          <a:off x="0" y="0"/>
          <a:ext cx="0" cy="0"/>
          <a:chOff x="0" y="0"/>
          <a:chExt cx="0" cy="0"/>
        </a:xfrm>
      </p:grpSpPr>
      <p:sp>
        <p:nvSpPr>
          <p:cNvPr id="28" name="Google Shape;28;p4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33" name="Shape 33"/>
        <p:cNvGrpSpPr/>
        <p:nvPr/>
      </p:nvGrpSpPr>
      <p:grpSpPr>
        <a:xfrm>
          <a:off x="0" y="0"/>
          <a:ext cx="0" cy="0"/>
          <a:chOff x="0" y="0"/>
          <a:chExt cx="0" cy="0"/>
        </a:xfrm>
      </p:grpSpPr>
      <p:sp>
        <p:nvSpPr>
          <p:cNvPr id="34" name="Google Shape;34;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4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40" name="Shape 40"/>
        <p:cNvGrpSpPr/>
        <p:nvPr/>
      </p:nvGrpSpPr>
      <p:grpSpPr>
        <a:xfrm>
          <a:off x="0" y="0"/>
          <a:ext cx="0" cy="0"/>
          <a:chOff x="0" y="0"/>
          <a:chExt cx="0" cy="0"/>
        </a:xfrm>
      </p:grpSpPr>
      <p:sp>
        <p:nvSpPr>
          <p:cNvPr id="41" name="Google Shape;41;p4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4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4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4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4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9" name="Shape 49"/>
        <p:cNvGrpSpPr/>
        <p:nvPr/>
      </p:nvGrpSpPr>
      <p:grpSpPr>
        <a:xfrm>
          <a:off x="0" y="0"/>
          <a:ext cx="0" cy="0"/>
          <a:chOff x="0" y="0"/>
          <a:chExt cx="0" cy="0"/>
        </a:xfrm>
      </p:grpSpPr>
      <p:sp>
        <p:nvSpPr>
          <p:cNvPr id="50" name="Google Shape;50;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4" name="Shape 54"/>
        <p:cNvGrpSpPr/>
        <p:nvPr/>
      </p:nvGrpSpPr>
      <p:grpSpPr>
        <a:xfrm>
          <a:off x="0" y="0"/>
          <a:ext cx="0" cy="0"/>
          <a:chOff x="0" y="0"/>
          <a:chExt cx="0" cy="0"/>
        </a:xfrm>
      </p:grpSpPr>
      <p:sp>
        <p:nvSpPr>
          <p:cNvPr id="55" name="Google Shape;55;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8" name="Shape 58"/>
        <p:cNvGrpSpPr/>
        <p:nvPr/>
      </p:nvGrpSpPr>
      <p:grpSpPr>
        <a:xfrm>
          <a:off x="0" y="0"/>
          <a:ext cx="0" cy="0"/>
          <a:chOff x="0" y="0"/>
          <a:chExt cx="0" cy="0"/>
        </a:xfrm>
      </p:grpSpPr>
      <p:sp>
        <p:nvSpPr>
          <p:cNvPr id="59" name="Google Shape;59;p4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4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5" name="Shape 65"/>
        <p:cNvGrpSpPr/>
        <p:nvPr/>
      </p:nvGrpSpPr>
      <p:grpSpPr>
        <a:xfrm>
          <a:off x="0" y="0"/>
          <a:ext cx="0" cy="0"/>
          <a:chOff x="0" y="0"/>
          <a:chExt cx="0" cy="0"/>
        </a:xfrm>
      </p:grpSpPr>
      <p:sp>
        <p:nvSpPr>
          <p:cNvPr id="66" name="Google Shape;66;p4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6"/>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4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jpg"/><Relationship Id="rId4" Type="http://schemas.openxmlformats.org/officeDocument/2006/relationships/image" Target="../media/image8.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jpg"/><Relationship Id="rId4" Type="http://schemas.openxmlformats.org/officeDocument/2006/relationships/image" Target="../media/image9.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jpg"/><Relationship Id="rId4" Type="http://schemas.openxmlformats.org/officeDocument/2006/relationships/image" Target="../media/image12.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5.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jp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jp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1.jp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1.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4.jp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6.jpg"/><Relationship Id="rId4" Type="http://schemas.openxmlformats.org/officeDocument/2006/relationships/image" Target="../media/image11.jpg"/><Relationship Id="rId5" Type="http://schemas.openxmlformats.org/officeDocument/2006/relationships/hyperlink" Target="mailto:ebm@tjpe.jus.b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jpg"/><Relationship Id="rId4"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jpg"/><Relationship Id="rId4" Type="http://schemas.openxmlformats.org/officeDocument/2006/relationships/hyperlink" Target="https://atos.cnj.jus.br/atos/detalhar/2976"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pic>
        <p:nvPicPr>
          <p:cNvPr descr="DOX Planejamento, Gestão e Desenvolvimento Imobiliário | NEWS &amp; ARTIGOS |  São Paulo consolida legislação sobre calçadas" id="88" name="Google Shape;88;p1"/>
          <p:cNvPicPr preferRelativeResize="0"/>
          <p:nvPr/>
        </p:nvPicPr>
        <p:blipFill rotWithShape="1">
          <a:blip r:embed="rId3">
            <a:alphaModFix/>
          </a:blip>
          <a:srcRect b="0" l="0" r="0" t="0"/>
          <a:stretch/>
        </p:blipFill>
        <p:spPr>
          <a:xfrm>
            <a:off x="-33251" y="0"/>
            <a:ext cx="12225251" cy="4492487"/>
          </a:xfrm>
          <a:prstGeom prst="rect">
            <a:avLst/>
          </a:prstGeom>
          <a:noFill/>
          <a:ln>
            <a:noFill/>
          </a:ln>
        </p:spPr>
      </p:pic>
      <p:sp>
        <p:nvSpPr>
          <p:cNvPr id="89" name="Google Shape;89;p1"/>
          <p:cNvSpPr txBox="1"/>
          <p:nvPr>
            <p:ph idx="1" type="subTitle"/>
          </p:nvPr>
        </p:nvSpPr>
        <p:spPr>
          <a:xfrm>
            <a:off x="1100051" y="5225240"/>
            <a:ext cx="10058400" cy="11430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FFFFFF"/>
              </a:buClr>
              <a:buSzPts val="2400"/>
              <a:buNone/>
            </a:pPr>
            <a:r>
              <a:rPr lang="pt-BR">
                <a:solidFill>
                  <a:srgbClr val="FFFFFF"/>
                </a:solidFill>
              </a:rPr>
              <a:t>– Neil Armstrong</a:t>
            </a:r>
            <a:endParaRPr/>
          </a:p>
        </p:txBody>
      </p:sp>
      <p:sp>
        <p:nvSpPr>
          <p:cNvPr id="90" name="Google Shape;90;p1"/>
          <p:cNvSpPr/>
          <p:nvPr/>
        </p:nvSpPr>
        <p:spPr>
          <a:xfrm>
            <a:off x="-33251" y="4492487"/>
            <a:ext cx="12225251" cy="2454964"/>
          </a:xfrm>
          <a:prstGeom prst="rect">
            <a:avLst/>
          </a:prstGeom>
          <a:solidFill>
            <a:schemeClr val="dk1"/>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txBox="1"/>
          <p:nvPr/>
        </p:nvSpPr>
        <p:spPr>
          <a:xfrm>
            <a:off x="2676939" y="4509052"/>
            <a:ext cx="5857461" cy="897835"/>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lt1"/>
              </a:buClr>
              <a:buSzPts val="3200"/>
              <a:buFont typeface="Calibri"/>
              <a:buNone/>
            </a:pPr>
            <a:r>
              <a:rPr b="1" i="1" lang="pt-BR" sz="3200" u="none" cap="none" strike="noStrike">
                <a:solidFill>
                  <a:schemeClr val="lt1"/>
                </a:solidFill>
                <a:latin typeface="Calibri"/>
                <a:ea typeface="Calibri"/>
                <a:cs typeface="Calibri"/>
                <a:sym typeface="Calibri"/>
              </a:rPr>
              <a:t>Edição 2021 - Magistrados</a:t>
            </a:r>
            <a:endParaRPr b="1" i="1" sz="3200" u="none" cap="none" strike="noStrike">
              <a:solidFill>
                <a:schemeClr val="lt1"/>
              </a:solidFill>
              <a:latin typeface="Calibri"/>
              <a:ea typeface="Calibri"/>
              <a:cs typeface="Calibri"/>
              <a:sym typeface="Calibri"/>
            </a:endParaRPr>
          </a:p>
          <a:p>
            <a:pPr indent="0" lvl="0" marL="0" marR="0" rtl="0" algn="ctr">
              <a:lnSpc>
                <a:spcPct val="90000"/>
              </a:lnSpc>
              <a:spcBef>
                <a:spcPts val="0"/>
              </a:spcBef>
              <a:spcAft>
                <a:spcPts val="0"/>
              </a:spcAft>
              <a:buClr>
                <a:schemeClr val="lt1"/>
              </a:buClr>
              <a:buSzPts val="3200"/>
              <a:buFont typeface="Calibri"/>
              <a:buNone/>
            </a:pPr>
            <a:r>
              <a:rPr b="1" i="1" lang="pt-BR" sz="2400">
                <a:solidFill>
                  <a:srgbClr val="FF9900"/>
                </a:solidFill>
                <a:latin typeface="Calibri"/>
                <a:ea typeface="Calibri"/>
                <a:cs typeface="Calibri"/>
                <a:sym typeface="Calibri"/>
              </a:rPr>
              <a:t>Aula 01</a:t>
            </a:r>
            <a:endParaRPr b="1" i="1" sz="2400">
              <a:solidFill>
                <a:srgbClr val="FF9900"/>
              </a:solidFill>
              <a:latin typeface="Calibri"/>
              <a:ea typeface="Calibri"/>
              <a:cs typeface="Calibri"/>
              <a:sym typeface="Calibri"/>
            </a:endParaRPr>
          </a:p>
        </p:txBody>
      </p:sp>
      <p:sp>
        <p:nvSpPr>
          <p:cNvPr id="92" name="Google Shape;92;p1"/>
          <p:cNvSpPr txBox="1"/>
          <p:nvPr>
            <p:ph type="ctrTitle"/>
          </p:nvPr>
        </p:nvSpPr>
        <p:spPr>
          <a:xfrm>
            <a:off x="1298713" y="2349995"/>
            <a:ext cx="9117600" cy="1948200"/>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800"/>
              <a:buFont typeface="Calibri"/>
              <a:buNone/>
            </a:pPr>
            <a:r>
              <a:rPr b="1" i="1" lang="pt-BR" sz="4800"/>
              <a:t>X Jornadas dos Direitos </a:t>
            </a:r>
            <a:br>
              <a:rPr b="1" i="1" lang="pt-BR" sz="4800"/>
            </a:br>
            <a:r>
              <a:rPr b="1" i="1" lang="pt-BR" sz="4800"/>
              <a:t>da Infância e Juventude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0"/>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64" name="Google Shape;164;p10"/>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165" name="Google Shape;165;p10"/>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SISTEMA NACIONAL DE ADOÇÃO E ACOLHIMENTO</a:t>
            </a:r>
            <a:endParaRPr/>
          </a:p>
        </p:txBody>
      </p:sp>
      <p:sp>
        <p:nvSpPr>
          <p:cNvPr id="166" name="Google Shape;166;p10"/>
          <p:cNvSpPr txBox="1"/>
          <p:nvPr/>
        </p:nvSpPr>
        <p:spPr>
          <a:xfrm>
            <a:off x="980661" y="1541501"/>
            <a:ext cx="10349948" cy="304698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pt-BR" sz="2400" u="none" strike="noStrike">
                <a:solidFill>
                  <a:srgbClr val="F2F2F2"/>
                </a:solidFill>
                <a:latin typeface="Arial"/>
                <a:ea typeface="Arial"/>
                <a:cs typeface="Arial"/>
                <a:sym typeface="Arial"/>
              </a:rPr>
              <a:t>	</a:t>
            </a:r>
            <a:r>
              <a:rPr b="0" i="0" lang="pt-BR" sz="2400" u="none" strike="noStrike">
                <a:solidFill>
                  <a:srgbClr val="F2F2F2"/>
                </a:solidFill>
                <a:latin typeface="Calibri"/>
                <a:ea typeface="Calibri"/>
                <a:cs typeface="Calibri"/>
                <a:sym typeface="Calibri"/>
              </a:rPr>
              <a:t>O novo sistema abrange milhares de crianças e adolescentes em situação de vulnerabilidade, com uma visão global da criança, focada na doutrina da proteção integral prevista na Constituição Federal e no Estatuto da Criança e Adolescente (ECA). </a:t>
            </a:r>
            <a:endParaRPr b="0" sz="2400">
              <a:solidFill>
                <a:srgbClr val="F2F2F2"/>
              </a:solidFill>
              <a:latin typeface="Calibri"/>
              <a:ea typeface="Calibri"/>
              <a:cs typeface="Calibri"/>
              <a:sym typeface="Calibri"/>
            </a:endParaRPr>
          </a:p>
          <a:p>
            <a:pPr indent="0" lvl="0" marL="0" marR="0" rtl="0" algn="just">
              <a:spcBef>
                <a:spcPts val="0"/>
              </a:spcBef>
              <a:spcAft>
                <a:spcPts val="0"/>
              </a:spcAft>
              <a:buNone/>
            </a:pPr>
            <a:br>
              <a:rPr b="0" lang="pt-BR" sz="2400">
                <a:solidFill>
                  <a:srgbClr val="F2F2F2"/>
                </a:solidFill>
                <a:latin typeface="Calibri"/>
                <a:ea typeface="Calibri"/>
                <a:cs typeface="Calibri"/>
                <a:sym typeface="Calibri"/>
              </a:rPr>
            </a:br>
            <a:r>
              <a:rPr b="0" lang="pt-BR" sz="2400">
                <a:solidFill>
                  <a:srgbClr val="F2F2F2"/>
                </a:solidFill>
                <a:latin typeface="Calibri"/>
                <a:ea typeface="Calibri"/>
                <a:cs typeface="Calibri"/>
                <a:sym typeface="Calibri"/>
              </a:rPr>
              <a:t>	</a:t>
            </a:r>
            <a:r>
              <a:rPr b="0" i="0" lang="pt-BR" sz="2400" u="none" strike="noStrike">
                <a:solidFill>
                  <a:srgbClr val="F2F2F2"/>
                </a:solidFill>
                <a:latin typeface="Calibri"/>
                <a:ea typeface="Calibri"/>
                <a:cs typeface="Calibri"/>
                <a:sym typeface="Calibri"/>
              </a:rPr>
              <a:t>Os maiores beneficiários do SNA são as crianças e adolescentes em acolhimento familiar e institucional, que aguardam o retorno à família de origem ou a sua adoção.</a:t>
            </a:r>
            <a:endParaRPr b="0" sz="2400">
              <a:solidFill>
                <a:srgbClr val="F2F2F2"/>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1"/>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72" name="Google Shape;172;p11"/>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173" name="Google Shape;173;p11"/>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SISTEMA NACIONAL DE ADOÇÃO E ACOLHIMENTO</a:t>
            </a:r>
            <a:endParaRPr/>
          </a:p>
        </p:txBody>
      </p:sp>
      <p:sp>
        <p:nvSpPr>
          <p:cNvPr id="174" name="Google Shape;174;p11"/>
          <p:cNvSpPr txBox="1"/>
          <p:nvPr/>
        </p:nvSpPr>
        <p:spPr>
          <a:xfrm>
            <a:off x="980661" y="1541501"/>
            <a:ext cx="10349948" cy="304698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br>
              <a:rPr b="0" lang="pt-BR" sz="2400">
                <a:solidFill>
                  <a:srgbClr val="F2F2F2"/>
                </a:solidFill>
                <a:latin typeface="Calibri"/>
                <a:ea typeface="Calibri"/>
                <a:cs typeface="Calibri"/>
                <a:sym typeface="Calibri"/>
              </a:rPr>
            </a:br>
            <a:r>
              <a:rPr b="0" lang="pt-BR" sz="2400">
                <a:solidFill>
                  <a:srgbClr val="F2F2F2"/>
                </a:solidFill>
                <a:latin typeface="Calibri"/>
                <a:ea typeface="Calibri"/>
                <a:cs typeface="Calibri"/>
                <a:sym typeface="Calibri"/>
              </a:rPr>
              <a:t>	</a:t>
            </a:r>
            <a:r>
              <a:rPr b="0" i="0" lang="pt-BR" sz="2400" u="none" strike="noStrike">
                <a:solidFill>
                  <a:srgbClr val="F2F2F2"/>
                </a:solidFill>
                <a:latin typeface="Calibri"/>
                <a:ea typeface="Calibri"/>
                <a:cs typeface="Calibri"/>
                <a:sym typeface="Calibri"/>
              </a:rPr>
              <a:t>O SNA possui um inédito sistema de alertas, com o qual os juízes e as corregedorias podem acompanhar todos os prazos referentes às crianças e adolescentes acolhidos e em processo de adoção, bem como de pretendentes. </a:t>
            </a:r>
            <a:endParaRPr b="0" sz="2400">
              <a:solidFill>
                <a:srgbClr val="F2F2F2"/>
              </a:solidFill>
              <a:latin typeface="Calibri"/>
              <a:ea typeface="Calibri"/>
              <a:cs typeface="Calibri"/>
              <a:sym typeface="Calibri"/>
            </a:endParaRPr>
          </a:p>
          <a:p>
            <a:pPr indent="0" lvl="0" marL="0" marR="0" rtl="0" algn="just">
              <a:spcBef>
                <a:spcPts val="0"/>
              </a:spcBef>
              <a:spcAft>
                <a:spcPts val="0"/>
              </a:spcAft>
              <a:buNone/>
            </a:pPr>
            <a:br>
              <a:rPr b="0" lang="pt-BR" sz="2400">
                <a:solidFill>
                  <a:srgbClr val="F2F2F2"/>
                </a:solidFill>
                <a:latin typeface="Calibri"/>
                <a:ea typeface="Calibri"/>
                <a:cs typeface="Calibri"/>
                <a:sym typeface="Calibri"/>
              </a:rPr>
            </a:br>
            <a:r>
              <a:rPr b="0" lang="pt-BR" sz="2400">
                <a:solidFill>
                  <a:srgbClr val="F2F2F2"/>
                </a:solidFill>
                <a:latin typeface="Calibri"/>
                <a:ea typeface="Calibri"/>
                <a:cs typeface="Calibri"/>
                <a:sym typeface="Calibri"/>
              </a:rPr>
              <a:t>	</a:t>
            </a:r>
            <a:r>
              <a:rPr b="0" i="0" lang="pt-BR" sz="2400" u="none" strike="noStrike">
                <a:solidFill>
                  <a:srgbClr val="F2F2F2"/>
                </a:solidFill>
                <a:latin typeface="Calibri"/>
                <a:ea typeface="Calibri"/>
                <a:cs typeface="Calibri"/>
                <a:sym typeface="Calibri"/>
              </a:rPr>
              <a:t>Com isso, há maior celeridade na resolução dos casos e maior controle dos processos, sempre no cumprimento da missão constitucional do Conselho Nacional de Justiça.</a:t>
            </a:r>
            <a:endParaRPr b="0" sz="2400">
              <a:solidFill>
                <a:srgbClr val="F2F2F2"/>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pic>
        <p:nvPicPr>
          <p:cNvPr descr="DOX Planejamento, Gestão e Desenvolvimento Imobiliário | NEWS &amp; ARTIGOS |  São Paulo consolida legislação sobre calçadas" id="179" name="Google Shape;179;p12"/>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180" name="Google Shape;180;p12"/>
          <p:cNvSpPr/>
          <p:nvPr/>
        </p:nvSpPr>
        <p:spPr>
          <a:xfrm>
            <a:off x="0" y="1621365"/>
            <a:ext cx="12192000" cy="5470033"/>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12"/>
          <p:cNvSpPr txBox="1"/>
          <p:nvPr/>
        </p:nvSpPr>
        <p:spPr>
          <a:xfrm>
            <a:off x="788504" y="2617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fontScale="92500" lnSpcReduction="10000"/>
          </a:bodyPr>
          <a:lstStyle/>
          <a:p>
            <a:pPr indent="0" lvl="0" marL="0" marR="0" rtl="0" algn="ctr">
              <a:lnSpc>
                <a:spcPct val="90000"/>
              </a:lnSpc>
              <a:spcBef>
                <a:spcPts val="0"/>
              </a:spcBef>
              <a:spcAft>
                <a:spcPts val="0"/>
              </a:spcAft>
              <a:buClr>
                <a:schemeClr val="dk1"/>
              </a:buClr>
              <a:buSzPct val="100000"/>
              <a:buFont typeface="Calibri"/>
              <a:buNone/>
            </a:pPr>
            <a:r>
              <a:rPr b="1" lang="pt-BR" sz="4800">
                <a:solidFill>
                  <a:schemeClr val="dk1"/>
                </a:solidFill>
                <a:latin typeface="Calibri"/>
                <a:ea typeface="Calibri"/>
                <a:cs typeface="Calibri"/>
                <a:sym typeface="Calibri"/>
              </a:rPr>
              <a:t>SISTEMA NACIONAL DE ADOÇÃO E ACOLHIMENTO - SNA</a:t>
            </a:r>
            <a:endParaRPr/>
          </a:p>
        </p:txBody>
      </p:sp>
      <p:pic>
        <p:nvPicPr>
          <p:cNvPr id="182" name="Google Shape;182;p12"/>
          <p:cNvPicPr preferRelativeResize="0"/>
          <p:nvPr/>
        </p:nvPicPr>
        <p:blipFill rotWithShape="1">
          <a:blip r:embed="rId4">
            <a:alphaModFix/>
          </a:blip>
          <a:srcRect b="0" l="0" r="0" t="0"/>
          <a:stretch/>
        </p:blipFill>
        <p:spPr>
          <a:xfrm>
            <a:off x="1332088" y="1914526"/>
            <a:ext cx="9753600" cy="48577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13"/>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88" name="Google Shape;188;p13"/>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189" name="Google Shape;189;p13"/>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SISTEMA NACIONAL DE ADOÇÃO E ACOLHIMENTO</a:t>
            </a:r>
            <a:endParaRPr/>
          </a:p>
        </p:txBody>
      </p:sp>
      <p:sp>
        <p:nvSpPr>
          <p:cNvPr id="190" name="Google Shape;190;p13"/>
          <p:cNvSpPr txBox="1"/>
          <p:nvPr/>
        </p:nvSpPr>
        <p:spPr>
          <a:xfrm>
            <a:off x="1106311" y="1693333"/>
            <a:ext cx="9728078" cy="1569660"/>
          </a:xfrm>
          <a:prstGeom prst="rect">
            <a:avLst/>
          </a:prstGeom>
          <a:noFill/>
          <a:ln>
            <a:noFill/>
          </a:ln>
        </p:spPr>
        <p:txBody>
          <a:bodyPr anchorCtr="0" anchor="t" bIns="45700" lIns="0" spcFirstLastPara="1" rIns="91425" wrap="square" tIns="45700">
            <a:spAutoFit/>
          </a:bodyPr>
          <a:lstStyle/>
          <a:p>
            <a:pPr indent="0" lvl="0" marL="0" marR="0" rtl="0" algn="ctr">
              <a:spcBef>
                <a:spcPts val="0"/>
              </a:spcBef>
              <a:spcAft>
                <a:spcPts val="0"/>
              </a:spcAft>
              <a:buNone/>
            </a:pPr>
            <a:r>
              <a:rPr b="1" i="0" lang="pt-BR" sz="2400" u="none" strike="noStrike">
                <a:solidFill>
                  <a:srgbClr val="F2F2F2"/>
                </a:solidFill>
                <a:latin typeface="Calibri"/>
                <a:ea typeface="Calibri"/>
                <a:cs typeface="Calibri"/>
                <a:sym typeface="Calibri"/>
              </a:rPr>
              <a:t>Poder Judiciário</a:t>
            </a:r>
            <a:endParaRPr b="0" sz="2400">
              <a:solidFill>
                <a:srgbClr val="F2F2F2"/>
              </a:solidFill>
              <a:latin typeface="Calibri"/>
              <a:ea typeface="Calibri"/>
              <a:cs typeface="Calibri"/>
              <a:sym typeface="Calibri"/>
            </a:endParaRPr>
          </a:p>
          <a:p>
            <a:pPr indent="0" lvl="0" marL="0" marR="0" rtl="0" algn="ctr">
              <a:spcBef>
                <a:spcPts val="0"/>
              </a:spcBef>
              <a:spcAft>
                <a:spcPts val="0"/>
              </a:spcAft>
              <a:buNone/>
            </a:pPr>
            <a:r>
              <a:rPr b="1" i="0" lang="pt-BR" sz="2400" u="none" strike="noStrike">
                <a:solidFill>
                  <a:srgbClr val="F2F2F2"/>
                </a:solidFill>
                <a:latin typeface="Calibri"/>
                <a:ea typeface="Calibri"/>
                <a:cs typeface="Calibri"/>
                <a:sym typeface="Calibri"/>
              </a:rPr>
              <a:t> Conselho Nacional de Justiça </a:t>
            </a:r>
            <a:endParaRPr b="0" sz="2400">
              <a:solidFill>
                <a:srgbClr val="F2F2F2"/>
              </a:solidFill>
              <a:latin typeface="Calibri"/>
              <a:ea typeface="Calibri"/>
              <a:cs typeface="Calibri"/>
              <a:sym typeface="Calibri"/>
            </a:endParaRPr>
          </a:p>
          <a:p>
            <a:pPr indent="0" lvl="0" marL="0" marR="0" rtl="0" algn="ctr">
              <a:spcBef>
                <a:spcPts val="0"/>
              </a:spcBef>
              <a:spcAft>
                <a:spcPts val="0"/>
              </a:spcAft>
              <a:buNone/>
            </a:pPr>
            <a:r>
              <a:rPr b="1" i="0" lang="pt-BR" sz="2400" u="none" strike="noStrike">
                <a:solidFill>
                  <a:srgbClr val="F2F2F2"/>
                </a:solidFill>
                <a:latin typeface="Calibri"/>
                <a:ea typeface="Calibri"/>
                <a:cs typeface="Calibri"/>
                <a:sym typeface="Calibri"/>
              </a:rPr>
              <a:t> </a:t>
            </a:r>
            <a:endParaRPr b="0" sz="2400">
              <a:solidFill>
                <a:srgbClr val="F2F2F2"/>
              </a:solidFill>
              <a:latin typeface="Calibri"/>
              <a:ea typeface="Calibri"/>
              <a:cs typeface="Calibri"/>
              <a:sym typeface="Calibri"/>
            </a:endParaRPr>
          </a:p>
          <a:p>
            <a:pPr indent="0" lvl="0" marL="0" marR="0" rtl="0" algn="ctr">
              <a:spcBef>
                <a:spcPts val="0"/>
              </a:spcBef>
              <a:spcAft>
                <a:spcPts val="0"/>
              </a:spcAft>
              <a:buNone/>
            </a:pPr>
            <a:r>
              <a:rPr b="1" i="0" lang="pt-BR" sz="2400" u="none" strike="noStrike">
                <a:solidFill>
                  <a:srgbClr val="F2F2F2"/>
                </a:solidFill>
                <a:latin typeface="Calibri"/>
                <a:ea typeface="Calibri"/>
                <a:cs typeface="Calibri"/>
                <a:sym typeface="Calibri"/>
              </a:rPr>
              <a:t>RESOLUÇÃO No  289, DE 14 DE AGOSTO DE 2019  </a:t>
            </a:r>
            <a:endParaRPr/>
          </a:p>
        </p:txBody>
      </p:sp>
      <p:sp>
        <p:nvSpPr>
          <p:cNvPr id="191" name="Google Shape;191;p13"/>
          <p:cNvSpPr txBox="1"/>
          <p:nvPr/>
        </p:nvSpPr>
        <p:spPr>
          <a:xfrm>
            <a:off x="5983111" y="3556000"/>
            <a:ext cx="4578872"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1800">
                <a:solidFill>
                  <a:srgbClr val="F2F2F2"/>
                </a:solidFill>
                <a:latin typeface="Calibri"/>
                <a:ea typeface="Calibri"/>
                <a:cs typeface="Calibri"/>
                <a:sym typeface="Calibri"/>
              </a:rPr>
              <a:t>Dispõe sobre a implantação e funcionamento do Sistema Nacional de Adoção e Acolhimento – SNA e dá outras providências </a:t>
            </a:r>
            <a:endParaRPr sz="1800">
              <a:solidFill>
                <a:srgbClr val="F2F2F2"/>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4"/>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97" name="Google Shape;197;p14"/>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198" name="Google Shape;198;p14"/>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SISTEMA NACIONAL DE ADOÇÃO E ACOLHIMENTO</a:t>
            </a:r>
            <a:endParaRPr/>
          </a:p>
        </p:txBody>
      </p:sp>
      <p:sp>
        <p:nvSpPr>
          <p:cNvPr id="199" name="Google Shape;199;p14"/>
          <p:cNvSpPr txBox="1"/>
          <p:nvPr/>
        </p:nvSpPr>
        <p:spPr>
          <a:xfrm>
            <a:off x="980661" y="1749779"/>
            <a:ext cx="9581322"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Art. 1º</a:t>
            </a:r>
            <a:r>
              <a:rPr lang="pt-BR" sz="2400">
                <a:solidFill>
                  <a:srgbClr val="F2F2F2"/>
                </a:solidFill>
                <a:latin typeface="Calibri"/>
                <a:ea typeface="Calibri"/>
                <a:cs typeface="Calibri"/>
                <a:sym typeface="Calibri"/>
              </a:rPr>
              <a:t> - </a:t>
            </a:r>
            <a:r>
              <a:rPr i="0" lang="pt-BR" sz="2400" u="none" strike="noStrike">
                <a:solidFill>
                  <a:srgbClr val="F2F2F2"/>
                </a:solidFill>
                <a:latin typeface="Calibri"/>
                <a:ea typeface="Calibri"/>
                <a:cs typeface="Calibri"/>
                <a:sym typeface="Calibri"/>
              </a:rPr>
              <a:t>O Conselho Nacional de Justiça implantará o Sistema Nacional de </a:t>
            </a:r>
            <a:endParaRPr sz="24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400" u="none" strike="noStrike">
                <a:solidFill>
                  <a:srgbClr val="F2F2F2"/>
                </a:solidFill>
                <a:latin typeface="Calibri"/>
                <a:ea typeface="Calibri"/>
                <a:cs typeface="Calibri"/>
                <a:sym typeface="Calibri"/>
              </a:rPr>
              <a:t>Adoção e de Acolhimento – SNA, cuja finalidade é</a:t>
            </a:r>
            <a:r>
              <a:rPr b="1" i="0" lang="pt-BR" sz="2400" u="none" strike="noStrike">
                <a:solidFill>
                  <a:srgbClr val="D8D8D8"/>
                </a:solidFill>
                <a:latin typeface="Calibri"/>
                <a:ea typeface="Calibri"/>
                <a:cs typeface="Calibri"/>
                <a:sym typeface="Calibri"/>
              </a:rPr>
              <a:t> </a:t>
            </a:r>
            <a:r>
              <a:rPr b="1" i="0" lang="pt-BR" sz="2400" u="sng">
                <a:solidFill>
                  <a:srgbClr val="D8D8D8"/>
                </a:solidFill>
                <a:latin typeface="Calibri"/>
                <a:ea typeface="Calibri"/>
                <a:cs typeface="Calibri"/>
                <a:sym typeface="Calibri"/>
              </a:rPr>
              <a:t>consolidar dados fornecidos pelos Tribunais de Justiça </a:t>
            </a:r>
            <a:r>
              <a:rPr i="0" lang="pt-BR" sz="2400" u="none" strike="noStrike">
                <a:solidFill>
                  <a:srgbClr val="F2F2F2"/>
                </a:solidFill>
                <a:latin typeface="Calibri"/>
                <a:ea typeface="Calibri"/>
                <a:cs typeface="Calibri"/>
                <a:sym typeface="Calibri"/>
              </a:rPr>
              <a:t>referentes ao acolhimento institucional e familiar, à adoção, incluindo as </a:t>
            </a:r>
            <a:r>
              <a:rPr i="1" lang="pt-BR" sz="2400" u="none" strike="noStrike">
                <a:solidFill>
                  <a:srgbClr val="F2F2F2"/>
                </a:solidFill>
                <a:latin typeface="Calibri"/>
                <a:ea typeface="Calibri"/>
                <a:cs typeface="Calibri"/>
                <a:sym typeface="Calibri"/>
              </a:rPr>
              <a:t>intuitu personae</a:t>
            </a:r>
            <a:r>
              <a:rPr i="0" lang="pt-BR" sz="2400" u="none" strike="noStrike">
                <a:solidFill>
                  <a:srgbClr val="F2F2F2"/>
                </a:solidFill>
                <a:latin typeface="Calibri"/>
                <a:ea typeface="Calibri"/>
                <a:cs typeface="Calibri"/>
                <a:sym typeface="Calibri"/>
              </a:rPr>
              <a:t>, e a outras modalidades de colocação em família substituta, bem como sobre pretendentes nacionais e estrangeiros habilitados à adoção. </a:t>
            </a:r>
            <a:endParaRPr sz="2400">
              <a:solidFill>
                <a:srgbClr val="F2F2F2"/>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grpSp>
        <p:nvGrpSpPr>
          <p:cNvPr id="204" name="Google Shape;204;p15"/>
          <p:cNvGrpSpPr/>
          <p:nvPr/>
        </p:nvGrpSpPr>
        <p:grpSpPr>
          <a:xfrm>
            <a:off x="7067010" y="125427"/>
            <a:ext cx="4962984" cy="6858042"/>
            <a:chOff x="238538" y="38220"/>
            <a:chExt cx="4724402" cy="6294092"/>
          </a:xfrm>
        </p:grpSpPr>
        <p:pic>
          <p:nvPicPr>
            <p:cNvPr descr="placa de madeira de direção em um fundo branco 2264172 Vetor no Vecteezy" id="205" name="Google Shape;205;p15"/>
            <p:cNvPicPr preferRelativeResize="0"/>
            <p:nvPr/>
          </p:nvPicPr>
          <p:blipFill rotWithShape="1">
            <a:blip r:embed="rId3">
              <a:alphaModFix/>
            </a:blip>
            <a:srcRect b="0" l="0" r="0" t="0"/>
            <a:stretch/>
          </p:blipFill>
          <p:spPr>
            <a:xfrm>
              <a:off x="238538" y="38220"/>
              <a:ext cx="4724402" cy="6294092"/>
            </a:xfrm>
            <a:prstGeom prst="rect">
              <a:avLst/>
            </a:prstGeom>
            <a:noFill/>
            <a:ln>
              <a:noFill/>
            </a:ln>
          </p:spPr>
        </p:pic>
        <p:sp>
          <p:nvSpPr>
            <p:cNvPr id="206" name="Google Shape;206;p15"/>
            <p:cNvSpPr txBox="1"/>
            <p:nvPr/>
          </p:nvSpPr>
          <p:spPr>
            <a:xfrm flipH="1">
              <a:off x="1710899" y="2799947"/>
              <a:ext cx="1946700" cy="480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Juventude</a:t>
              </a:r>
              <a:endParaRPr/>
            </a:p>
          </p:txBody>
        </p:sp>
        <p:sp>
          <p:nvSpPr>
            <p:cNvPr id="207" name="Google Shape;207;p15"/>
            <p:cNvSpPr txBox="1"/>
            <p:nvPr/>
          </p:nvSpPr>
          <p:spPr>
            <a:xfrm flipH="1">
              <a:off x="2675060" y="942905"/>
              <a:ext cx="1661100" cy="480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Infância</a:t>
              </a:r>
              <a:endParaRPr/>
            </a:p>
          </p:txBody>
        </p:sp>
      </p:grpSp>
      <p:pic>
        <p:nvPicPr>
          <p:cNvPr id="208" name="Google Shape;208;p15"/>
          <p:cNvPicPr preferRelativeResize="0"/>
          <p:nvPr/>
        </p:nvPicPr>
        <p:blipFill rotWithShape="1">
          <a:blip r:embed="rId4">
            <a:alphaModFix/>
          </a:blip>
          <a:srcRect b="0" l="0" r="0" t="0"/>
          <a:stretch/>
        </p:blipFill>
        <p:spPr>
          <a:xfrm>
            <a:off x="8978" y="0"/>
            <a:ext cx="7058025" cy="685800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grpSp>
        <p:nvGrpSpPr>
          <p:cNvPr id="213" name="Google Shape;213;p16"/>
          <p:cNvGrpSpPr/>
          <p:nvPr/>
        </p:nvGrpSpPr>
        <p:grpSpPr>
          <a:xfrm>
            <a:off x="238542" y="311680"/>
            <a:ext cx="5044716" cy="6546485"/>
            <a:chOff x="238538" y="198783"/>
            <a:chExt cx="4724402" cy="6294092"/>
          </a:xfrm>
        </p:grpSpPr>
        <p:pic>
          <p:nvPicPr>
            <p:cNvPr descr="placa de madeira de direção em um fundo branco 2264172 Vetor no Vecteezy" id="214" name="Google Shape;214;p16"/>
            <p:cNvPicPr preferRelativeResize="0"/>
            <p:nvPr/>
          </p:nvPicPr>
          <p:blipFill rotWithShape="1">
            <a:blip r:embed="rId3">
              <a:alphaModFix/>
            </a:blip>
            <a:srcRect b="0" l="0" r="0" t="0"/>
            <a:stretch/>
          </p:blipFill>
          <p:spPr>
            <a:xfrm>
              <a:off x="238538" y="198783"/>
              <a:ext cx="4724402" cy="6294092"/>
            </a:xfrm>
            <a:prstGeom prst="rect">
              <a:avLst/>
            </a:prstGeom>
            <a:noFill/>
            <a:ln>
              <a:noFill/>
            </a:ln>
          </p:spPr>
        </p:pic>
        <p:sp>
          <p:nvSpPr>
            <p:cNvPr id="215" name="Google Shape;215;p16"/>
            <p:cNvSpPr txBox="1"/>
            <p:nvPr/>
          </p:nvSpPr>
          <p:spPr>
            <a:xfrm flipH="1">
              <a:off x="1710899" y="2879619"/>
              <a:ext cx="1946700" cy="503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Juventude</a:t>
              </a:r>
              <a:endParaRPr/>
            </a:p>
          </p:txBody>
        </p:sp>
        <p:sp>
          <p:nvSpPr>
            <p:cNvPr id="216" name="Google Shape;216;p16"/>
            <p:cNvSpPr txBox="1"/>
            <p:nvPr/>
          </p:nvSpPr>
          <p:spPr>
            <a:xfrm flipH="1">
              <a:off x="2675060" y="942905"/>
              <a:ext cx="1661100" cy="503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Infância</a:t>
              </a:r>
              <a:endParaRPr/>
            </a:p>
          </p:txBody>
        </p:sp>
      </p:grpSp>
      <p:pic>
        <p:nvPicPr>
          <p:cNvPr id="217" name="Google Shape;217;p16"/>
          <p:cNvPicPr preferRelativeResize="0"/>
          <p:nvPr/>
        </p:nvPicPr>
        <p:blipFill rotWithShape="1">
          <a:blip r:embed="rId4">
            <a:alphaModFix/>
          </a:blip>
          <a:srcRect b="0" l="0" r="0" t="0"/>
          <a:stretch/>
        </p:blipFill>
        <p:spPr>
          <a:xfrm>
            <a:off x="5729155" y="0"/>
            <a:ext cx="6450013" cy="685800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pic>
        <p:nvPicPr>
          <p:cNvPr descr="DOX Planejamento, Gestão e Desenvolvimento Imobiliário | NEWS &amp; ARTIGOS |  São Paulo consolida legislação sobre calçadas" id="222" name="Google Shape;222;p17"/>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23" name="Google Shape;223;p17"/>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24" name="Google Shape;224;p17"/>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25" name="Google Shape;225;p17"/>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6" name="Google Shape;226;p17"/>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27" name="Google Shape;227;p17"/>
          <p:cNvSpPr txBox="1"/>
          <p:nvPr/>
        </p:nvSpPr>
        <p:spPr>
          <a:xfrm>
            <a:off x="788505" y="2120169"/>
            <a:ext cx="10565400" cy="4556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D8D8D8"/>
                </a:solidFill>
                <a:latin typeface="Calibri"/>
                <a:ea typeface="Calibri"/>
                <a:cs typeface="Calibri"/>
                <a:sym typeface="Calibri"/>
              </a:rPr>
              <a:t>EMENTA: </a:t>
            </a:r>
            <a:endParaRPr>
              <a:solidFill>
                <a:srgbClr val="D8D8D8"/>
              </a:solidFill>
            </a:endParaRPr>
          </a:p>
          <a:p>
            <a:pPr indent="0" lvl="0" marL="0" marR="0" rtl="0" algn="l">
              <a:spcBef>
                <a:spcPts val="0"/>
              </a:spcBef>
              <a:spcAft>
                <a:spcPts val="0"/>
              </a:spcAft>
              <a:buNone/>
            </a:pPr>
            <a:br>
              <a:rPr b="0" lang="pt-BR" sz="2400">
                <a:solidFill>
                  <a:srgbClr val="F2F2F2"/>
                </a:solidFill>
                <a:latin typeface="Calibri"/>
                <a:ea typeface="Calibri"/>
                <a:cs typeface="Calibri"/>
                <a:sym typeface="Calibri"/>
              </a:rPr>
            </a:br>
            <a:r>
              <a:rPr b="1" i="0" lang="pt-BR" sz="2200" u="none" strike="noStrike">
                <a:solidFill>
                  <a:srgbClr val="BF9000"/>
                </a:solidFill>
                <a:latin typeface="Calibri"/>
                <a:ea typeface="Calibri"/>
                <a:cs typeface="Calibri"/>
                <a:sym typeface="Calibri"/>
              </a:rPr>
              <a:t>ORIENTA</a:t>
            </a:r>
            <a:r>
              <a:rPr i="0" lang="pt-BR" sz="2200" u="none" strike="noStrike">
                <a:solidFill>
                  <a:srgbClr val="F2F2F2"/>
                </a:solidFill>
                <a:latin typeface="Calibri"/>
                <a:ea typeface="Calibri"/>
                <a:cs typeface="Calibri"/>
                <a:sym typeface="Calibri"/>
              </a:rPr>
              <a:t> os juízes com competência em matéria da Infância e Juventude sobre as situações concretas de descumprimento de disposições legais relativas à tramitação e julgamento de feitos da Infância e Juventude e de descumprimento de prazos de tramitação de ações de suspensão, extinção e destituição do poder familiar, de guarda e de adoção, bem como de cadastramento de crianças e de famílias pretendentes à adoção no SNA/CNJ;  </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b="1" i="0" lang="pt-BR" sz="2200" u="none" strike="noStrike">
                <a:solidFill>
                  <a:srgbClr val="BF9000"/>
                </a:solidFill>
                <a:latin typeface="Calibri"/>
                <a:ea typeface="Calibri"/>
                <a:cs typeface="Calibri"/>
                <a:sym typeface="Calibri"/>
              </a:rPr>
              <a:t>DETERMINA</a:t>
            </a:r>
            <a:r>
              <a:rPr i="0" lang="pt-BR" sz="2200" u="none" strike="noStrike">
                <a:solidFill>
                  <a:srgbClr val="F2F2F2"/>
                </a:solidFill>
                <a:latin typeface="Calibri"/>
                <a:ea typeface="Calibri"/>
                <a:cs typeface="Calibri"/>
                <a:sym typeface="Calibri"/>
              </a:rPr>
              <a:t> a rigorosa observação do caráter cautelar e excepcional no cumprimento de regras administrativas e gerenciais nos procedimentos de inscrição de crianças e adolescentes no Sistema Nacional de Adoção e Acolhimento-SNA, conforme o ANEXO I da   REGULAMENTAÇÃO TÉCNICA DO SISTEMA NACIONAL DE ADOÇÃO E ACOLHIMENTO da  Resolução do CNJ de Nº 289 de 14/08/2019, para colocação da criança ou do adolescente na situação “apta para adoção” no referido sistema;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pic>
        <p:nvPicPr>
          <p:cNvPr descr="DOX Planejamento, Gestão e Desenvolvimento Imobiliário | NEWS &amp; ARTIGOS |  São Paulo consolida legislação sobre calçadas" id="232" name="Google Shape;232;p18"/>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33" name="Google Shape;233;p18"/>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34" name="Google Shape;234;p18"/>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35" name="Google Shape;235;p18"/>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6" name="Google Shape;236;p18"/>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37" name="Google Shape;237;p18"/>
          <p:cNvSpPr txBox="1"/>
          <p:nvPr/>
        </p:nvSpPr>
        <p:spPr>
          <a:xfrm>
            <a:off x="788505" y="2163574"/>
            <a:ext cx="10565400" cy="4556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D8D8D8"/>
                </a:solidFill>
                <a:latin typeface="Calibri"/>
                <a:ea typeface="Calibri"/>
                <a:cs typeface="Calibri"/>
                <a:sym typeface="Calibri"/>
              </a:rPr>
              <a:t>EMENTA: </a:t>
            </a:r>
            <a:endParaRPr>
              <a:solidFill>
                <a:srgbClr val="D8D8D8"/>
              </a:solidFill>
            </a:endParaRPr>
          </a:p>
          <a:p>
            <a:pPr indent="0" lvl="0" marL="0" marR="0" rtl="0" algn="l">
              <a:spcBef>
                <a:spcPts val="0"/>
              </a:spcBef>
              <a:spcAft>
                <a:spcPts val="0"/>
              </a:spcAft>
              <a:buNone/>
            </a:pPr>
            <a:br>
              <a:rPr b="0" lang="pt-BR" sz="2400">
                <a:solidFill>
                  <a:srgbClr val="F2F2F2"/>
                </a:solidFill>
                <a:latin typeface="Calibri"/>
                <a:ea typeface="Calibri"/>
                <a:cs typeface="Calibri"/>
                <a:sym typeface="Calibri"/>
              </a:rPr>
            </a:br>
            <a:r>
              <a:rPr b="1" i="0" lang="pt-BR" sz="2200" u="none" strike="noStrike">
                <a:solidFill>
                  <a:srgbClr val="BF9000"/>
                </a:solidFill>
                <a:latin typeface="Calibri"/>
                <a:ea typeface="Calibri"/>
                <a:cs typeface="Calibri"/>
                <a:sym typeface="Calibri"/>
              </a:rPr>
              <a:t>RECOMENDA</a:t>
            </a:r>
            <a:r>
              <a:rPr i="0" lang="pt-BR" sz="2200" u="none" strike="noStrike">
                <a:solidFill>
                  <a:srgbClr val="F2F2F2"/>
                </a:solidFill>
                <a:latin typeface="Calibri"/>
                <a:ea typeface="Calibri"/>
                <a:cs typeface="Calibri"/>
                <a:sym typeface="Calibri"/>
              </a:rPr>
              <a:t> aos juízes da infância e juventude diligências de orientação e cumprimento deste provimento, junto às suas equipes de Secretarias e de Núcleos Interprofissionais das suas unidades judiciárias, para os servidores responsáveis pela inscrição de crianças e adolescente no SNA/CNJ”; </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b="1" i="0" lang="pt-BR" sz="2200" u="none" strike="noStrike">
                <a:solidFill>
                  <a:srgbClr val="BF9000"/>
                </a:solidFill>
                <a:latin typeface="Calibri"/>
                <a:ea typeface="Calibri"/>
                <a:cs typeface="Calibri"/>
                <a:sym typeface="Calibri"/>
              </a:rPr>
              <a:t>FIXA</a:t>
            </a:r>
            <a:r>
              <a:rPr i="0" lang="pt-BR" sz="2200" u="none" strike="noStrike">
                <a:solidFill>
                  <a:srgbClr val="F2F2F2"/>
                </a:solidFill>
                <a:latin typeface="Calibri"/>
                <a:ea typeface="Calibri"/>
                <a:cs typeface="Calibri"/>
                <a:sym typeface="Calibri"/>
              </a:rPr>
              <a:t> o percentual máximo em 10% (dez por cento) dos feitos existentes para a excepcionalidade do cumprimento prioritário dos prazos legais previstos pelo  ECA;  </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b="1" i="0" lang="pt-BR" sz="2200" u="none" strike="noStrike">
                <a:solidFill>
                  <a:srgbClr val="BF9000"/>
                </a:solidFill>
                <a:latin typeface="Calibri"/>
                <a:ea typeface="Calibri"/>
                <a:cs typeface="Calibri"/>
                <a:sym typeface="Calibri"/>
              </a:rPr>
              <a:t>PROMOVE</a:t>
            </a:r>
            <a:r>
              <a:rPr i="0" lang="pt-BR" sz="2200" u="none" strike="noStrike">
                <a:solidFill>
                  <a:srgbClr val="F2F2F2"/>
                </a:solidFill>
                <a:latin typeface="Calibri"/>
                <a:ea typeface="Calibri"/>
                <a:cs typeface="Calibri"/>
                <a:sym typeface="Calibri"/>
              </a:rPr>
              <a:t> gestão para estimular junto a Escola Judicial e a Coordenadoria da Infância e Juventude a adequada manutenção dos cadastros do CNJ em Pernambuco e para a ampliação dos programas permanentes de formação, capacitação e treinamento de servidores e magistrados em relação às atividades judicias, jurisdicionais e gerenciais relativas a crianças e a adolescentes. </a:t>
            </a:r>
            <a:endParaRPr sz="2200">
              <a:solidFill>
                <a:srgbClr val="F2F2F2"/>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pic>
        <p:nvPicPr>
          <p:cNvPr descr="DOX Planejamento, Gestão e Desenvolvimento Imobiliário | NEWS &amp; ARTIGOS |  São Paulo consolida legislação sobre calçadas" id="242" name="Google Shape;242;p19"/>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43" name="Google Shape;243;p19"/>
          <p:cNvSpPr/>
          <p:nvPr/>
        </p:nvSpPr>
        <p:spPr>
          <a:xfrm>
            <a:off x="0" y="1636605"/>
            <a:ext cx="12192000" cy="5470033"/>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44" name="Google Shape;244;p19"/>
          <p:cNvSpPr txBox="1"/>
          <p:nvPr/>
        </p:nvSpPr>
        <p:spPr>
          <a:xfrm>
            <a:off x="788504" y="2617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4800"/>
              <a:buFont typeface="Calibri"/>
              <a:buNone/>
            </a:pPr>
            <a:r>
              <a:rPr b="1" lang="pt-BR" sz="4800">
                <a:solidFill>
                  <a:schemeClr val="dk1"/>
                </a:solidFill>
                <a:latin typeface="Calibri"/>
                <a:ea typeface="Calibri"/>
                <a:cs typeface="Calibri"/>
                <a:sym typeface="Calibri"/>
              </a:rPr>
              <a:t>Bases para provimento 02/2021 – CGJ/PE</a:t>
            </a:r>
            <a:endParaRPr/>
          </a:p>
        </p:txBody>
      </p:sp>
      <p:sp>
        <p:nvSpPr>
          <p:cNvPr id="245" name="Google Shape;245;p19"/>
          <p:cNvSpPr txBox="1"/>
          <p:nvPr/>
        </p:nvSpPr>
        <p:spPr>
          <a:xfrm>
            <a:off x="781668" y="1745973"/>
            <a:ext cx="10520729" cy="175432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pt-BR" sz="2400" u="none" strike="noStrike">
                <a:solidFill>
                  <a:srgbClr val="F2F2F2"/>
                </a:solidFill>
                <a:latin typeface="Calibri"/>
                <a:ea typeface="Calibri"/>
                <a:cs typeface="Calibri"/>
                <a:sym typeface="Calibri"/>
              </a:rPr>
              <a:t>CNJ-Pontuação máxima - Justiça Estadual até 40 pontos </a:t>
            </a:r>
            <a:endParaRPr b="0" sz="2400">
              <a:solidFill>
                <a:srgbClr val="F2F2F2"/>
              </a:solidFill>
              <a:latin typeface="Calibri"/>
              <a:ea typeface="Calibri"/>
              <a:cs typeface="Calibri"/>
              <a:sym typeface="Calibri"/>
            </a:endParaRPr>
          </a:p>
          <a:p>
            <a:pPr indent="0" lvl="0" marL="0" marR="0" rtl="0" algn="l">
              <a:spcBef>
                <a:spcPts val="0"/>
              </a:spcBef>
              <a:spcAft>
                <a:spcPts val="0"/>
              </a:spcAft>
              <a:buNone/>
            </a:pPr>
            <a:r>
              <a:t/>
            </a:r>
            <a:endParaRPr b="0" i="0" sz="1800" u="none" strike="noStrike">
              <a:solidFill>
                <a:srgbClr val="F2F2F2"/>
              </a:solidFill>
              <a:latin typeface="Arial"/>
              <a:ea typeface="Arial"/>
              <a:cs typeface="Arial"/>
              <a:sym typeface="Arial"/>
            </a:endParaRPr>
          </a:p>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META:</a:t>
            </a:r>
            <a:r>
              <a:rPr b="0" i="0" lang="pt-BR" sz="2400" u="none" strike="noStrike">
                <a:solidFill>
                  <a:srgbClr val="F2F2F2"/>
                </a:solidFill>
                <a:latin typeface="Calibri"/>
                <a:ea typeface="Calibri"/>
                <a:cs typeface="Calibri"/>
                <a:sym typeface="Calibri"/>
              </a:rPr>
              <a:t> Realizar reavaliação das crianças acolhidas e conferir celeridade processual aos processos de adoção (Lei 8.069/1990 e Res.289/2019)</a:t>
            </a:r>
            <a:br>
              <a:rPr lang="pt-BR" sz="1800">
                <a:solidFill>
                  <a:srgbClr val="F2F2F2"/>
                </a:solidFill>
                <a:latin typeface="Calibri"/>
                <a:ea typeface="Calibri"/>
                <a:cs typeface="Calibri"/>
                <a:sym typeface="Calibri"/>
              </a:rPr>
            </a:br>
            <a:endParaRPr sz="1800">
              <a:solidFill>
                <a:srgbClr val="F2F2F2"/>
              </a:solidFill>
              <a:latin typeface="Calibri"/>
              <a:ea typeface="Calibri"/>
              <a:cs typeface="Calibri"/>
              <a:sym typeface="Calibri"/>
            </a:endParaRPr>
          </a:p>
        </p:txBody>
      </p:sp>
      <p:sp>
        <p:nvSpPr>
          <p:cNvPr id="246" name="Google Shape;246;p19"/>
          <p:cNvSpPr txBox="1"/>
          <p:nvPr/>
        </p:nvSpPr>
        <p:spPr>
          <a:xfrm>
            <a:off x="899657" y="3465870"/>
            <a:ext cx="4503174" cy="31700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000" u="none" strike="noStrike">
                <a:solidFill>
                  <a:srgbClr val="BF9000"/>
                </a:solidFill>
                <a:latin typeface="Calibri"/>
                <a:ea typeface="Calibri"/>
                <a:cs typeface="Calibri"/>
                <a:sym typeface="Calibri"/>
              </a:rPr>
              <a:t>1.Nas Ações de Acolhimento-20 pontos</a:t>
            </a:r>
            <a:endParaRPr b="1" sz="2000">
              <a:solidFill>
                <a:srgbClr val="BF9000"/>
              </a:solidFill>
              <a:latin typeface="Calibri"/>
              <a:ea typeface="Calibri"/>
              <a:cs typeface="Calibri"/>
              <a:sym typeface="Calibri"/>
            </a:endParaRPr>
          </a:p>
          <a:p>
            <a:pPr indent="-457200" lvl="0" marL="457200" marR="0" rtl="0" algn="just">
              <a:spcBef>
                <a:spcPts val="0"/>
              </a:spcBef>
              <a:spcAft>
                <a:spcPts val="0"/>
              </a:spcAft>
              <a:buClr>
                <a:srgbClr val="D8D8D8"/>
              </a:buClr>
              <a:buSzPts val="2000"/>
              <a:buFont typeface="Calibri"/>
              <a:buAutoNum type="alphaLcParenR"/>
            </a:pPr>
            <a:r>
              <a:rPr b="0" i="0" lang="pt-BR" sz="2000" u="none" strike="noStrike">
                <a:solidFill>
                  <a:srgbClr val="D8D8D8"/>
                </a:solidFill>
                <a:latin typeface="Calibri"/>
                <a:ea typeface="Calibri"/>
                <a:cs typeface="Calibri"/>
                <a:sym typeface="Calibri"/>
              </a:rPr>
              <a:t>90% ou mais dos acolhimentos que estão há mais de 3 meses no SNA e que tiveram reavaliação do acolhimento nos 90 dias subsequentes (20 pontos).</a:t>
            </a:r>
            <a:endParaRPr/>
          </a:p>
          <a:p>
            <a:pPr indent="0" lvl="0" marL="0" marR="0" rtl="0" algn="just">
              <a:spcBef>
                <a:spcPts val="0"/>
              </a:spcBef>
              <a:spcAft>
                <a:spcPts val="0"/>
              </a:spcAft>
              <a:buNone/>
            </a:pPr>
            <a:r>
              <a:t/>
            </a:r>
            <a:endParaRPr b="0" sz="2000">
              <a:solidFill>
                <a:srgbClr val="D8D8D8"/>
              </a:solidFill>
              <a:latin typeface="Calibri"/>
              <a:ea typeface="Calibri"/>
              <a:cs typeface="Calibri"/>
              <a:sym typeface="Calibri"/>
            </a:endParaRPr>
          </a:p>
          <a:p>
            <a:pPr indent="0" lvl="0" marL="0" marR="0" rtl="0" algn="just">
              <a:spcBef>
                <a:spcPts val="0"/>
              </a:spcBef>
              <a:spcAft>
                <a:spcPts val="0"/>
              </a:spcAft>
              <a:buNone/>
            </a:pPr>
            <a:r>
              <a:rPr b="0" i="0" lang="pt-BR" sz="2000" u="none" strike="noStrike">
                <a:solidFill>
                  <a:srgbClr val="D8D8D8"/>
                </a:solidFill>
                <a:latin typeface="Calibri"/>
                <a:ea typeface="Calibri"/>
                <a:cs typeface="Calibri"/>
                <a:sym typeface="Calibri"/>
              </a:rPr>
              <a:t>Análise CNJ: a) 30% dos acolhimentos com reavaliação em menos de 90 dias não recebe pontos.</a:t>
            </a:r>
            <a:endParaRPr/>
          </a:p>
        </p:txBody>
      </p:sp>
      <p:sp>
        <p:nvSpPr>
          <p:cNvPr id="247" name="Google Shape;247;p19"/>
          <p:cNvSpPr txBox="1"/>
          <p:nvPr/>
        </p:nvSpPr>
        <p:spPr>
          <a:xfrm>
            <a:off x="5845284" y="3465848"/>
            <a:ext cx="5707626" cy="31700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000" u="none" strike="noStrike">
                <a:solidFill>
                  <a:srgbClr val="BF9000"/>
                </a:solidFill>
                <a:latin typeface="Calibri"/>
                <a:ea typeface="Calibri"/>
                <a:cs typeface="Calibri"/>
                <a:sym typeface="Calibri"/>
              </a:rPr>
              <a:t>2.Nas ações de Adoção-20 pontos</a:t>
            </a:r>
            <a:endParaRPr b="1" sz="2000">
              <a:solidFill>
                <a:srgbClr val="BF9000"/>
              </a:solidFill>
              <a:latin typeface="Calibri"/>
              <a:ea typeface="Calibri"/>
              <a:cs typeface="Calibri"/>
              <a:sym typeface="Calibri"/>
            </a:endParaRPr>
          </a:p>
          <a:p>
            <a:pPr indent="0" lvl="0" marL="0" marR="0" rtl="0" algn="l">
              <a:spcBef>
                <a:spcPts val="0"/>
              </a:spcBef>
              <a:spcAft>
                <a:spcPts val="0"/>
              </a:spcAft>
              <a:buNone/>
            </a:pPr>
            <a:r>
              <a:rPr b="0" i="0" lang="pt-BR" sz="2000" u="none" strike="noStrike">
                <a:solidFill>
                  <a:srgbClr val="D8D8D8"/>
                </a:solidFill>
                <a:latin typeface="Calibri"/>
                <a:ea typeface="Calibri"/>
                <a:cs typeface="Calibri"/>
                <a:sym typeface="Calibri"/>
              </a:rPr>
              <a:t>b.1) 80% ou mais dos processos de adoção do SNA que tramitam há 120 dias ou menos (15 pontos);</a:t>
            </a:r>
            <a:endParaRPr b="0" sz="2000">
              <a:solidFill>
                <a:srgbClr val="D8D8D8"/>
              </a:solidFill>
              <a:latin typeface="Calibri"/>
              <a:ea typeface="Calibri"/>
              <a:cs typeface="Calibri"/>
              <a:sym typeface="Calibri"/>
            </a:endParaRPr>
          </a:p>
          <a:p>
            <a:pPr indent="0" lvl="0" marL="0" marR="0" rtl="0" algn="l">
              <a:spcBef>
                <a:spcPts val="0"/>
              </a:spcBef>
              <a:spcAft>
                <a:spcPts val="0"/>
              </a:spcAft>
              <a:buNone/>
            </a:pPr>
            <a:r>
              <a:rPr b="0" i="0" lang="pt-BR" sz="2000" u="none" strike="noStrike">
                <a:solidFill>
                  <a:srgbClr val="D8D8D8"/>
                </a:solidFill>
                <a:latin typeface="Calibri"/>
                <a:ea typeface="Calibri"/>
                <a:cs typeface="Calibri"/>
                <a:sym typeface="Calibri"/>
              </a:rPr>
              <a:t>Análise CNJ: b.1) 65% das adoções em tramitação há menos de 120 dias não recebe pontos.</a:t>
            </a:r>
            <a:br>
              <a:rPr b="0" lang="pt-BR" sz="2000">
                <a:solidFill>
                  <a:srgbClr val="D8D8D8"/>
                </a:solidFill>
                <a:latin typeface="Calibri"/>
                <a:ea typeface="Calibri"/>
                <a:cs typeface="Calibri"/>
                <a:sym typeface="Calibri"/>
              </a:rPr>
            </a:br>
            <a:r>
              <a:rPr b="0" i="0" lang="pt-BR" sz="2000" u="none" strike="noStrike">
                <a:solidFill>
                  <a:srgbClr val="D8D8D8"/>
                </a:solidFill>
                <a:latin typeface="Calibri"/>
                <a:ea typeface="Calibri"/>
                <a:cs typeface="Calibri"/>
                <a:sym typeface="Calibri"/>
              </a:rPr>
              <a:t>b.2) 80% ou mais dos processos de adoção no SNA que tramitam há 240 dias ou menos (5 pontos).</a:t>
            </a:r>
            <a:endParaRPr/>
          </a:p>
          <a:p>
            <a:pPr indent="0" lvl="0" marL="0" marR="0" rtl="0" algn="l">
              <a:spcBef>
                <a:spcPts val="0"/>
              </a:spcBef>
              <a:spcAft>
                <a:spcPts val="0"/>
              </a:spcAft>
              <a:buNone/>
            </a:pPr>
            <a:r>
              <a:t/>
            </a:r>
            <a:endParaRPr b="0" sz="2000">
              <a:solidFill>
                <a:srgbClr val="D8D8D8"/>
              </a:solidFill>
              <a:latin typeface="Calibri"/>
              <a:ea typeface="Calibri"/>
              <a:cs typeface="Calibri"/>
              <a:sym typeface="Calibri"/>
            </a:endParaRPr>
          </a:p>
          <a:p>
            <a:pPr indent="0" lvl="0" marL="0" marR="0" rtl="0" algn="l">
              <a:spcBef>
                <a:spcPts val="0"/>
              </a:spcBef>
              <a:spcAft>
                <a:spcPts val="0"/>
              </a:spcAft>
              <a:buNone/>
            </a:pPr>
            <a:r>
              <a:rPr b="0" i="0" lang="pt-BR" sz="2000" u="none" strike="noStrike">
                <a:solidFill>
                  <a:srgbClr val="D8D8D8"/>
                </a:solidFill>
                <a:latin typeface="Calibri"/>
                <a:ea typeface="Calibri"/>
                <a:cs typeface="Calibri"/>
                <a:sym typeface="Calibri"/>
              </a:rPr>
              <a:t>Análise CNJ: b.2) 99% das adoções em tramitação há menos de 240 dias: 5 pontos.</a:t>
            </a:r>
            <a:endParaRPr sz="2000">
              <a:solidFill>
                <a:srgbClr val="D8D8D8"/>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nvSpPr>
        <p:spPr>
          <a:xfrm flipH="1">
            <a:off x="1736050" y="2879625"/>
            <a:ext cx="2600100" cy="523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800" u="none" cap="none" strike="noStrike">
                <a:solidFill>
                  <a:srgbClr val="3F3F3F"/>
                </a:solidFill>
                <a:latin typeface="Arial"/>
                <a:ea typeface="Arial"/>
                <a:cs typeface="Arial"/>
                <a:sym typeface="Arial"/>
              </a:rPr>
              <a:t>Juventude</a:t>
            </a:r>
            <a:endParaRPr/>
          </a:p>
        </p:txBody>
      </p:sp>
      <p:sp>
        <p:nvSpPr>
          <p:cNvPr id="98" name="Google Shape;98;p2"/>
          <p:cNvSpPr txBox="1"/>
          <p:nvPr/>
        </p:nvSpPr>
        <p:spPr>
          <a:xfrm flipH="1">
            <a:off x="2675048" y="942905"/>
            <a:ext cx="1661112" cy="58081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Infância</a:t>
            </a:r>
            <a:endParaRPr/>
          </a:p>
        </p:txBody>
      </p:sp>
      <p:sp>
        <p:nvSpPr>
          <p:cNvPr id="99" name="Google Shape;99;p2"/>
          <p:cNvSpPr txBox="1"/>
          <p:nvPr>
            <p:ph type="title"/>
          </p:nvPr>
        </p:nvSpPr>
        <p:spPr>
          <a:xfrm>
            <a:off x="5162550" y="365125"/>
            <a:ext cx="6191250" cy="132556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000"/>
              <a:buFont typeface="Calibri"/>
              <a:buNone/>
            </a:pPr>
            <a:r>
              <a:rPr b="1" i="1" lang="pt-BR" sz="4000" u="none" cap="none" strike="noStrike">
                <a:solidFill>
                  <a:schemeClr val="dk1"/>
                </a:solidFill>
                <a:latin typeface="Calibri"/>
                <a:ea typeface="Calibri"/>
                <a:cs typeface="Calibri"/>
                <a:sym typeface="Calibri"/>
              </a:rPr>
              <a:t>Realização:</a:t>
            </a:r>
            <a:endParaRPr/>
          </a:p>
        </p:txBody>
      </p:sp>
      <p:grpSp>
        <p:nvGrpSpPr>
          <p:cNvPr id="100" name="Google Shape;100;p2"/>
          <p:cNvGrpSpPr/>
          <p:nvPr/>
        </p:nvGrpSpPr>
        <p:grpSpPr>
          <a:xfrm>
            <a:off x="238538" y="198783"/>
            <a:ext cx="10871283" cy="6294092"/>
            <a:chOff x="238538" y="198783"/>
            <a:chExt cx="10871283" cy="6294092"/>
          </a:xfrm>
        </p:grpSpPr>
        <p:pic>
          <p:nvPicPr>
            <p:cNvPr descr="placa de madeira de direção em um fundo branco 2264172 Vetor no Vecteezy" id="101" name="Google Shape;101;p2"/>
            <p:cNvPicPr preferRelativeResize="0"/>
            <p:nvPr/>
          </p:nvPicPr>
          <p:blipFill rotWithShape="1">
            <a:blip r:embed="rId3">
              <a:alphaModFix/>
            </a:blip>
            <a:srcRect b="0" l="0" r="0" t="0"/>
            <a:stretch/>
          </p:blipFill>
          <p:spPr>
            <a:xfrm>
              <a:off x="238538" y="198783"/>
              <a:ext cx="4724403" cy="6294092"/>
            </a:xfrm>
            <a:prstGeom prst="rect">
              <a:avLst/>
            </a:prstGeom>
            <a:noFill/>
            <a:ln>
              <a:noFill/>
            </a:ln>
          </p:spPr>
        </p:pic>
        <p:pic>
          <p:nvPicPr>
            <p:cNvPr id="102" name="Google Shape;102;p2"/>
            <p:cNvPicPr preferRelativeResize="0"/>
            <p:nvPr/>
          </p:nvPicPr>
          <p:blipFill>
            <a:blip r:embed="rId4">
              <a:alphaModFix/>
            </a:blip>
            <a:stretch>
              <a:fillRect/>
            </a:stretch>
          </p:blipFill>
          <p:spPr>
            <a:xfrm>
              <a:off x="5375771" y="2363949"/>
              <a:ext cx="5734050" cy="2838450"/>
            </a:xfrm>
            <a:prstGeom prst="rect">
              <a:avLst/>
            </a:prstGeom>
            <a:noFill/>
            <a:ln>
              <a:noFill/>
            </a:ln>
          </p:spPr>
        </p:pic>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pic>
        <p:nvPicPr>
          <p:cNvPr descr="DOX Planejamento, Gestão e Desenvolvimento Imobiliário | NEWS &amp; ARTIGOS |  São Paulo consolida legislação sobre calçadas" id="252" name="Google Shape;252;p20"/>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53" name="Google Shape;253;p20"/>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4" name="Google Shape;254;p20"/>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55" name="Google Shape;255;p20"/>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6" name="Google Shape;256;p20"/>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57" name="Google Shape;257;p20"/>
          <p:cNvSpPr txBox="1"/>
          <p:nvPr/>
        </p:nvSpPr>
        <p:spPr>
          <a:xfrm>
            <a:off x="1268746" y="2206979"/>
            <a:ext cx="9604815"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Art. 1º</a:t>
            </a:r>
            <a:r>
              <a:rPr i="0" lang="pt-BR" sz="2400" u="none" strike="noStrike">
                <a:solidFill>
                  <a:srgbClr val="F2F2F2"/>
                </a:solidFill>
                <a:latin typeface="Calibri"/>
                <a:ea typeface="Calibri"/>
                <a:cs typeface="Calibri"/>
                <a:sym typeface="Calibri"/>
              </a:rPr>
              <a:t>  - Orientar a todos os juízes com competência jurisdicional em matéria da Infância e Juventude que, ao concederem medida protetiva de guarda de crianças em situação de risco familiar face a existência de ações de suspensão, extinção e destituição do poder familiar, permaneçam atentos ao caráter excepcional do comando dos artigos 19, 28 e 34 e seus parágrafos do ECA que regulamenta a inclusão da criança ou adolescente em programas de acolhimento familiar com preferência sobre o acolhimento institucional, observado, em qualquer caso, o caráter temporário e excepcional da medida, nos termos da lei, para  a concessão da guarda a pessoa ou casal cadastrado no programa de acolhimento familiar.</a:t>
            </a:r>
            <a:endParaRPr i="0" sz="2400" u="none" strike="noStrike">
              <a:solidFill>
                <a:srgbClr val="F2F2F2"/>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pic>
        <p:nvPicPr>
          <p:cNvPr descr="DOX Planejamento, Gestão e Desenvolvimento Imobiliário | NEWS &amp; ARTIGOS |  São Paulo consolida legislação sobre calçadas" id="262" name="Google Shape;262;p21"/>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63" name="Google Shape;263;p21"/>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4" name="Google Shape;264;p21"/>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65" name="Google Shape;265;p21"/>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6" name="Google Shape;266;p21"/>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67" name="Google Shape;267;p21"/>
          <p:cNvSpPr txBox="1"/>
          <p:nvPr/>
        </p:nvSpPr>
        <p:spPr>
          <a:xfrm>
            <a:off x="1283494" y="2206979"/>
            <a:ext cx="9604815"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§1º </a:t>
            </a:r>
            <a:r>
              <a:rPr i="0" lang="pt-BR" sz="2400" u="none" strike="noStrike">
                <a:solidFill>
                  <a:srgbClr val="F2F2F2"/>
                </a:solidFill>
                <a:latin typeface="Calibri"/>
                <a:ea typeface="Calibri"/>
                <a:cs typeface="Calibri"/>
                <a:sym typeface="Calibri"/>
              </a:rPr>
              <a:t> Os juízes deverão observar a excepcionalidade prevista pelo § 4º do artigo 19-A do ECA, quando da entrega responsável de criança para adoção, garantindo o rigor da previsão legal da hipótese de não haver a indicação do genitor e de não existir outro representante da família extensa apto a receber a guarda, a autoridade judiciária competente decretar a extinção do poder familiar e determinar a colocação da criança sob a guarda provisória de quem estiver habilitado a adotá-la ou de entidade que desenvolva programa de acolhimento familiar ou institucional, e apenas em caráter excepcional, justificado e autorizado pela genitora, promover buscas por familiares e possível genitor.</a:t>
            </a:r>
            <a:endParaRPr sz="2400">
              <a:solidFill>
                <a:srgbClr val="F2F2F2"/>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pic>
        <p:nvPicPr>
          <p:cNvPr descr="DOX Planejamento, Gestão e Desenvolvimento Imobiliário | NEWS &amp; ARTIGOS |  São Paulo consolida legislação sobre calçadas" id="272" name="Google Shape;272;p22"/>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73" name="Google Shape;273;p22"/>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4" name="Google Shape;274;p22"/>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75" name="Google Shape;275;p22"/>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6" name="Google Shape;276;p22"/>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77" name="Google Shape;277;p22"/>
          <p:cNvSpPr txBox="1"/>
          <p:nvPr/>
        </p:nvSpPr>
        <p:spPr>
          <a:xfrm>
            <a:off x="788504" y="2147987"/>
            <a:ext cx="10661373"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§2º</a:t>
            </a:r>
            <a:r>
              <a:rPr i="0" lang="pt-BR" sz="2400" u="none" strike="noStrike">
                <a:solidFill>
                  <a:srgbClr val="F2F2F2"/>
                </a:solidFill>
                <a:latin typeface="Calibri"/>
                <a:ea typeface="Calibri"/>
                <a:cs typeface="Calibri"/>
                <a:sym typeface="Calibri"/>
              </a:rPr>
              <a:t>  Os juízes deverão observar, rigorosamente, a previsão para a  colocação em família substituta mediante guarda, tutela ou adoção, levando-se em conta não só o grau de parentesco, mas principalmente, a relação de afinidade ou de afetividade a fim de evitar ou minorar as consequências decorrentes da medida.</a:t>
            </a:r>
            <a:endParaRPr/>
          </a:p>
          <a:p>
            <a:pPr indent="0" lvl="0" marL="0" marR="0" rtl="0" algn="l">
              <a:spcBef>
                <a:spcPts val="0"/>
              </a:spcBef>
              <a:spcAft>
                <a:spcPts val="0"/>
              </a:spcAft>
              <a:buNone/>
            </a:pPr>
            <a:br>
              <a:rPr b="0" lang="pt-BR" sz="2400">
                <a:solidFill>
                  <a:schemeClr val="dk1"/>
                </a:solidFill>
                <a:latin typeface="Calibri"/>
                <a:ea typeface="Calibri"/>
                <a:cs typeface="Calibri"/>
                <a:sym typeface="Calibri"/>
              </a:rPr>
            </a:br>
            <a:r>
              <a:rPr b="1" i="0" lang="pt-BR" sz="2400" u="none" strike="noStrike">
                <a:solidFill>
                  <a:srgbClr val="F2F2F2"/>
                </a:solidFill>
                <a:latin typeface="Calibri"/>
                <a:ea typeface="Calibri"/>
                <a:cs typeface="Calibri"/>
                <a:sym typeface="Calibri"/>
              </a:rPr>
              <a:t>§3º</a:t>
            </a:r>
            <a:r>
              <a:rPr i="0" lang="pt-BR" sz="2400" u="none" strike="noStrike">
                <a:solidFill>
                  <a:srgbClr val="F2F2F2"/>
                </a:solidFill>
                <a:latin typeface="Calibri"/>
                <a:ea typeface="Calibri"/>
                <a:cs typeface="Calibri"/>
                <a:sym typeface="Calibri"/>
              </a:rPr>
              <a:t>  Os juízes deverão observar a urgência de garantir a convivência familiar para crianças e adolescentes acolhidos e cadastrados há mais de 30 (trinta) dias no Sistema Nacional de Adoção e Acolhimento-SNA/CNJ, desde que certificada a inexistência de família pretendente cadastrada interessada, para decidir sobre a concessão liminar, com  as devidas cautelas legais, da guarda para fins de adoção e da guarda liminar em ações judiciais de adoção, sem a exigência de cadastramento prévio da família que deseja a adoção destas crianças e adolescentes.</a:t>
            </a:r>
            <a:endParaRPr sz="2400">
              <a:solidFill>
                <a:srgbClr val="F2F2F2"/>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pic>
        <p:nvPicPr>
          <p:cNvPr descr="DOX Planejamento, Gestão e Desenvolvimento Imobiliário | NEWS &amp; ARTIGOS |  São Paulo consolida legislação sobre calçadas" id="282" name="Google Shape;282;p23"/>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83" name="Google Shape;283;p23"/>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4" name="Google Shape;284;p23"/>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85" name="Google Shape;285;p23"/>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6" name="Google Shape;286;p23"/>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87" name="Google Shape;287;p23"/>
          <p:cNvSpPr txBox="1"/>
          <p:nvPr/>
        </p:nvSpPr>
        <p:spPr>
          <a:xfrm>
            <a:off x="788504" y="2147987"/>
            <a:ext cx="10661373"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200" u="none" strike="noStrike">
                <a:solidFill>
                  <a:srgbClr val="F2F2F2"/>
                </a:solidFill>
                <a:latin typeface="Calibri"/>
                <a:ea typeface="Calibri"/>
                <a:cs typeface="Calibri"/>
                <a:sym typeface="Calibri"/>
              </a:rPr>
              <a:t>Art. 2º - </a:t>
            </a:r>
            <a:r>
              <a:rPr i="0" lang="pt-BR" sz="2200" u="none" strike="noStrike">
                <a:solidFill>
                  <a:srgbClr val="F2F2F2"/>
                </a:solidFill>
                <a:latin typeface="Calibri"/>
                <a:ea typeface="Calibri"/>
                <a:cs typeface="Calibri"/>
                <a:sym typeface="Calibri"/>
              </a:rPr>
              <a:t>Determinar aos juízes com competência jurisdicional em Infância e Juventude a rigorosa observação do caráter cautelar e excepcional dos procedimentos de inscrição de crianças e adolescentes no SNA, para fazer cumprir a o ANEXO I da   REGULAMENTAÇÃO TÉCNICA DO SISTEMA NACIONAL DE ADOÇÃO E ACOLHIMENTO  , somente realizando a colocação da criança ou do adolescente na situação “apta para adoção” após o trânsito em julgado da decisão do processo de destituição ou extinção do poder familiar, ou ainda, quando a criança ou o adolescente for órfão ou tiver ambos os genitores desconhecidos, devendo observar a previsão excepcional e cautelar do art. 4º da referida regulamentação que permite a possibilidade do juiz, no melhor interesse da criança ou do adolescente, determinar a inclusão cautelar na situação “apta para adoção” antes do trânsito em julgado da decisão que destitui ou extingue o poder familiar, hipótese em que o pretendente deverá ser informado sobre o risco jurídico.</a:t>
            </a:r>
            <a:endParaRPr sz="2200">
              <a:solidFill>
                <a:srgbClr val="F2F2F2"/>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pic>
        <p:nvPicPr>
          <p:cNvPr descr="DOX Planejamento, Gestão e Desenvolvimento Imobiliário | NEWS &amp; ARTIGOS |  São Paulo consolida legislação sobre calçadas" id="292" name="Google Shape;292;p24"/>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293" name="Google Shape;293;p24"/>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4" name="Google Shape;294;p24"/>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295" name="Google Shape;295;p24"/>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6" name="Google Shape;296;p24"/>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297" name="Google Shape;297;p24"/>
          <p:cNvSpPr txBox="1"/>
          <p:nvPr/>
        </p:nvSpPr>
        <p:spPr>
          <a:xfrm>
            <a:off x="788504" y="2147987"/>
            <a:ext cx="10661373"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§1º</a:t>
            </a:r>
            <a:r>
              <a:rPr i="0" lang="pt-BR" sz="2400" u="none" strike="noStrike">
                <a:solidFill>
                  <a:srgbClr val="F2F2F2"/>
                </a:solidFill>
                <a:latin typeface="Calibri"/>
                <a:ea typeface="Calibri"/>
                <a:cs typeface="Calibri"/>
                <a:sym typeface="Calibri"/>
              </a:rPr>
              <a:t> Na hipótese da excepcionalidade prevista no caput, deverá ser oportunizado o pronunciamento obrigatório do Ministério Público, com despacho judicial esclarecendo as circunstâncias que levaram àquela decisão.</a:t>
            </a:r>
            <a:endParaRPr sz="2400">
              <a:solidFill>
                <a:srgbClr val="F2F2F2"/>
              </a:solidFill>
              <a:latin typeface="Calibri"/>
              <a:ea typeface="Calibri"/>
              <a:cs typeface="Calibri"/>
              <a:sym typeface="Calibri"/>
            </a:endParaRPr>
          </a:p>
          <a:p>
            <a:pPr indent="0" lvl="0" marL="0" marR="0" rtl="0" algn="l">
              <a:spcBef>
                <a:spcPts val="0"/>
              </a:spcBef>
              <a:spcAft>
                <a:spcPts val="0"/>
              </a:spcAft>
              <a:buNone/>
            </a:pPr>
            <a:br>
              <a:rPr lang="pt-BR" sz="2400">
                <a:solidFill>
                  <a:srgbClr val="F2F2F2"/>
                </a:solidFill>
                <a:latin typeface="Calibri"/>
                <a:ea typeface="Calibri"/>
                <a:cs typeface="Calibri"/>
                <a:sym typeface="Calibri"/>
              </a:rPr>
            </a:br>
            <a:r>
              <a:rPr b="1" i="0" lang="pt-BR" sz="2400" u="none" strike="noStrike">
                <a:solidFill>
                  <a:srgbClr val="F2F2F2"/>
                </a:solidFill>
                <a:latin typeface="Calibri"/>
                <a:ea typeface="Calibri"/>
                <a:cs typeface="Calibri"/>
                <a:sym typeface="Calibri"/>
              </a:rPr>
              <a:t>§2º</a:t>
            </a:r>
            <a:r>
              <a:rPr i="0" lang="pt-BR" sz="2400" u="none" strike="noStrike">
                <a:solidFill>
                  <a:srgbClr val="F2F2F2"/>
                </a:solidFill>
                <a:latin typeface="Calibri"/>
                <a:ea typeface="Calibri"/>
                <a:cs typeface="Calibri"/>
                <a:sym typeface="Calibri"/>
              </a:rPr>
              <a:t> Os casos de crianças e de adolescentes em situação comprovada de abandono, com deficiência física ou mental, com problemas crônicos ou graves de saúde, em acolhimento prolongado e com excessivo sofrimento emocional e psíquico, deverão ser tratados com prioridade para avalição e decisão judicial para determinar a inclusão cautelar na condição de “apta para adoção” no SNA/CNJ, antes do trânsito em julgado da decisão que destitui ou extingue o poder familiar.</a:t>
            </a:r>
            <a:endParaRPr sz="2400">
              <a:solidFill>
                <a:srgbClr val="F2F2F2"/>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1" name="Shape 301"/>
        <p:cNvGrpSpPr/>
        <p:nvPr/>
      </p:nvGrpSpPr>
      <p:grpSpPr>
        <a:xfrm>
          <a:off x="0" y="0"/>
          <a:ext cx="0" cy="0"/>
          <a:chOff x="0" y="0"/>
          <a:chExt cx="0" cy="0"/>
        </a:xfrm>
      </p:grpSpPr>
      <p:pic>
        <p:nvPicPr>
          <p:cNvPr descr="DOX Planejamento, Gestão e Desenvolvimento Imobiliário | NEWS &amp; ARTIGOS |  São Paulo consolida legislação sobre calçadas" id="302" name="Google Shape;302;p25"/>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03" name="Google Shape;303;p25"/>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4" name="Google Shape;304;p25"/>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05" name="Google Shape;305;p25"/>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6" name="Google Shape;306;p25"/>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07" name="Google Shape;307;p25"/>
          <p:cNvSpPr txBox="1"/>
          <p:nvPr/>
        </p:nvSpPr>
        <p:spPr>
          <a:xfrm>
            <a:off x="788504" y="2147987"/>
            <a:ext cx="10661373"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§3º </a:t>
            </a:r>
            <a:r>
              <a:rPr i="0" lang="pt-BR" sz="2400" u="none" strike="noStrike">
                <a:solidFill>
                  <a:srgbClr val="F2F2F2"/>
                </a:solidFill>
                <a:latin typeface="Calibri"/>
                <a:ea typeface="Calibri"/>
                <a:cs typeface="Calibri"/>
                <a:sym typeface="Calibri"/>
              </a:rPr>
              <a:t> Na hipótese de não comparecerem à audiência nenhum dos genitores, nem representante da família extensa para confirmar a intenção de exercer o poder familiar ou a guarda, a autoridade judiciária suspenderá o poder familiar dos genitores, e a criança será inscrita no SNA/CNJ como apta a adoção e colocada sob a guarda provisória de quem esteja habilitado a adotá-la, observadas as demais cautelas contidas no  caput deste artigo e no procedimento previsto pelo artigo anterior.</a:t>
            </a:r>
            <a:endParaRPr sz="2400">
              <a:solidFill>
                <a:srgbClr val="F2F2F2"/>
              </a:solidFill>
              <a:latin typeface="Calibri"/>
              <a:ea typeface="Calibri"/>
              <a:cs typeface="Calibri"/>
              <a:sym typeface="Calibri"/>
            </a:endParaRPr>
          </a:p>
          <a:p>
            <a:pPr indent="0" lvl="0" marL="0" marR="0" rtl="0" algn="l">
              <a:spcBef>
                <a:spcPts val="0"/>
              </a:spcBef>
              <a:spcAft>
                <a:spcPts val="0"/>
              </a:spcAft>
              <a:buNone/>
            </a:pPr>
            <a:br>
              <a:rPr lang="pt-BR" sz="2400">
                <a:solidFill>
                  <a:srgbClr val="F2F2F2"/>
                </a:solidFill>
                <a:latin typeface="Calibri"/>
                <a:ea typeface="Calibri"/>
                <a:cs typeface="Calibri"/>
                <a:sym typeface="Calibri"/>
              </a:rPr>
            </a:br>
            <a:r>
              <a:rPr b="1" i="0" lang="pt-BR" sz="2400" u="none" strike="noStrike">
                <a:solidFill>
                  <a:srgbClr val="F2F2F2"/>
                </a:solidFill>
                <a:latin typeface="Calibri"/>
                <a:ea typeface="Calibri"/>
                <a:cs typeface="Calibri"/>
                <a:sym typeface="Calibri"/>
              </a:rPr>
              <a:t>§4º</a:t>
            </a:r>
            <a:r>
              <a:rPr i="0" lang="pt-BR" sz="2400" u="none" strike="noStrike">
                <a:solidFill>
                  <a:srgbClr val="F2F2F2"/>
                </a:solidFill>
                <a:latin typeface="Calibri"/>
                <a:ea typeface="Calibri"/>
                <a:cs typeface="Calibri"/>
                <a:sym typeface="Calibri"/>
              </a:rPr>
              <a:t>  Serão cadastrados como “aptas para adoção” os recém-nascidos e crianças acolhidas não procuradas por suas famílias no prazo de 30 (trinta) dias, contado a partir do dia do acolhimento.</a:t>
            </a:r>
            <a:endParaRPr sz="2400">
              <a:solidFill>
                <a:srgbClr val="F2F2F2"/>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pic>
        <p:nvPicPr>
          <p:cNvPr descr="DOX Planejamento, Gestão e Desenvolvimento Imobiliário | NEWS &amp; ARTIGOS |  São Paulo consolida legislação sobre calçadas" id="312" name="Google Shape;312;p26"/>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13" name="Google Shape;313;p26"/>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4" name="Google Shape;314;p26"/>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15" name="Google Shape;315;p26"/>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6" name="Google Shape;316;p26"/>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7" name="Google Shape;317;p26"/>
          <p:cNvSpPr txBox="1"/>
          <p:nvPr/>
        </p:nvSpPr>
        <p:spPr>
          <a:xfrm>
            <a:off x="1017639" y="2265971"/>
            <a:ext cx="9881420" cy="34163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Art.3º </a:t>
            </a:r>
            <a:r>
              <a:rPr i="0" lang="pt-BR" sz="2400" u="none" strike="noStrike">
                <a:solidFill>
                  <a:srgbClr val="F2F2F2"/>
                </a:solidFill>
                <a:latin typeface="Calibri"/>
                <a:ea typeface="Calibri"/>
                <a:cs typeface="Calibri"/>
                <a:sym typeface="Calibri"/>
              </a:rPr>
              <a:t>Recomendar aos juízes com competência jurisdicional em matéria de Infância e Juventude que diligenciem, para orientação, junto aos seus servidores de secretaria e de equipes interprofissionas, sobre o conhecimento e o cumprimento das cautelas e da excepcionalidade nos procedimentos previstos na a Resolução do CNJ de Nº 289 de 14/08/2019, que dispõe sobre  a implantação e funcionamento do Sistema Nacional de Adoção e Acolhimento – SNA/CNJ e dá outras providências,  regulamentado em seu artigos 3º e 4º do ANEXO I da   REGULAMENTAÇÃO TÉCNICA DO SISTEMA NACIONAL DE ADOÇÃO E ACOLHIMENTO .</a:t>
            </a:r>
            <a:endParaRPr sz="2400">
              <a:solidFill>
                <a:srgbClr val="F2F2F2"/>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pic>
        <p:nvPicPr>
          <p:cNvPr descr="DOX Planejamento, Gestão e Desenvolvimento Imobiliário | NEWS &amp; ARTIGOS |  São Paulo consolida legislação sobre calçadas" id="322" name="Google Shape;322;p27"/>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23" name="Google Shape;323;p27"/>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4" name="Google Shape;324;p27"/>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25" name="Google Shape;325;p27"/>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6" name="Google Shape;326;p27"/>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27" name="Google Shape;327;p27"/>
          <p:cNvSpPr txBox="1"/>
          <p:nvPr/>
        </p:nvSpPr>
        <p:spPr>
          <a:xfrm>
            <a:off x="1268746" y="2206979"/>
            <a:ext cx="9604815" cy="30469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Art. 4º</a:t>
            </a:r>
            <a:r>
              <a:rPr i="0" lang="pt-BR" sz="2400" u="none" strike="noStrike">
                <a:solidFill>
                  <a:srgbClr val="F2F2F2"/>
                </a:solidFill>
                <a:latin typeface="Calibri"/>
                <a:ea typeface="Calibri"/>
                <a:cs typeface="Calibri"/>
                <a:sym typeface="Calibri"/>
              </a:rPr>
              <a:t>  Fixar o percentual máximo em 10% (dez por cento) dos feitos existentes, para controle da excepcionalidade do cumprimento prioritário dos prazos legais previstos pelo  ECA para que a autoridade judiciária prolate sentença final das ações de acolhimento, de guarda, de adoção, de cadastramento de crianças e adolescente e famílias pretendentes à adoção no SNA e de ação de suspensão, extinção ou destituição do poder familiar, protocoladas dentro do interregno temporal legal previsto, a contar da data da distribuição.</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pic>
        <p:nvPicPr>
          <p:cNvPr descr="DOX Planejamento, Gestão e Desenvolvimento Imobiliário | NEWS &amp; ARTIGOS |  São Paulo consolida legislação sobre calçadas" id="332" name="Google Shape;332;p28"/>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33" name="Google Shape;333;p28"/>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4" name="Google Shape;334;p28"/>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35" name="Google Shape;335;p28"/>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6" name="Google Shape;336;p28"/>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37" name="Google Shape;337;p28"/>
          <p:cNvSpPr txBox="1"/>
          <p:nvPr/>
        </p:nvSpPr>
        <p:spPr>
          <a:xfrm>
            <a:off x="788504" y="1921118"/>
            <a:ext cx="10803728" cy="48320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200" u="none" strike="noStrike">
                <a:solidFill>
                  <a:srgbClr val="F2F2F2"/>
                </a:solidFill>
                <a:latin typeface="Calibri"/>
                <a:ea typeface="Calibri"/>
                <a:cs typeface="Calibri"/>
                <a:sym typeface="Calibri"/>
              </a:rPr>
              <a:t>§1º </a:t>
            </a:r>
            <a:r>
              <a:rPr i="0" lang="pt-BR" sz="2200" u="none" strike="noStrike">
                <a:solidFill>
                  <a:srgbClr val="F2F2F2"/>
                </a:solidFill>
                <a:latin typeface="Calibri"/>
                <a:ea typeface="Calibri"/>
                <a:cs typeface="Calibri"/>
                <a:sym typeface="Calibri"/>
              </a:rPr>
              <a:t> Serão computados para fins do cálculo do percentual máximo de excepcionalidade do cumprimento dos prazos legais para encerramento com sentença final:</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I - As ações de suspensão, extinção e de destituição do poder do familiar que excederem o prazo legal de 120 (cento e vinte) dias, previsto pelo artigo 163 do ECA;</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II - As ações de acolhimento que excederem o prazo legal de 18 (dezoito) meses e suas reavaliações a cada 3 (três) meses, previsto pelo artigo 19, §§1º e 2º do ECA;</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III - As ações de adoção que excederem o prazo legal de 120 (cento e vinte) dias, previsto pelo artigo 47, § 10 do ECA;</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IV - As ações de habilitações à adoção para cadastramento no SNA/CNJ que excederem a 120 (cento e vinte) dias, previsto pelo artigo 197F do ECA;</a:t>
            </a:r>
            <a:endParaRPr sz="2200">
              <a:solidFill>
                <a:srgbClr val="F2F2F2"/>
              </a:solidFill>
              <a:latin typeface="Calibri"/>
              <a:ea typeface="Calibri"/>
              <a:cs typeface="Calibri"/>
              <a:sym typeface="Calibri"/>
            </a:endParaRPr>
          </a:p>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V - Ficam excetuadas deste cômputo as ações de guarda sob a hipótese e xcepcionalmente deferidas, fora dos casos de tutela e adoção, para atender a situações peculiares ou suprir a falta eventual dos pais ou responsável, podendo ser deferido o direito de representação para a prática de atos determinados.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1" name="Shape 341"/>
        <p:cNvGrpSpPr/>
        <p:nvPr/>
      </p:nvGrpSpPr>
      <p:grpSpPr>
        <a:xfrm>
          <a:off x="0" y="0"/>
          <a:ext cx="0" cy="0"/>
          <a:chOff x="0" y="0"/>
          <a:chExt cx="0" cy="0"/>
        </a:xfrm>
      </p:grpSpPr>
      <p:pic>
        <p:nvPicPr>
          <p:cNvPr descr="DOX Planejamento, Gestão e Desenvolvimento Imobiliário | NEWS &amp; ARTIGOS |  São Paulo consolida legislação sobre calçadas" id="342" name="Google Shape;342;p29"/>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43" name="Google Shape;343;p29"/>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4" name="Google Shape;344;p29"/>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45" name="Google Shape;345;p29"/>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6" name="Google Shape;346;p29"/>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47" name="Google Shape;347;p29"/>
          <p:cNvSpPr txBox="1"/>
          <p:nvPr/>
        </p:nvSpPr>
        <p:spPr>
          <a:xfrm>
            <a:off x="1135626" y="2236475"/>
            <a:ext cx="9807677"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§2º</a:t>
            </a:r>
            <a:r>
              <a:rPr i="0" lang="pt-BR" sz="2400" u="none" strike="noStrike">
                <a:solidFill>
                  <a:srgbClr val="F2F2F2"/>
                </a:solidFill>
                <a:latin typeface="Calibri"/>
                <a:ea typeface="Calibri"/>
                <a:cs typeface="Calibri"/>
                <a:sym typeface="Calibri"/>
              </a:rPr>
              <a:t>  O prazo legal de 48 horas, preconizado pelo  § 8 do artigo 50 do ECA para que a autoridade judiciária providencie a inscrição das crianças e adolescentes em condições de serem adotados que não obtiveram colocação familiar na comarca de origem, e das pessoas ou casais que tiveram deferida sua habilitação à adoção nos cadastros estadual e nacional, deverá ser cumprido independentemente da obediência à taxa máxima de excepcionalidade acima prevista.</a:t>
            </a:r>
            <a:endParaRPr b="1" sz="2400">
              <a:solidFill>
                <a:srgbClr val="F2F2F2"/>
              </a:solidFill>
              <a:latin typeface="Calibri"/>
              <a:ea typeface="Calibri"/>
              <a:cs typeface="Calibri"/>
              <a:sym typeface="Calibri"/>
            </a:endParaRPr>
          </a:p>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§3º</a:t>
            </a:r>
            <a:r>
              <a:rPr i="0" lang="pt-BR" sz="2400" u="none" strike="noStrike">
                <a:solidFill>
                  <a:srgbClr val="F2F2F2"/>
                </a:solidFill>
                <a:latin typeface="Calibri"/>
                <a:ea typeface="Calibri"/>
                <a:cs typeface="Calibri"/>
                <a:sym typeface="Calibri"/>
              </a:rPr>
              <a:t> Na hipótese do caput, deverá ser oportunizada a manifestação obrigatória do Ministério Público sobre o retardamento excepcional, com despacho judicial esclarecendo as circunstâncias que levaram ao descumprimento do prazo legal.</a:t>
            </a:r>
            <a:endParaRPr sz="2400">
              <a:solidFill>
                <a:srgbClr val="F2F2F2"/>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p:nvPr/>
        </p:nvSpPr>
        <p:spPr>
          <a:xfrm>
            <a:off x="0" y="0"/>
            <a:ext cx="12192000" cy="4717774"/>
          </a:xfrm>
          <a:prstGeom prst="rect">
            <a:avLst/>
          </a:prstGeom>
          <a:solidFill>
            <a:srgbClr val="222A35"/>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08" name="Google Shape;108;p3"/>
          <p:cNvPicPr preferRelativeResize="0"/>
          <p:nvPr/>
        </p:nvPicPr>
        <p:blipFill rotWithShape="1">
          <a:blip r:embed="rId3">
            <a:alphaModFix/>
          </a:blip>
          <a:srcRect b="0" l="0" r="0" t="0"/>
          <a:stretch/>
        </p:blipFill>
        <p:spPr>
          <a:xfrm>
            <a:off x="0" y="4717774"/>
            <a:ext cx="12191999" cy="2140226"/>
          </a:xfrm>
          <a:prstGeom prst="rect">
            <a:avLst/>
          </a:prstGeom>
          <a:noFill/>
          <a:ln>
            <a:noFill/>
          </a:ln>
        </p:spPr>
      </p:pic>
      <p:sp>
        <p:nvSpPr>
          <p:cNvPr id="109" name="Google Shape;109;p3"/>
          <p:cNvSpPr txBox="1"/>
          <p:nvPr/>
        </p:nvSpPr>
        <p:spPr>
          <a:xfrm>
            <a:off x="980661" y="516835"/>
            <a:ext cx="1868556" cy="70788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pt-BR" sz="4000">
                <a:solidFill>
                  <a:srgbClr val="D8D8D8"/>
                </a:solidFill>
                <a:latin typeface="Calibri"/>
                <a:ea typeface="Calibri"/>
                <a:cs typeface="Calibri"/>
                <a:sym typeface="Calibri"/>
              </a:rPr>
              <a:t>Tutor</a:t>
            </a:r>
            <a:endParaRPr/>
          </a:p>
        </p:txBody>
      </p:sp>
      <p:sp>
        <p:nvSpPr>
          <p:cNvPr id="110" name="Google Shape;110;p3"/>
          <p:cNvSpPr txBox="1"/>
          <p:nvPr/>
        </p:nvSpPr>
        <p:spPr>
          <a:xfrm>
            <a:off x="3525078" y="4227443"/>
            <a:ext cx="2875723"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1" lang="pt-BR" sz="1800">
                <a:solidFill>
                  <a:srgbClr val="D8D8D8"/>
                </a:solidFill>
                <a:latin typeface="Calibri"/>
                <a:ea typeface="Calibri"/>
                <a:cs typeface="Calibri"/>
                <a:sym typeface="Calibri"/>
              </a:rPr>
              <a:t>Élio Braz Mendes</a:t>
            </a:r>
            <a:endParaRPr/>
          </a:p>
        </p:txBody>
      </p:sp>
      <p:sp>
        <p:nvSpPr>
          <p:cNvPr id="111" name="Google Shape;111;p3"/>
          <p:cNvSpPr txBox="1"/>
          <p:nvPr/>
        </p:nvSpPr>
        <p:spPr>
          <a:xfrm>
            <a:off x="6257676" y="3251104"/>
            <a:ext cx="2875723"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1600">
                <a:solidFill>
                  <a:srgbClr val="D8D8D8"/>
                </a:solidFill>
                <a:latin typeface="Calibri"/>
                <a:ea typeface="Calibri"/>
                <a:cs typeface="Calibri"/>
                <a:sym typeface="Calibri"/>
              </a:rPr>
              <a:t>Juiz de Direito</a:t>
            </a:r>
            <a:endParaRPr/>
          </a:p>
          <a:p>
            <a:pPr indent="0" lvl="0" marL="0" marR="0" rtl="0" algn="l">
              <a:spcBef>
                <a:spcPts val="0"/>
              </a:spcBef>
              <a:spcAft>
                <a:spcPts val="0"/>
              </a:spcAft>
              <a:buNone/>
            </a:pPr>
            <a:r>
              <a:rPr lang="pt-BR" sz="1600">
                <a:solidFill>
                  <a:srgbClr val="D8D8D8"/>
                </a:solidFill>
                <a:latin typeface="Calibri"/>
                <a:ea typeface="Calibri"/>
                <a:cs typeface="Calibri"/>
                <a:sym typeface="Calibri"/>
              </a:rPr>
              <a:t>Psicólogo Clinico</a:t>
            </a:r>
            <a:endParaRPr/>
          </a:p>
          <a:p>
            <a:pPr indent="0" lvl="0" marL="0" marR="0" rtl="0" algn="l">
              <a:spcBef>
                <a:spcPts val="0"/>
              </a:spcBef>
              <a:spcAft>
                <a:spcPts val="0"/>
              </a:spcAft>
              <a:buNone/>
            </a:pPr>
            <a:r>
              <a:rPr lang="pt-BR" sz="1600">
                <a:solidFill>
                  <a:srgbClr val="D8D8D8"/>
                </a:solidFill>
                <a:latin typeface="Calibri"/>
                <a:ea typeface="Calibri"/>
                <a:cs typeface="Calibri"/>
                <a:sym typeface="Calibri"/>
              </a:rPr>
              <a:t>Mestre e Doutor em Direito</a:t>
            </a:r>
            <a:endParaRPr/>
          </a:p>
        </p:txBody>
      </p:sp>
      <p:pic>
        <p:nvPicPr>
          <p:cNvPr id="112" name="Google Shape;112;p3"/>
          <p:cNvPicPr preferRelativeResize="0"/>
          <p:nvPr/>
        </p:nvPicPr>
        <p:blipFill rotWithShape="1">
          <a:blip r:embed="rId4">
            <a:alphaModFix/>
          </a:blip>
          <a:srcRect b="0" l="0" r="0" t="0"/>
          <a:stretch/>
        </p:blipFill>
        <p:spPr>
          <a:xfrm>
            <a:off x="3525075" y="801729"/>
            <a:ext cx="2255425" cy="3433727"/>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pic>
        <p:nvPicPr>
          <p:cNvPr descr="DOX Planejamento, Gestão e Desenvolvimento Imobiliário | NEWS &amp; ARTIGOS |  São Paulo consolida legislação sobre calçadas" id="352" name="Google Shape;352;p30"/>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53" name="Google Shape;353;p30"/>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4" name="Google Shape;354;p30"/>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55" name="Google Shape;355;p30"/>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6" name="Google Shape;356;p30"/>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57" name="Google Shape;357;p30"/>
          <p:cNvSpPr txBox="1"/>
          <p:nvPr/>
        </p:nvSpPr>
        <p:spPr>
          <a:xfrm>
            <a:off x="788504" y="2206979"/>
            <a:ext cx="10661374"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§4º</a:t>
            </a:r>
            <a:r>
              <a:rPr i="0" lang="pt-BR" sz="2400" u="none" strike="noStrike">
                <a:solidFill>
                  <a:srgbClr val="F2F2F2"/>
                </a:solidFill>
                <a:latin typeface="Calibri"/>
                <a:ea typeface="Calibri"/>
                <a:cs typeface="Calibri"/>
                <a:sym typeface="Calibri"/>
              </a:rPr>
              <a:t> Nas ações de suspensão, extinção ou de destituição do poder familiar, para fins de cumprimento do prazo legal de 120 (cento e vinte) dias, o juiz poderá dispensar a realização de estudo psicossocial por equipe interprofissional judicial, quando já existir nos autos relatório proveniente de ações anteriores de acolhimento, de guarda ou de outra ação de mesma natureza protetiva, bem como de relatórios realizados por equipes das casas de acolhimento, pela rede sócio assistencial existente e disponível na comarca ou no estado, por  técnicos responsáveis pela execução da política de garantia do direito à convivência familiar, por equipes de grupos de apoio à adoção parceiros dos juízos da infância e da juventude ou da Coordenadoria da Infância e Juventude do estado ou de relatórios provenientes das equipes interprofissionais do Ministério Público, quando houver.</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pic>
        <p:nvPicPr>
          <p:cNvPr descr="DOX Planejamento, Gestão e Desenvolvimento Imobiliário | NEWS &amp; ARTIGOS |  São Paulo consolida legislação sobre calçadas" id="362" name="Google Shape;362;p31"/>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63" name="Google Shape;363;p31"/>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4" name="Google Shape;364;p31"/>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65" name="Google Shape;365;p31"/>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6" name="Google Shape;366;p31"/>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67" name="Google Shape;367;p31"/>
          <p:cNvSpPr txBox="1"/>
          <p:nvPr/>
        </p:nvSpPr>
        <p:spPr>
          <a:xfrm>
            <a:off x="899652" y="2206979"/>
            <a:ext cx="10550226" cy="449353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200" u="none" strike="noStrike">
                <a:solidFill>
                  <a:srgbClr val="F2F2F2"/>
                </a:solidFill>
                <a:latin typeface="Calibri"/>
                <a:ea typeface="Calibri"/>
                <a:cs typeface="Calibri"/>
                <a:sym typeface="Calibri"/>
              </a:rPr>
              <a:t>§5º</a:t>
            </a:r>
            <a:r>
              <a:rPr i="0" lang="pt-BR" sz="2200" u="none" strike="noStrike">
                <a:solidFill>
                  <a:srgbClr val="F2F2F2"/>
                </a:solidFill>
                <a:latin typeface="Calibri"/>
                <a:ea typeface="Calibri"/>
                <a:cs typeface="Calibri"/>
                <a:sym typeface="Calibri"/>
              </a:rPr>
              <a:t>  Nas ações de  habilitações à adoção para cadastramento no SNA/CNJ , para fins de cumprimento do prazo legal de 120 (cento e vinte) dias, o juiz deverá somente receber o protocolamento da referida ação, após a apresentação de todos os documentos previstos pelo artigo 197-A, e já ter sido realizada pelos pretendentes a fase da  obrigatória participação dos postulantes em programa oferecido pela Justiça da Infância e da Juventude, preferencialmente com apoio dos técnicos responsáveis pela execução da política municipal de garantia do direito à convivência familiar e dos grupos de apoio à adoção devidamente habilitados perante a Justiça da Infância e da Juventude, que inclua preparação psicológica, orientação e estímulo à adoção inter-racial, de crianças ou de adolescentes com deficiência, com doenças crônicas ou com necessidades específicas de saúde, e de grupos de irmãos, conforme e previsão do artigo 197-C, §1º do ECA; bem como dispensar a realização de audiência para oitiva dos postulantes em juízo e testemunhas, conforme artigo 197-B, inciso II do ECA.</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1" name="Shape 371"/>
        <p:cNvGrpSpPr/>
        <p:nvPr/>
      </p:nvGrpSpPr>
      <p:grpSpPr>
        <a:xfrm>
          <a:off x="0" y="0"/>
          <a:ext cx="0" cy="0"/>
          <a:chOff x="0" y="0"/>
          <a:chExt cx="0" cy="0"/>
        </a:xfrm>
      </p:grpSpPr>
      <p:pic>
        <p:nvPicPr>
          <p:cNvPr descr="DOX Planejamento, Gestão e Desenvolvimento Imobiliário | NEWS &amp; ARTIGOS |  São Paulo consolida legislação sobre calçadas" id="372" name="Google Shape;372;p32"/>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73" name="Google Shape;373;p32"/>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4" name="Google Shape;374;p32"/>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75" name="Google Shape;375;p32"/>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6" name="Google Shape;376;p32"/>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77" name="Google Shape;377;p32"/>
          <p:cNvSpPr txBox="1"/>
          <p:nvPr/>
        </p:nvSpPr>
        <p:spPr>
          <a:xfrm>
            <a:off x="943897" y="1943183"/>
            <a:ext cx="10506000" cy="4832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2200" u="none" strike="noStrike">
                <a:solidFill>
                  <a:srgbClr val="F2F2F2"/>
                </a:solidFill>
                <a:latin typeface="Calibri"/>
                <a:ea typeface="Calibri"/>
                <a:cs typeface="Calibri"/>
                <a:sym typeface="Calibri"/>
              </a:rPr>
              <a:t>§ 6º  Nas  ações de adoção, para fins de cumprimento do prazo legal de 120 (cento e vinte) dias, o estágio de convivência poderá ser dispensado se o adotando já estiver sob a tutela ou guarda legal do adotante durante tempo suficiente para que seja possível avaliar a conveniência da constituição do vínculo.</a:t>
            </a:r>
            <a:endParaRPr i="0" sz="2200" u="none" strike="noStrike">
              <a:solidFill>
                <a:srgbClr val="F2F2F2"/>
              </a:solidFill>
              <a:latin typeface="Calibri"/>
              <a:ea typeface="Calibri"/>
              <a:cs typeface="Calibri"/>
              <a:sym typeface="Calibri"/>
            </a:endParaRPr>
          </a:p>
          <a:p>
            <a:pPr indent="0" lvl="0" marL="0" marR="0" rtl="0" algn="l">
              <a:spcBef>
                <a:spcPts val="0"/>
              </a:spcBef>
              <a:spcAft>
                <a:spcPts val="0"/>
              </a:spcAft>
              <a:buNone/>
            </a:pPr>
            <a:br>
              <a:rPr lang="pt-BR" sz="2200">
                <a:solidFill>
                  <a:srgbClr val="F2F2F2"/>
                </a:solidFill>
                <a:latin typeface="Calibri"/>
                <a:ea typeface="Calibri"/>
                <a:cs typeface="Calibri"/>
                <a:sym typeface="Calibri"/>
              </a:rPr>
            </a:br>
            <a:r>
              <a:rPr i="0" lang="pt-BR" sz="2200" u="none" strike="noStrike">
                <a:solidFill>
                  <a:srgbClr val="F2F2F2"/>
                </a:solidFill>
                <a:latin typeface="Calibri"/>
                <a:ea typeface="Calibri"/>
                <a:cs typeface="Calibri"/>
                <a:sym typeface="Calibri"/>
              </a:rPr>
              <a:t>§7º  A Corregedoria Geral de Justiça deverá possibilitar a implantação de um sistema de controle para a taxa de excepcionalidade junto ao SICOR, ao TJPe Reports e demais  interfaces disponíveis, visando o aperfeiçoamento da fiscalização e controle do cumprimento dos prazos legais.</a:t>
            </a:r>
            <a:endParaRPr/>
          </a:p>
          <a:p>
            <a:pPr indent="0" lvl="0" marL="0" marR="0" rtl="0" algn="l">
              <a:spcBef>
                <a:spcPts val="0"/>
              </a:spcBef>
              <a:spcAft>
                <a:spcPts val="0"/>
              </a:spcAft>
              <a:buNone/>
            </a:pPr>
            <a:br>
              <a:rPr lang="pt-BR" sz="2200">
                <a:solidFill>
                  <a:srgbClr val="F2F2F2"/>
                </a:solidFill>
                <a:latin typeface="Calibri"/>
                <a:ea typeface="Calibri"/>
                <a:cs typeface="Calibri"/>
                <a:sym typeface="Calibri"/>
              </a:rPr>
            </a:br>
            <a:r>
              <a:rPr i="0" lang="pt-BR" sz="2200" u="none" strike="noStrike">
                <a:solidFill>
                  <a:srgbClr val="F2F2F2"/>
                </a:solidFill>
                <a:latin typeface="Calibri"/>
                <a:ea typeface="Calibri"/>
                <a:cs typeface="Calibri"/>
                <a:sym typeface="Calibri"/>
              </a:rPr>
              <a:t>§8º  A Corregedoria Geral de Justiça poderá sugerir e solicitar junto ao Conselho Nacional de Justiça e ao Comitê do Processo Judicial Eletrônico do TJPE, a implantação de dispositivo de controle junto ao sistema do PJe e demais interfaces, para fins de melhor inspeção do cumprimento dos prazos das referidas ações.</a:t>
            </a:r>
            <a:endParaRPr sz="2200">
              <a:solidFill>
                <a:srgbClr val="F2F2F2"/>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pic>
        <p:nvPicPr>
          <p:cNvPr descr="DOX Planejamento, Gestão e Desenvolvimento Imobiliário | NEWS &amp; ARTIGOS |  São Paulo consolida legislação sobre calçadas" id="382" name="Google Shape;382;p33"/>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83" name="Google Shape;383;p33"/>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4" name="Google Shape;384;p33"/>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85" name="Google Shape;385;p33"/>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6" name="Google Shape;386;p33"/>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87" name="Google Shape;387;p33"/>
          <p:cNvSpPr txBox="1"/>
          <p:nvPr/>
        </p:nvSpPr>
        <p:spPr>
          <a:xfrm>
            <a:off x="1268746" y="2572739"/>
            <a:ext cx="9604815" cy="30469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pt-BR" sz="2400" u="none" strike="noStrike">
                <a:solidFill>
                  <a:srgbClr val="F2F2F2"/>
                </a:solidFill>
                <a:latin typeface="Calibri"/>
                <a:ea typeface="Calibri"/>
                <a:cs typeface="Calibri"/>
                <a:sym typeface="Calibri"/>
              </a:rPr>
              <a:t>Art. 5º</a:t>
            </a:r>
            <a:r>
              <a:rPr i="0" lang="pt-BR" sz="2400" u="none" strike="noStrike">
                <a:solidFill>
                  <a:srgbClr val="F2F2F2"/>
                </a:solidFill>
                <a:latin typeface="Calibri"/>
                <a:ea typeface="Calibri"/>
                <a:cs typeface="Calibri"/>
                <a:sym typeface="Calibri"/>
              </a:rPr>
              <a:t> Determinar que os procedimentos interprofissionais e judiciais, realizados remotamente, durante ou após a Pandemia da Covid – 19, das ações de guarda, adoção e cadastramento de crianças e adolescente e famílias pretendentes à adoção no SNA/CNJ, cumpram a taxa máxima de excepcionalidade conforme previsto por este provimento, sem qualquer prejuízo dos prazos legais previstos pelo ECA, em seus artigos 19, 19A, 19B, 28, 33 a 35 e nos artigos 39 a 52, e 152 a 170 para finalização das referidas ações.</a:t>
            </a:r>
            <a:endParaRPr sz="2400">
              <a:solidFill>
                <a:srgbClr val="F2F2F2"/>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descr="DOX Planejamento, Gestão e Desenvolvimento Imobiliário | NEWS &amp; ARTIGOS |  São Paulo consolida legislação sobre calçadas" id="392" name="Google Shape;392;p34"/>
          <p:cNvPicPr preferRelativeResize="0"/>
          <p:nvPr/>
        </p:nvPicPr>
        <p:blipFill rotWithShape="1">
          <a:blip r:embed="rId3">
            <a:alphaModFix/>
          </a:blip>
          <a:srcRect b="0" l="0" r="0" t="0"/>
          <a:stretch/>
        </p:blipFill>
        <p:spPr>
          <a:xfrm>
            <a:off x="0" y="0"/>
            <a:ext cx="12192000" cy="6096000"/>
          </a:xfrm>
          <a:prstGeom prst="rect">
            <a:avLst/>
          </a:prstGeom>
          <a:noFill/>
          <a:ln>
            <a:noFill/>
          </a:ln>
        </p:spPr>
      </p:pic>
      <p:sp>
        <p:nvSpPr>
          <p:cNvPr id="393" name="Google Shape;393;p34"/>
          <p:cNvSpPr/>
          <p:nvPr/>
        </p:nvSpPr>
        <p:spPr>
          <a:xfrm>
            <a:off x="0" y="1828800"/>
            <a:ext cx="12192000" cy="5029200"/>
          </a:xfrm>
          <a:prstGeom prst="rect">
            <a:avLst/>
          </a:prstGeom>
          <a:solidFill>
            <a:srgbClr val="323F4F"/>
          </a:solidFill>
          <a:ln cap="flat" cmpd="sng" w="12700">
            <a:solidFill>
              <a:srgbClr val="7F7F7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4" name="Google Shape;394;p34"/>
          <p:cNvSpPr txBox="1"/>
          <p:nvPr/>
        </p:nvSpPr>
        <p:spPr>
          <a:xfrm>
            <a:off x="788504" y="274430"/>
            <a:ext cx="10661374" cy="122251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dk1"/>
              </a:buClr>
              <a:buSzPts val="4800"/>
              <a:buFont typeface="Calibri"/>
              <a:buNone/>
            </a:pPr>
            <a:r>
              <a:rPr b="1" lang="pt-BR" sz="4600">
                <a:solidFill>
                  <a:schemeClr val="dk1"/>
                </a:solidFill>
                <a:latin typeface="Calibri"/>
                <a:ea typeface="Calibri"/>
                <a:cs typeface="Calibri"/>
                <a:sym typeface="Calibri"/>
              </a:rPr>
              <a:t>Provimento 02/2021 – CGJ de Pernambuco</a:t>
            </a:r>
            <a:endParaRPr b="1" sz="4600">
              <a:solidFill>
                <a:schemeClr val="dk1"/>
              </a:solidFill>
              <a:latin typeface="Calibri"/>
              <a:ea typeface="Calibri"/>
              <a:cs typeface="Calibri"/>
              <a:sym typeface="Calibri"/>
            </a:endParaRPr>
          </a:p>
        </p:txBody>
      </p:sp>
      <p:sp>
        <p:nvSpPr>
          <p:cNvPr id="395" name="Google Shape;395;p34"/>
          <p:cNvSpPr txBox="1"/>
          <p:nvPr/>
        </p:nvSpPr>
        <p:spPr>
          <a:xfrm>
            <a:off x="2260600" y="2743200"/>
            <a:ext cx="1612900" cy="6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6" name="Google Shape;396;p34"/>
          <p:cNvSpPr txBox="1"/>
          <p:nvPr/>
        </p:nvSpPr>
        <p:spPr>
          <a:xfrm>
            <a:off x="1600200" y="2743200"/>
            <a:ext cx="3111500" cy="812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97" name="Google Shape;397;p34"/>
          <p:cNvSpPr txBox="1"/>
          <p:nvPr/>
        </p:nvSpPr>
        <p:spPr>
          <a:xfrm>
            <a:off x="788505" y="1984273"/>
            <a:ext cx="10661374" cy="49859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2000" u="none" strike="noStrike">
                <a:solidFill>
                  <a:srgbClr val="F2F2F2"/>
                </a:solidFill>
                <a:latin typeface="Calibri"/>
                <a:ea typeface="Calibri"/>
                <a:cs typeface="Calibri"/>
                <a:sym typeface="Calibri"/>
              </a:rPr>
              <a:t>Art. 6º A Corregedoria Geral de Justiça desenvolverá gestões junto a Escola Judicial e a Coordenadoria da Infância e Juventude voltadas para a adequada manutenção dos cadastros do CNJ em Pernambuco e para a ampliação dos programas permanentes de formação, capacitação e treinamento de servidores e magistrados em relação às atividades judicias, jurisdicionais e gerenciais relativas a crianças e a adolescentes, de conteúdos teórico e prático em matéria de acolhimento familiar e institucional, guarda, adoção, suspensão, extinção e destituição do poder familiar, e cadastramento de crianças e famílias de pretendentes a adoção, a serem executados conjuntamente pela Corregedoria Geral de Justiça, pela Coordenação da Infância e da Juventude- CIJ e pela Escola Judicial do Tribunal de Justiça de Pernambuco - ESMAPE.</a:t>
            </a:r>
            <a:endParaRPr sz="2000">
              <a:solidFill>
                <a:srgbClr val="F2F2F2"/>
              </a:solidFill>
              <a:latin typeface="Calibri"/>
              <a:ea typeface="Calibri"/>
              <a:cs typeface="Calibri"/>
              <a:sym typeface="Calibri"/>
            </a:endParaRPr>
          </a:p>
          <a:p>
            <a:pPr indent="0" lvl="0" marL="0" marR="0" rtl="0" algn="l">
              <a:spcBef>
                <a:spcPts val="0"/>
              </a:spcBef>
              <a:spcAft>
                <a:spcPts val="0"/>
              </a:spcAft>
              <a:buNone/>
            </a:pPr>
            <a:br>
              <a:rPr lang="pt-BR" sz="2200">
                <a:solidFill>
                  <a:srgbClr val="F2F2F2"/>
                </a:solidFill>
                <a:latin typeface="Calibri"/>
                <a:ea typeface="Calibri"/>
                <a:cs typeface="Calibri"/>
                <a:sym typeface="Calibri"/>
              </a:rPr>
            </a:br>
            <a:r>
              <a:rPr i="0" lang="pt-BR" sz="2200" u="none" strike="noStrike">
                <a:solidFill>
                  <a:srgbClr val="F2F2F2"/>
                </a:solidFill>
                <a:latin typeface="Calibri"/>
                <a:ea typeface="Calibri"/>
                <a:cs typeface="Calibri"/>
                <a:sym typeface="Calibri"/>
              </a:rPr>
              <a:t>Art. 7º Este Provimento se adéqua ao ODS 16, da Agenda 2030 da ONU, e entra em vigor na data de sua publicação.</a:t>
            </a:r>
            <a:endParaRPr/>
          </a:p>
          <a:p>
            <a:pPr indent="0" lvl="0" marL="0" marR="0" rtl="0" algn="ctr">
              <a:spcBef>
                <a:spcPts val="0"/>
              </a:spcBef>
              <a:spcAft>
                <a:spcPts val="0"/>
              </a:spcAft>
              <a:buNone/>
            </a:pPr>
            <a:br>
              <a:rPr lang="pt-BR" sz="1600">
                <a:solidFill>
                  <a:srgbClr val="F2F2F2"/>
                </a:solidFill>
                <a:latin typeface="Calibri"/>
                <a:ea typeface="Calibri"/>
                <a:cs typeface="Calibri"/>
                <a:sym typeface="Calibri"/>
              </a:rPr>
            </a:br>
            <a:r>
              <a:rPr i="0" lang="pt-BR" sz="1600" u="none" strike="noStrike">
                <a:solidFill>
                  <a:srgbClr val="F2F2F2"/>
                </a:solidFill>
                <a:latin typeface="Calibri"/>
                <a:ea typeface="Calibri"/>
                <a:cs typeface="Calibri"/>
                <a:sym typeface="Calibri"/>
              </a:rPr>
              <a:t>Recife, 26 de janeiro de 2021.</a:t>
            </a:r>
            <a:endParaRPr sz="1600">
              <a:solidFill>
                <a:srgbClr val="F2F2F2"/>
              </a:solidFill>
              <a:latin typeface="Calibri"/>
              <a:ea typeface="Calibri"/>
              <a:cs typeface="Calibri"/>
              <a:sym typeface="Calibri"/>
            </a:endParaRPr>
          </a:p>
          <a:p>
            <a:pPr indent="0" lvl="0" marL="0" marR="0" rtl="0" algn="ctr">
              <a:spcBef>
                <a:spcPts val="0"/>
              </a:spcBef>
              <a:spcAft>
                <a:spcPts val="0"/>
              </a:spcAft>
              <a:buNone/>
            </a:pPr>
            <a:r>
              <a:rPr i="0" lang="pt-BR" sz="1600" u="none" strike="noStrike">
                <a:solidFill>
                  <a:srgbClr val="F2F2F2"/>
                </a:solidFill>
                <a:latin typeface="Calibri"/>
                <a:ea typeface="Calibri"/>
                <a:cs typeface="Calibri"/>
                <a:sym typeface="Calibri"/>
              </a:rPr>
              <a:t>Des. Luiz Carlos de Barros Figueirêdo</a:t>
            </a:r>
            <a:endParaRPr sz="1600">
              <a:solidFill>
                <a:srgbClr val="F2F2F2"/>
              </a:solidFill>
              <a:latin typeface="Calibri"/>
              <a:ea typeface="Calibri"/>
              <a:cs typeface="Calibri"/>
              <a:sym typeface="Calibri"/>
            </a:endParaRPr>
          </a:p>
          <a:p>
            <a:pPr indent="0" lvl="0" marL="0" marR="0" rtl="0" algn="ctr">
              <a:spcBef>
                <a:spcPts val="0"/>
              </a:spcBef>
              <a:spcAft>
                <a:spcPts val="0"/>
              </a:spcAft>
              <a:buNone/>
            </a:pPr>
            <a:r>
              <a:rPr i="0" lang="pt-BR" sz="1600" u="none" strike="noStrike">
                <a:solidFill>
                  <a:srgbClr val="F2F2F2"/>
                </a:solidFill>
                <a:latin typeface="Calibri"/>
                <a:ea typeface="Calibri"/>
                <a:cs typeface="Calibri"/>
                <a:sym typeface="Calibri"/>
              </a:rPr>
              <a:t>Corregedor Geral da Justiça de Pernambuco</a:t>
            </a:r>
            <a:endParaRPr sz="1600">
              <a:solidFill>
                <a:srgbClr val="F2F2F2"/>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35"/>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404" name="Google Shape;404;p35"/>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405" name="Google Shape;405;p35"/>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REFERÊNCIAS</a:t>
            </a:r>
            <a:endParaRPr/>
          </a:p>
        </p:txBody>
      </p:sp>
      <p:sp>
        <p:nvSpPr>
          <p:cNvPr id="406" name="Google Shape;406;p35"/>
          <p:cNvSpPr txBox="1"/>
          <p:nvPr/>
        </p:nvSpPr>
        <p:spPr>
          <a:xfrm>
            <a:off x="980661" y="1253272"/>
            <a:ext cx="9976899" cy="31393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br>
              <a:rPr b="0" lang="pt-BR" sz="1800">
                <a:solidFill>
                  <a:srgbClr val="F2F2F2"/>
                </a:solidFill>
                <a:latin typeface="Calibri"/>
                <a:ea typeface="Calibri"/>
                <a:cs typeface="Calibri"/>
                <a:sym typeface="Calibri"/>
              </a:rPr>
            </a:br>
            <a:r>
              <a:rPr b="1" i="0" lang="pt-BR" sz="1800" u="none" strike="noStrike">
                <a:solidFill>
                  <a:srgbClr val="F2F2F2"/>
                </a:solidFill>
                <a:latin typeface="Calibri"/>
                <a:ea typeface="Calibri"/>
                <a:cs typeface="Calibri"/>
                <a:sym typeface="Calibri"/>
              </a:rPr>
              <a:t>01.JUSTIÇA EM NÚMEROS CNJ</a:t>
            </a:r>
            <a:endParaRPr b="0" sz="1800">
              <a:solidFill>
                <a:srgbClr val="F2F2F2"/>
              </a:solidFill>
              <a:latin typeface="Calibri"/>
              <a:ea typeface="Calibri"/>
              <a:cs typeface="Calibri"/>
              <a:sym typeface="Calibri"/>
            </a:endParaRPr>
          </a:p>
          <a:p>
            <a:pPr indent="0" lvl="0" marL="0" marR="0" rtl="0" algn="l">
              <a:spcBef>
                <a:spcPts val="0"/>
              </a:spcBef>
              <a:spcAft>
                <a:spcPts val="0"/>
              </a:spcAft>
              <a:buNone/>
            </a:pPr>
            <a:r>
              <a:rPr b="0" i="0" lang="pt-BR" sz="1800" u="none" strike="noStrike">
                <a:solidFill>
                  <a:srgbClr val="F2F2F2"/>
                </a:solidFill>
                <a:latin typeface="Arial"/>
                <a:ea typeface="Arial"/>
                <a:cs typeface="Arial"/>
                <a:sym typeface="Arial"/>
              </a:rPr>
              <a:t> Acessível em :https://www.cnj.jus.br/wp-content/uploads/2020/08/WEB-V3-Justi%C3%A7a-em-N%C3%BAmeros-2020-atualizado-em-25-08-2020.pdf</a:t>
            </a:r>
            <a:r>
              <a:rPr b="1" i="0" lang="pt-BR" sz="1800" u="none" strike="noStrike">
                <a:solidFill>
                  <a:srgbClr val="F2F2F2"/>
                </a:solidFill>
                <a:latin typeface="Calibri"/>
                <a:ea typeface="Calibri"/>
                <a:cs typeface="Calibri"/>
                <a:sym typeface="Calibri"/>
              </a:rPr>
              <a:t>v</a:t>
            </a:r>
            <a:endParaRPr b="0" sz="1800">
              <a:solidFill>
                <a:srgbClr val="F2F2F2"/>
              </a:solidFill>
              <a:latin typeface="Calibri"/>
              <a:ea typeface="Calibri"/>
              <a:cs typeface="Calibri"/>
              <a:sym typeface="Calibri"/>
            </a:endParaRPr>
          </a:p>
          <a:p>
            <a:pPr indent="0" lvl="0" marL="0" marR="0" rtl="0" algn="l">
              <a:spcBef>
                <a:spcPts val="0"/>
              </a:spcBef>
              <a:spcAft>
                <a:spcPts val="0"/>
              </a:spcAft>
              <a:buNone/>
            </a:pPr>
            <a:br>
              <a:rPr b="0" lang="pt-BR" sz="1800">
                <a:solidFill>
                  <a:srgbClr val="F2F2F2"/>
                </a:solidFill>
                <a:latin typeface="Calibri"/>
                <a:ea typeface="Calibri"/>
                <a:cs typeface="Calibri"/>
                <a:sym typeface="Calibri"/>
              </a:rPr>
            </a:br>
            <a:r>
              <a:rPr b="1" i="0" lang="pt-BR" sz="1800" u="none" strike="noStrike">
                <a:solidFill>
                  <a:srgbClr val="F2F2F2"/>
                </a:solidFill>
                <a:latin typeface="Calibri"/>
                <a:ea typeface="Calibri"/>
                <a:cs typeface="Calibri"/>
                <a:sym typeface="Calibri"/>
              </a:rPr>
              <a:t>02.SISTEMA NACIONAL DE ADOÇÃO E ACOLHIMENTO CNJ</a:t>
            </a:r>
            <a:endParaRPr b="0" sz="1800">
              <a:solidFill>
                <a:srgbClr val="F2F2F2"/>
              </a:solidFill>
              <a:latin typeface="Calibri"/>
              <a:ea typeface="Calibri"/>
              <a:cs typeface="Calibri"/>
              <a:sym typeface="Calibri"/>
            </a:endParaRPr>
          </a:p>
          <a:p>
            <a:pPr indent="0" lvl="0" marL="0" marR="0" rtl="0" algn="l">
              <a:spcBef>
                <a:spcPts val="0"/>
              </a:spcBef>
              <a:spcAft>
                <a:spcPts val="0"/>
              </a:spcAft>
              <a:buNone/>
            </a:pPr>
            <a:r>
              <a:rPr b="0" i="0" lang="pt-BR" sz="1800" u="none" strike="noStrike">
                <a:solidFill>
                  <a:srgbClr val="F2F2F2"/>
                </a:solidFill>
                <a:latin typeface="Arial"/>
                <a:ea typeface="Arial"/>
                <a:cs typeface="Arial"/>
                <a:sym typeface="Arial"/>
              </a:rPr>
              <a:t>Acessível em: </a:t>
            </a:r>
            <a:r>
              <a:rPr b="0" i="0" lang="pt-BR" sz="1800" u="sng" strike="noStrike">
                <a:solidFill>
                  <a:srgbClr val="F2F2F2"/>
                </a:solidFill>
                <a:latin typeface="Arial"/>
                <a:ea typeface="Arial"/>
                <a:cs typeface="Arial"/>
                <a:sym typeface="Arial"/>
              </a:rPr>
              <a:t>https://www.cnj.jus.br/programas-e-acoes/adocao</a:t>
            </a:r>
            <a:endParaRPr b="0" sz="1800">
              <a:solidFill>
                <a:srgbClr val="F2F2F2"/>
              </a:solidFill>
              <a:latin typeface="Calibri"/>
              <a:ea typeface="Calibri"/>
              <a:cs typeface="Calibri"/>
              <a:sym typeface="Calibri"/>
            </a:endParaRPr>
          </a:p>
          <a:p>
            <a:pPr indent="0" lvl="0" marL="0" marR="0" rtl="0" algn="l">
              <a:spcBef>
                <a:spcPts val="0"/>
              </a:spcBef>
              <a:spcAft>
                <a:spcPts val="0"/>
              </a:spcAft>
              <a:buNone/>
            </a:pPr>
            <a:br>
              <a:rPr b="0" lang="pt-BR" sz="1800">
                <a:solidFill>
                  <a:srgbClr val="F2F2F2"/>
                </a:solidFill>
                <a:latin typeface="Calibri"/>
                <a:ea typeface="Calibri"/>
                <a:cs typeface="Calibri"/>
                <a:sym typeface="Calibri"/>
              </a:rPr>
            </a:br>
            <a:br>
              <a:rPr b="0" lang="pt-BR" sz="1800">
                <a:solidFill>
                  <a:srgbClr val="F2F2F2"/>
                </a:solidFill>
                <a:latin typeface="Calibri"/>
                <a:ea typeface="Calibri"/>
                <a:cs typeface="Calibri"/>
                <a:sym typeface="Calibri"/>
              </a:rPr>
            </a:br>
            <a:r>
              <a:rPr b="1" i="0" lang="pt-BR" sz="1800" u="none" strike="noStrike">
                <a:solidFill>
                  <a:srgbClr val="F2F2F2"/>
                </a:solidFill>
                <a:latin typeface="Calibri"/>
                <a:ea typeface="Calibri"/>
                <a:cs typeface="Calibri"/>
                <a:sym typeface="Calibri"/>
              </a:rPr>
              <a:t>03.TRIBUNAL DE JUSTIÇA DE PERNAMBUCO – INFÂNCIA E JUVENTUDE</a:t>
            </a:r>
            <a:endParaRPr b="0" sz="1800">
              <a:solidFill>
                <a:srgbClr val="F2F2F2"/>
              </a:solidFill>
              <a:latin typeface="Calibri"/>
              <a:ea typeface="Calibri"/>
              <a:cs typeface="Calibri"/>
              <a:sym typeface="Calibri"/>
            </a:endParaRPr>
          </a:p>
          <a:p>
            <a:pPr indent="0" lvl="0" marL="0" marR="0" rtl="0" algn="l">
              <a:spcBef>
                <a:spcPts val="0"/>
              </a:spcBef>
              <a:spcAft>
                <a:spcPts val="0"/>
              </a:spcAft>
              <a:buNone/>
            </a:pPr>
            <a:r>
              <a:rPr b="1" i="0" lang="pt-BR" sz="1800" u="none" strike="noStrike">
                <a:solidFill>
                  <a:srgbClr val="F2F2F2"/>
                </a:solidFill>
                <a:latin typeface="Calibri"/>
                <a:ea typeface="Calibri"/>
                <a:cs typeface="Calibri"/>
                <a:sym typeface="Calibri"/>
              </a:rPr>
              <a:t>Acessível em: http://www.tjpe.jus.br/web/infancia-e-juventude</a:t>
            </a:r>
            <a:endParaRPr b="0" sz="1800">
              <a:solidFill>
                <a:srgbClr val="F2F2F2"/>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0" name="Shape 410"/>
        <p:cNvGrpSpPr/>
        <p:nvPr/>
      </p:nvGrpSpPr>
      <p:grpSpPr>
        <a:xfrm>
          <a:off x="0" y="0"/>
          <a:ext cx="0" cy="0"/>
          <a:chOff x="0" y="0"/>
          <a:chExt cx="0" cy="0"/>
        </a:xfrm>
      </p:grpSpPr>
      <p:pic>
        <p:nvPicPr>
          <p:cNvPr descr="TYBA ONLINE :: Assunto: Calçada da Praça São Sebastião, de 1900, com os  desenhos de ondas como os da calçada de Copacabana e da Pça do Rocio, em  Lisboa / Local: Centro" id="411" name="Google Shape;411;p36"/>
          <p:cNvPicPr preferRelativeResize="0"/>
          <p:nvPr>
            <p:ph idx="1" type="body"/>
          </p:nvPr>
        </p:nvPicPr>
        <p:blipFill rotWithShape="1">
          <a:blip r:embed="rId3">
            <a:alphaModFix/>
          </a:blip>
          <a:srcRect b="0" l="0" r="0" t="0"/>
          <a:stretch/>
        </p:blipFill>
        <p:spPr>
          <a:xfrm>
            <a:off x="0" y="5155096"/>
            <a:ext cx="12192000" cy="1702904"/>
          </a:xfrm>
          <a:prstGeom prst="rect">
            <a:avLst/>
          </a:prstGeom>
          <a:noFill/>
          <a:ln>
            <a:noFill/>
          </a:ln>
        </p:spPr>
      </p:pic>
      <p:sp>
        <p:nvSpPr>
          <p:cNvPr id="412" name="Google Shape;412;p36"/>
          <p:cNvSpPr txBox="1"/>
          <p:nvPr>
            <p:ph type="title"/>
          </p:nvPr>
        </p:nvSpPr>
        <p:spPr>
          <a:xfrm>
            <a:off x="5730240" y="5256458"/>
            <a:ext cx="5623560" cy="1205057"/>
          </a:xfrm>
          <a:prstGeom prst="rect">
            <a:avLst/>
          </a:prstGeom>
          <a:solidFill>
            <a:srgbClr val="7F7F7F"/>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2F2F2"/>
              </a:buClr>
              <a:buSzPts val="4400"/>
              <a:buFont typeface="Calibri"/>
              <a:buNone/>
            </a:pPr>
            <a:r>
              <a:rPr lang="pt-BR">
                <a:solidFill>
                  <a:srgbClr val="F2F2F2"/>
                </a:solidFill>
              </a:rPr>
              <a:t>MUITO </a:t>
            </a:r>
            <a:r>
              <a:rPr lang="pt-BR"/>
              <a:t>OBRIGADO!!!</a:t>
            </a:r>
            <a:endParaRPr b="1"/>
          </a:p>
        </p:txBody>
      </p:sp>
      <p:grpSp>
        <p:nvGrpSpPr>
          <p:cNvPr id="413" name="Google Shape;413;p36"/>
          <p:cNvGrpSpPr/>
          <p:nvPr/>
        </p:nvGrpSpPr>
        <p:grpSpPr>
          <a:xfrm>
            <a:off x="50816" y="1192056"/>
            <a:ext cx="5252370" cy="3950018"/>
            <a:chOff x="498158" y="1148716"/>
            <a:chExt cx="4276724" cy="3219449"/>
          </a:xfrm>
        </p:grpSpPr>
        <p:pic>
          <p:nvPicPr>
            <p:cNvPr id="414" name="Google Shape;414;p36"/>
            <p:cNvPicPr preferRelativeResize="0"/>
            <p:nvPr/>
          </p:nvPicPr>
          <p:blipFill rotWithShape="1">
            <a:blip r:embed="rId4">
              <a:alphaModFix/>
            </a:blip>
            <a:srcRect b="0" l="0" r="0" t="0"/>
            <a:stretch/>
          </p:blipFill>
          <p:spPr>
            <a:xfrm>
              <a:off x="498158" y="1148716"/>
              <a:ext cx="4276724" cy="3219449"/>
            </a:xfrm>
            <a:prstGeom prst="rect">
              <a:avLst/>
            </a:prstGeom>
            <a:noFill/>
            <a:ln>
              <a:noFill/>
            </a:ln>
          </p:spPr>
        </p:pic>
        <p:sp>
          <p:nvSpPr>
            <p:cNvPr id="415" name="Google Shape;415;p36"/>
            <p:cNvSpPr txBox="1"/>
            <p:nvPr/>
          </p:nvSpPr>
          <p:spPr>
            <a:xfrm rot="-512511">
              <a:off x="1124165" y="1819080"/>
              <a:ext cx="3090664" cy="102849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2000">
                  <a:solidFill>
                    <a:schemeClr val="lt1"/>
                  </a:solidFill>
                  <a:latin typeface="Arial"/>
                  <a:ea typeface="Arial"/>
                  <a:cs typeface="Arial"/>
                  <a:sym typeface="Arial"/>
                </a:rPr>
                <a:t>“As leis não bastam.</a:t>
              </a:r>
              <a:endParaRPr/>
            </a:p>
            <a:p>
              <a:pPr indent="0" lvl="0" marL="0" marR="0" rtl="0" algn="l">
                <a:spcBef>
                  <a:spcPts val="0"/>
                </a:spcBef>
                <a:spcAft>
                  <a:spcPts val="0"/>
                </a:spcAft>
                <a:buNone/>
              </a:pPr>
              <a:r>
                <a:rPr lang="pt-BR" sz="2000">
                  <a:solidFill>
                    <a:schemeClr val="lt1"/>
                  </a:solidFill>
                  <a:latin typeface="Arial"/>
                  <a:ea typeface="Arial"/>
                  <a:cs typeface="Arial"/>
                  <a:sym typeface="Arial"/>
                </a:rPr>
                <a:t>Os lírios não nascem das leis.”</a:t>
              </a:r>
              <a:endParaRPr/>
            </a:p>
            <a:p>
              <a:pPr indent="0" lvl="0" marL="0" marR="0" rtl="0" algn="r">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r">
                <a:spcBef>
                  <a:spcPts val="0"/>
                </a:spcBef>
                <a:spcAft>
                  <a:spcPts val="0"/>
                </a:spcAft>
                <a:buNone/>
              </a:pPr>
              <a:r>
                <a:rPr lang="pt-BR" sz="1800">
                  <a:solidFill>
                    <a:schemeClr val="dk1"/>
                  </a:solidFill>
                  <a:latin typeface="Calibri"/>
                  <a:ea typeface="Calibri"/>
                  <a:cs typeface="Calibri"/>
                  <a:sym typeface="Calibri"/>
                </a:rPr>
                <a:t>Drumond</a:t>
              </a:r>
              <a:endParaRPr sz="1800">
                <a:solidFill>
                  <a:schemeClr val="dk1"/>
                </a:solidFill>
                <a:latin typeface="Calibri"/>
                <a:ea typeface="Calibri"/>
                <a:cs typeface="Calibri"/>
                <a:sym typeface="Calibri"/>
              </a:endParaRPr>
            </a:p>
          </p:txBody>
        </p:sp>
      </p:grpSp>
      <p:sp>
        <p:nvSpPr>
          <p:cNvPr id="416" name="Google Shape;416;p36"/>
          <p:cNvSpPr txBox="1"/>
          <p:nvPr/>
        </p:nvSpPr>
        <p:spPr>
          <a:xfrm>
            <a:off x="5730240" y="1263443"/>
            <a:ext cx="5623560" cy="3064717"/>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fontScale="92500" lnSpcReduction="10000"/>
          </a:bodyPr>
          <a:lstStyle/>
          <a:p>
            <a:pPr indent="0" lvl="0" marL="0" marR="0" rtl="0" algn="l">
              <a:lnSpc>
                <a:spcPct val="90000"/>
              </a:lnSpc>
              <a:spcBef>
                <a:spcPts val="0"/>
              </a:spcBef>
              <a:spcAft>
                <a:spcPts val="0"/>
              </a:spcAft>
              <a:buClr>
                <a:schemeClr val="dk1"/>
              </a:buClr>
              <a:buSzPct val="100000"/>
              <a:buFont typeface="Calibri"/>
              <a:buNone/>
            </a:pPr>
            <a:r>
              <a:rPr b="1" lang="pt-BR" sz="4000">
                <a:solidFill>
                  <a:schemeClr val="dk1"/>
                </a:solidFill>
                <a:latin typeface="Calibri"/>
                <a:ea typeface="Calibri"/>
                <a:cs typeface="Calibri"/>
                <a:sym typeface="Calibri"/>
              </a:rPr>
              <a:t>CONTATOS:</a:t>
            </a:r>
            <a:endParaRPr/>
          </a:p>
          <a:p>
            <a:pPr indent="0" lvl="0" marL="0" marR="0" rtl="0" algn="ctr">
              <a:lnSpc>
                <a:spcPct val="90000"/>
              </a:lnSpc>
              <a:spcBef>
                <a:spcPts val="0"/>
              </a:spcBef>
              <a:spcAft>
                <a:spcPts val="0"/>
              </a:spcAft>
              <a:buClr>
                <a:schemeClr val="dk1"/>
              </a:buClr>
              <a:buSzPct val="100000"/>
              <a:buFont typeface="Calibri"/>
              <a:buNone/>
            </a:pPr>
            <a:br>
              <a:rPr b="0" lang="pt-BR" sz="3800">
                <a:solidFill>
                  <a:schemeClr val="dk1"/>
                </a:solidFill>
                <a:latin typeface="Calibri"/>
                <a:ea typeface="Calibri"/>
                <a:cs typeface="Calibri"/>
                <a:sym typeface="Calibri"/>
              </a:rPr>
            </a:br>
            <a:r>
              <a:rPr b="0" i="0" lang="pt-BR" sz="3800" u="none" strike="noStrike">
                <a:solidFill>
                  <a:srgbClr val="000000"/>
                </a:solidFill>
                <a:latin typeface="Calibri"/>
                <a:ea typeface="Calibri"/>
                <a:cs typeface="Calibri"/>
                <a:sym typeface="Calibri"/>
              </a:rPr>
              <a:t>Élio Braz Mendes</a:t>
            </a:r>
            <a:endParaRPr b="0" sz="3800">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ct val="100000"/>
              <a:buFont typeface="Calibri"/>
              <a:buNone/>
            </a:pPr>
            <a:r>
              <a:rPr b="0" i="0" lang="pt-BR" sz="3800" u="sng" strike="noStrike">
                <a:solidFill>
                  <a:srgbClr val="000000"/>
                </a:solidFill>
                <a:latin typeface="Calibri"/>
                <a:ea typeface="Calibri"/>
                <a:cs typeface="Calibri"/>
                <a:sym typeface="Calibri"/>
                <a:hlinkClick r:id="rId5">
                  <a:extLst>
                    <a:ext uri="{A12FA001-AC4F-418D-AE19-62706E023703}">
                      <ahyp:hlinkClr val="tx"/>
                    </a:ext>
                  </a:extLst>
                </a:hlinkClick>
              </a:rPr>
              <a:t>ebm@tjpe.jus.br</a:t>
            </a:r>
            <a:endParaRPr b="0" sz="3800">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rgbClr val="000000"/>
              </a:buClr>
              <a:buSzPct val="100000"/>
              <a:buFont typeface="Calibri"/>
              <a:buNone/>
            </a:pPr>
            <a:r>
              <a:rPr b="0" i="0" lang="pt-BR" sz="3800" u="none" strike="noStrike">
                <a:solidFill>
                  <a:srgbClr val="000000"/>
                </a:solidFill>
                <a:latin typeface="Calibri"/>
                <a:ea typeface="Calibri"/>
                <a:cs typeface="Calibri"/>
                <a:sym typeface="Calibri"/>
              </a:rPr>
              <a:t>081-988221104</a:t>
            </a:r>
            <a:endParaRPr b="0" sz="3800">
              <a:solidFill>
                <a:schemeClr val="dk1"/>
              </a:solidFill>
              <a:latin typeface="Calibri"/>
              <a:ea typeface="Calibri"/>
              <a:cs typeface="Calibri"/>
              <a:sym typeface="Calibri"/>
            </a:endParaRPr>
          </a:p>
          <a:p>
            <a:pPr indent="0" lvl="0" marL="0" marR="0" rtl="0" algn="ctr">
              <a:lnSpc>
                <a:spcPct val="90000"/>
              </a:lnSpc>
              <a:spcBef>
                <a:spcPts val="0"/>
              </a:spcBef>
              <a:spcAft>
                <a:spcPts val="0"/>
              </a:spcAft>
              <a:buClr>
                <a:schemeClr val="dk1"/>
              </a:buClr>
              <a:buSzPct val="100000"/>
              <a:buFont typeface="Calibri"/>
              <a:buNone/>
            </a:pPr>
            <a:br>
              <a:rPr lang="pt-BR" sz="1100">
                <a:solidFill>
                  <a:schemeClr val="dk1"/>
                </a:solidFill>
                <a:latin typeface="Calibri"/>
                <a:ea typeface="Calibri"/>
                <a:cs typeface="Calibri"/>
                <a:sym typeface="Calibri"/>
              </a:rPr>
            </a:br>
            <a:endParaRPr b="1" sz="40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4"/>
          <p:cNvSpPr/>
          <p:nvPr/>
        </p:nvSpPr>
        <p:spPr>
          <a:xfrm>
            <a:off x="0" y="0"/>
            <a:ext cx="7991061" cy="6858000"/>
          </a:xfrm>
          <a:prstGeom prst="rect">
            <a:avLst/>
          </a:prstGeom>
          <a:solidFill>
            <a:srgbClr val="BFBFBF"/>
          </a:solidFill>
          <a:ln cap="flat" cmpd="sng" w="12700">
            <a:solidFill>
              <a:srgbClr val="D8D8D8"/>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Banco de imagens : arquitetura, rua, chão, calçada portuguesa, Passagem,  padronizar, linha, solo, telha, objeto, círculo, arte, fundo, desenhar,  circular, mosaico, Pavimentação, superfície da estrada 1920x1272 - -  1023658 - Imagens Gratuitas - PxHere" id="118" name="Google Shape;118;p4"/>
          <p:cNvPicPr preferRelativeResize="0"/>
          <p:nvPr/>
        </p:nvPicPr>
        <p:blipFill rotWithShape="1">
          <a:blip r:embed="rId3">
            <a:alphaModFix/>
          </a:blip>
          <a:srcRect b="0" l="0" r="0" t="0"/>
          <a:stretch/>
        </p:blipFill>
        <p:spPr>
          <a:xfrm>
            <a:off x="7991061" y="0"/>
            <a:ext cx="4200939" cy="6858000"/>
          </a:xfrm>
          <a:prstGeom prst="rect">
            <a:avLst/>
          </a:prstGeom>
          <a:noFill/>
          <a:ln>
            <a:noFill/>
          </a:ln>
        </p:spPr>
      </p:pic>
      <p:sp>
        <p:nvSpPr>
          <p:cNvPr id="119" name="Google Shape;119;p4"/>
          <p:cNvSpPr txBox="1"/>
          <p:nvPr>
            <p:ph type="title"/>
          </p:nvPr>
        </p:nvSpPr>
        <p:spPr>
          <a:xfrm>
            <a:off x="838200" y="365125"/>
            <a:ext cx="6569075" cy="6115188"/>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a:bodyPr>
          <a:lstStyle/>
          <a:p>
            <a:pPr indent="0" lvl="0" marL="0" marR="0" rtl="0" algn="ctr">
              <a:lnSpc>
                <a:spcPct val="90000"/>
              </a:lnSpc>
              <a:spcBef>
                <a:spcPts val="0"/>
              </a:spcBef>
              <a:spcAft>
                <a:spcPts val="0"/>
              </a:spcAft>
              <a:buClr>
                <a:schemeClr val="dk1"/>
              </a:buClr>
              <a:buSzPts val="4000"/>
              <a:buFont typeface="Calibri"/>
              <a:buNone/>
            </a:pPr>
            <a:br>
              <a:rPr b="0" i="0" lang="pt-BR" sz="4000" u="none" cap="none" strike="noStrike">
                <a:solidFill>
                  <a:schemeClr val="dk1"/>
                </a:solidFill>
                <a:latin typeface="Calibri"/>
                <a:ea typeface="Calibri"/>
                <a:cs typeface="Calibri"/>
                <a:sym typeface="Calibri"/>
              </a:rPr>
            </a:br>
            <a:r>
              <a:rPr b="0" i="0" lang="pt-BR" sz="4000" u="none" cap="none" strike="noStrike">
                <a:solidFill>
                  <a:schemeClr val="dk1"/>
                </a:solidFill>
                <a:latin typeface="Calibri"/>
                <a:ea typeface="Calibri"/>
                <a:cs typeface="Calibri"/>
                <a:sym typeface="Calibri"/>
              </a:rPr>
              <a:t>INTERVENÇÃO MÍNIMA</a:t>
            </a:r>
            <a:br>
              <a:rPr b="0" i="0" lang="pt-BR" sz="4000" u="none" cap="none" strike="noStrike">
                <a:solidFill>
                  <a:schemeClr val="dk1"/>
                </a:solidFill>
                <a:latin typeface="Calibri"/>
                <a:ea typeface="Calibri"/>
                <a:cs typeface="Calibri"/>
                <a:sym typeface="Calibri"/>
              </a:rPr>
            </a:br>
            <a:br>
              <a:rPr b="0" i="0" lang="pt-BR" sz="4000" u="none" cap="none" strike="noStrike">
                <a:solidFill>
                  <a:schemeClr val="dk1"/>
                </a:solidFill>
                <a:latin typeface="Calibri"/>
                <a:ea typeface="Calibri"/>
                <a:cs typeface="Calibri"/>
                <a:sym typeface="Calibri"/>
              </a:rPr>
            </a:br>
            <a:r>
              <a:rPr b="0" i="0" lang="pt-BR" sz="8000" u="none" cap="none" strike="noStrike">
                <a:solidFill>
                  <a:schemeClr val="dk1"/>
                </a:solidFill>
                <a:latin typeface="Calibri"/>
                <a:ea typeface="Calibri"/>
                <a:cs typeface="Calibri"/>
                <a:sym typeface="Calibri"/>
              </a:rPr>
              <a:t>X </a:t>
            </a:r>
            <a:br>
              <a:rPr b="0" i="0" lang="pt-BR" sz="4000" u="none" cap="none" strike="noStrike">
                <a:solidFill>
                  <a:schemeClr val="dk1"/>
                </a:solidFill>
                <a:latin typeface="Calibri"/>
                <a:ea typeface="Calibri"/>
                <a:cs typeface="Calibri"/>
                <a:sym typeface="Calibri"/>
              </a:rPr>
            </a:br>
            <a:br>
              <a:rPr b="0" i="0" lang="pt-BR" sz="4000" u="none" cap="none" strike="noStrike">
                <a:solidFill>
                  <a:schemeClr val="dk1"/>
                </a:solidFill>
                <a:latin typeface="Calibri"/>
                <a:ea typeface="Calibri"/>
                <a:cs typeface="Calibri"/>
                <a:sym typeface="Calibri"/>
              </a:rPr>
            </a:br>
            <a:r>
              <a:rPr b="0" i="0" lang="pt-BR" sz="4000" u="none" cap="none" strike="noStrike">
                <a:solidFill>
                  <a:schemeClr val="dk1"/>
                </a:solidFill>
                <a:latin typeface="Calibri"/>
                <a:ea typeface="Calibri"/>
                <a:cs typeface="Calibri"/>
                <a:sym typeface="Calibri"/>
              </a:rPr>
              <a:t>PROTEÇÃO MÁXIMA</a:t>
            </a:r>
            <a:br>
              <a:rPr b="0" i="0" lang="pt-BR" sz="4000" u="none" cap="none" strike="noStrike">
                <a:solidFill>
                  <a:schemeClr val="dk1"/>
                </a:solidFill>
                <a:latin typeface="Calibri"/>
                <a:ea typeface="Calibri"/>
                <a:cs typeface="Calibri"/>
                <a:sym typeface="Calibri"/>
              </a:rPr>
            </a:br>
            <a:br>
              <a:rPr b="0" i="0" lang="pt-BR" sz="4000" u="none" cap="none" strike="noStrike">
                <a:solidFill>
                  <a:schemeClr val="dk1"/>
                </a:solidFill>
                <a:latin typeface="Calibri"/>
                <a:ea typeface="Calibri"/>
                <a:cs typeface="Calibri"/>
                <a:sym typeface="Calibri"/>
              </a:rPr>
            </a:br>
            <a:r>
              <a:rPr b="1" i="0" lang="pt-BR" sz="1600" u="none" cap="none" strike="noStrike">
                <a:solidFill>
                  <a:schemeClr val="dk1"/>
                </a:solidFill>
                <a:latin typeface="Calibri"/>
                <a:ea typeface="Calibri"/>
                <a:cs typeface="Calibri"/>
                <a:sym typeface="Calibri"/>
              </a:rPr>
              <a:t>(ART. 100 DO ECA)</a:t>
            </a:r>
            <a:br>
              <a:rPr b="0" i="0" lang="pt-BR" sz="1600" u="none" cap="none" strike="noStrike">
                <a:solidFill>
                  <a:schemeClr val="dk1"/>
                </a:solidFill>
                <a:latin typeface="Calibri"/>
                <a:ea typeface="Calibri"/>
                <a:cs typeface="Calibri"/>
                <a:sym typeface="Calibri"/>
              </a:rPr>
            </a:br>
            <a:endParaRPr b="1" i="1" sz="40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5"/>
          <p:cNvSpPr txBox="1"/>
          <p:nvPr>
            <p:ph type="title"/>
          </p:nvPr>
        </p:nvSpPr>
        <p:spPr>
          <a:xfrm>
            <a:off x="838200" y="365125"/>
            <a:ext cx="10515600" cy="1325563"/>
          </a:xfrm>
          <a:prstGeom prst="rect">
            <a:avLst/>
          </a:prstGeom>
          <a:solidFill>
            <a:srgbClr val="7F7F7F"/>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pt-BR"/>
              <a:t> </a:t>
            </a:r>
            <a:r>
              <a:rPr b="1" lang="pt-BR">
                <a:solidFill>
                  <a:srgbClr val="F2F2F2"/>
                </a:solidFill>
              </a:rPr>
              <a:t>REALIDADE DO ESTADO DE PERNAMBUCO</a:t>
            </a:r>
            <a:endParaRPr/>
          </a:p>
        </p:txBody>
      </p:sp>
      <p:pic>
        <p:nvPicPr>
          <p:cNvPr descr="TYBA ONLINE :: Assunto: Calçada da Praça São Sebastião, de 1900, com os  desenhos de ondas como os da calçada de Copacabana e da Pça do Rocio, em  Lisboa / Local: Centro" id="125" name="Google Shape;125;p5"/>
          <p:cNvPicPr preferRelativeResize="0"/>
          <p:nvPr>
            <p:ph idx="1" type="body"/>
          </p:nvPr>
        </p:nvPicPr>
        <p:blipFill rotWithShape="1">
          <a:blip r:embed="rId3">
            <a:alphaModFix/>
          </a:blip>
          <a:srcRect b="0" l="0" r="0" t="0"/>
          <a:stretch/>
        </p:blipFill>
        <p:spPr>
          <a:xfrm>
            <a:off x="0" y="5155096"/>
            <a:ext cx="12192000" cy="1702904"/>
          </a:xfrm>
          <a:prstGeom prst="rect">
            <a:avLst/>
          </a:prstGeom>
          <a:noFill/>
          <a:ln>
            <a:noFill/>
          </a:ln>
        </p:spPr>
      </p:pic>
      <p:sp>
        <p:nvSpPr>
          <p:cNvPr id="126" name="Google Shape;126;p5"/>
          <p:cNvSpPr txBox="1"/>
          <p:nvPr/>
        </p:nvSpPr>
        <p:spPr>
          <a:xfrm>
            <a:off x="2878432" y="3498574"/>
            <a:ext cx="6879084" cy="19082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0" lang="pt-BR" sz="2000" u="none" strike="noStrike">
                <a:solidFill>
                  <a:srgbClr val="332A1F"/>
                </a:solidFill>
                <a:latin typeface="Calibri"/>
                <a:ea typeface="Calibri"/>
                <a:cs typeface="Calibri"/>
                <a:sym typeface="Calibri"/>
              </a:rPr>
              <a:t>185 municípios - 150 comarcas - 512 unidades judiciárias:</a:t>
            </a:r>
            <a:endParaRPr/>
          </a:p>
          <a:p>
            <a:pPr indent="0" lvl="0" marL="0" marR="0" rtl="0" algn="l">
              <a:spcBef>
                <a:spcPts val="0"/>
              </a:spcBef>
              <a:spcAft>
                <a:spcPts val="0"/>
              </a:spcAft>
              <a:buNone/>
            </a:pPr>
            <a:r>
              <a:rPr i="0" lang="pt-BR" sz="2000" u="none" strike="noStrike">
                <a:solidFill>
                  <a:srgbClr val="332A1F"/>
                </a:solidFill>
                <a:latin typeface="Calibri"/>
                <a:ea typeface="Calibri"/>
                <a:cs typeface="Calibri"/>
                <a:sym typeface="Calibri"/>
              </a:rPr>
              <a:t>20 Varas Regionais/Circunscrições Judiciárias: média 7,5=150/ 20</a:t>
            </a:r>
            <a:endParaRPr sz="2000">
              <a:solidFill>
                <a:schemeClr val="dk1"/>
              </a:solidFill>
              <a:latin typeface="Calibri"/>
              <a:ea typeface="Calibri"/>
              <a:cs typeface="Calibri"/>
              <a:sym typeface="Calibri"/>
            </a:endParaRPr>
          </a:p>
          <a:p>
            <a:pPr indent="0" lvl="0" marL="0" marR="0" rtl="0" algn="l">
              <a:spcBef>
                <a:spcPts val="0"/>
              </a:spcBef>
              <a:spcAft>
                <a:spcPts val="0"/>
              </a:spcAft>
              <a:buNone/>
            </a:pPr>
            <a:r>
              <a:rPr i="0" lang="pt-BR" sz="2000" u="none" strike="noStrike">
                <a:solidFill>
                  <a:srgbClr val="332A1F"/>
                </a:solidFill>
                <a:latin typeface="Calibri"/>
                <a:ea typeface="Calibri"/>
                <a:cs typeface="Calibri"/>
                <a:sym typeface="Calibri"/>
              </a:rPr>
              <a:t>12 Varas Regionais instaladas (faltam 8)</a:t>
            </a:r>
            <a:endParaRPr sz="2000">
              <a:solidFill>
                <a:schemeClr val="dk1"/>
              </a:solidFill>
              <a:latin typeface="Calibri"/>
              <a:ea typeface="Calibri"/>
              <a:cs typeface="Calibri"/>
              <a:sym typeface="Calibri"/>
            </a:endParaRPr>
          </a:p>
          <a:p>
            <a:pPr indent="0" lvl="0" marL="0" marR="0" rtl="0" algn="l">
              <a:spcBef>
                <a:spcPts val="0"/>
              </a:spcBef>
              <a:spcAft>
                <a:spcPts val="0"/>
              </a:spcAft>
              <a:buNone/>
            </a:pPr>
            <a:r>
              <a:rPr i="0" lang="pt-BR" sz="2000" u="none" strike="noStrike">
                <a:solidFill>
                  <a:srgbClr val="332A1F"/>
                </a:solidFill>
                <a:latin typeface="Calibri"/>
                <a:ea typeface="Calibri"/>
                <a:cs typeface="Calibri"/>
                <a:sym typeface="Calibri"/>
              </a:rPr>
              <a:t>6 Varas Especializadas na Capital (Justiça sem demora)</a:t>
            </a:r>
            <a:endParaRPr sz="2000">
              <a:solidFill>
                <a:schemeClr val="dk1"/>
              </a:solidFill>
              <a:latin typeface="Calibri"/>
              <a:ea typeface="Calibri"/>
              <a:cs typeface="Calibri"/>
              <a:sym typeface="Calibri"/>
            </a:endParaRPr>
          </a:p>
          <a:p>
            <a:pPr indent="0" lvl="0" marL="0" marR="0" rtl="0" algn="l">
              <a:spcBef>
                <a:spcPts val="0"/>
              </a:spcBef>
              <a:spcAft>
                <a:spcPts val="0"/>
              </a:spcAft>
              <a:buNone/>
            </a:pPr>
            <a:r>
              <a:rPr i="0" lang="pt-BR" sz="2000" u="none" strike="noStrike">
                <a:solidFill>
                  <a:srgbClr val="332A1F"/>
                </a:solidFill>
                <a:latin typeface="Calibri"/>
                <a:ea typeface="Calibri"/>
                <a:cs typeface="Calibri"/>
                <a:sym typeface="Calibri"/>
              </a:rPr>
              <a:t>3 Varas Especializadas na Região </a:t>
            </a:r>
            <a:r>
              <a:rPr lang="pt-BR" sz="2000">
                <a:solidFill>
                  <a:srgbClr val="332A1F"/>
                </a:solidFill>
                <a:latin typeface="Calibri"/>
                <a:ea typeface="Calibri"/>
                <a:cs typeface="Calibri"/>
                <a:sym typeface="Calibri"/>
              </a:rPr>
              <a:t>M</a:t>
            </a:r>
            <a:r>
              <a:rPr i="0" lang="pt-BR" sz="2000" u="none" strike="noStrike">
                <a:solidFill>
                  <a:srgbClr val="332A1F"/>
                </a:solidFill>
                <a:latin typeface="Calibri"/>
                <a:ea typeface="Calibri"/>
                <a:cs typeface="Calibri"/>
                <a:sym typeface="Calibri"/>
              </a:rPr>
              <a:t>etropolitana</a:t>
            </a:r>
            <a:endParaRPr sz="20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aphicFrame>
        <p:nvGraphicFramePr>
          <p:cNvPr id="127" name="Google Shape;127;p5"/>
          <p:cNvGraphicFramePr/>
          <p:nvPr/>
        </p:nvGraphicFramePr>
        <p:xfrm>
          <a:off x="2693506" y="1763170"/>
          <a:ext cx="3000000" cy="3000000"/>
        </p:xfrm>
        <a:graphic>
          <a:graphicData uri="http://schemas.openxmlformats.org/drawingml/2006/table">
            <a:tbl>
              <a:tblPr>
                <a:noFill/>
                <a:tableStyleId>{E331A2F4-2B28-42BE-A049-85C6ECBFCF1A}</a:tableStyleId>
              </a:tblPr>
              <a:tblGrid>
                <a:gridCol w="3463775"/>
                <a:gridCol w="3463775"/>
              </a:tblGrid>
              <a:tr h="374800">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População estimada [</a:t>
                      </a:r>
                      <a:r>
                        <a:rPr b="1" i="0" lang="pt-BR" sz="1800" u="none" cap="none" strike="noStrike">
                          <a:solidFill>
                            <a:srgbClr val="000000"/>
                          </a:solidFill>
                          <a:latin typeface="Calibri"/>
                          <a:ea typeface="Calibri"/>
                          <a:cs typeface="Calibri"/>
                          <a:sym typeface="Calibri"/>
                        </a:rPr>
                        <a:t>2020</a:t>
                      </a:r>
                      <a:r>
                        <a:rPr b="0" i="0" lang="pt-BR" sz="1800" u="none" cap="none" strike="noStrike">
                          <a:solidFill>
                            <a:srgbClr val="000000"/>
                          </a:solidFill>
                          <a:latin typeface="Calibri"/>
                          <a:ea typeface="Calibri"/>
                          <a:cs typeface="Calibri"/>
                          <a:sym typeface="Calibri"/>
                        </a:rPr>
                        <a:t>]</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9.616.621 pessoas</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r>
              <a:tr h="552150">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População no último censo [2010]</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EBEBEB"/>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8.796.448 pessoas</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EBEBEB"/>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r>
              <a:tr h="552150">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Densidade demográfica [2010]</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EBEBEB"/>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c>
                  <a:txBody>
                    <a:bodyPr/>
                    <a:lstStyle/>
                    <a:p>
                      <a:pPr indent="0" lvl="0" marL="0" marR="0" rtl="0" algn="l">
                        <a:spcBef>
                          <a:spcPts val="0"/>
                        </a:spcBef>
                        <a:spcAft>
                          <a:spcPts val="0"/>
                        </a:spcAft>
                        <a:buNone/>
                      </a:pPr>
                      <a:r>
                        <a:rPr b="0" i="0" lang="pt-BR" sz="1800" u="none" cap="none" strike="noStrike">
                          <a:solidFill>
                            <a:srgbClr val="000000"/>
                          </a:solidFill>
                          <a:latin typeface="Calibri"/>
                          <a:ea typeface="Calibri"/>
                          <a:cs typeface="Calibri"/>
                          <a:sym typeface="Calibri"/>
                        </a:rPr>
                        <a:t>89,62 hab/km²</a:t>
                      </a:r>
                      <a:endParaRPr sz="1800" u="none" cap="none" strike="noStrike">
                        <a:latin typeface="Calibri"/>
                        <a:ea typeface="Calibri"/>
                        <a:cs typeface="Calibri"/>
                        <a:sym typeface="Calibri"/>
                      </a:endParaRPr>
                    </a:p>
                  </a:txBody>
                  <a:tcPr marT="76200" marB="76200" marR="95250" marL="9525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EBEBEB"/>
                      </a:solidFill>
                      <a:prstDash val="solid"/>
                      <a:round/>
                      <a:headEnd len="sm" w="sm" type="none"/>
                      <a:tailEnd len="sm" w="sm" type="none"/>
                    </a:lnT>
                    <a:lnB cap="flat" cmpd="sng" w="9525">
                      <a:solidFill>
                        <a:srgbClr val="EBEBEB"/>
                      </a:solidFill>
                      <a:prstDash val="solid"/>
                      <a:round/>
                      <a:headEnd len="sm" w="sm" type="none"/>
                      <a:tailEnd len="sm" w="sm" type="none"/>
                    </a:lnB>
                    <a:solidFill>
                      <a:srgbClr val="8296B0"/>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txBox="1"/>
          <p:nvPr>
            <p:ph type="title"/>
          </p:nvPr>
        </p:nvSpPr>
        <p:spPr>
          <a:xfrm>
            <a:off x="838200" y="365125"/>
            <a:ext cx="10515600" cy="1325563"/>
          </a:xfrm>
          <a:prstGeom prst="rect">
            <a:avLst/>
          </a:prstGeom>
          <a:solidFill>
            <a:srgbClr val="7F7F7F"/>
          </a:solid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pt-BR"/>
              <a:t> </a:t>
            </a:r>
            <a:r>
              <a:rPr b="1" lang="pt-BR">
                <a:solidFill>
                  <a:srgbClr val="F2F2F2"/>
                </a:solidFill>
              </a:rPr>
              <a:t>Política de atendimento infanto-juvenil no Poder Judiciário de Pernambuco</a:t>
            </a:r>
            <a:endParaRPr/>
          </a:p>
        </p:txBody>
      </p:sp>
      <p:pic>
        <p:nvPicPr>
          <p:cNvPr id="133" name="Google Shape;133;p6"/>
          <p:cNvPicPr preferRelativeResize="0"/>
          <p:nvPr/>
        </p:nvPicPr>
        <p:blipFill rotWithShape="1">
          <a:blip r:embed="rId3">
            <a:alphaModFix/>
          </a:blip>
          <a:srcRect b="0" l="0" r="0" t="0"/>
          <a:stretch/>
        </p:blipFill>
        <p:spPr>
          <a:xfrm>
            <a:off x="1982644" y="1816114"/>
            <a:ext cx="8226711" cy="3537766"/>
          </a:xfrm>
          <a:prstGeom prst="rect">
            <a:avLst/>
          </a:prstGeom>
          <a:noFill/>
          <a:ln>
            <a:noFill/>
          </a:ln>
        </p:spPr>
      </p:pic>
      <p:pic>
        <p:nvPicPr>
          <p:cNvPr descr="TYBA ONLINE :: Assunto: Calçada da Praça São Sebastião, de 1900, com os  desenhos de ondas como os da calçada de Copacabana e da Pça do Rocio, em  Lisboa / Local: Centro" id="134" name="Google Shape;134;p6"/>
          <p:cNvPicPr preferRelativeResize="0"/>
          <p:nvPr>
            <p:ph idx="1" type="body"/>
          </p:nvPr>
        </p:nvPicPr>
        <p:blipFill rotWithShape="1">
          <a:blip r:embed="rId4">
            <a:alphaModFix/>
          </a:blip>
          <a:srcRect b="0" l="0" r="0" t="0"/>
          <a:stretch/>
        </p:blipFill>
        <p:spPr>
          <a:xfrm>
            <a:off x="0" y="5155096"/>
            <a:ext cx="12192000" cy="170290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7"/>
          <p:cNvSpPr txBox="1"/>
          <p:nvPr>
            <p:ph idx="1" type="body"/>
          </p:nvPr>
        </p:nvSpPr>
        <p:spPr>
          <a:xfrm>
            <a:off x="5379051" y="1955840"/>
            <a:ext cx="6191700" cy="4351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32A1F"/>
              </a:buClr>
              <a:buSzPts val="3600"/>
              <a:buFont typeface="Noto Sans Symbols"/>
              <a:buChar char="✔"/>
            </a:pPr>
            <a:r>
              <a:rPr i="0" lang="pt-BR" sz="3600" u="none" strike="noStrike">
                <a:solidFill>
                  <a:srgbClr val="332A1F"/>
                </a:solidFill>
              </a:rPr>
              <a:t>121 psicólogos</a:t>
            </a:r>
            <a:endParaRPr/>
          </a:p>
          <a:p>
            <a:pPr indent="0" lvl="0" marL="0" rtl="0" algn="l">
              <a:lnSpc>
                <a:spcPct val="90000"/>
              </a:lnSpc>
              <a:spcBef>
                <a:spcPts val="0"/>
              </a:spcBef>
              <a:spcAft>
                <a:spcPts val="0"/>
              </a:spcAft>
              <a:buClr>
                <a:schemeClr val="dk1"/>
              </a:buClr>
              <a:buSzPts val="3600"/>
              <a:buNone/>
            </a:pPr>
            <a:r>
              <a:t/>
            </a:r>
            <a:endParaRPr i="0" sz="3600" u="none" strike="noStrike">
              <a:solidFill>
                <a:srgbClr val="332A1F"/>
              </a:solidFill>
            </a:endParaRPr>
          </a:p>
          <a:p>
            <a:pPr indent="-228600" lvl="0" marL="228600" rtl="0" algn="l">
              <a:lnSpc>
                <a:spcPct val="90000"/>
              </a:lnSpc>
              <a:spcBef>
                <a:spcPts val="0"/>
              </a:spcBef>
              <a:spcAft>
                <a:spcPts val="0"/>
              </a:spcAft>
              <a:buClr>
                <a:srgbClr val="332A1F"/>
              </a:buClr>
              <a:buSzPts val="3600"/>
              <a:buFont typeface="Noto Sans Symbols"/>
              <a:buChar char="✔"/>
            </a:pPr>
            <a:r>
              <a:rPr i="0" lang="pt-BR" sz="3600" u="none" strike="noStrike">
                <a:solidFill>
                  <a:srgbClr val="332A1F"/>
                </a:solidFill>
              </a:rPr>
              <a:t>119 assistentes sociais</a:t>
            </a:r>
            <a:endParaRPr/>
          </a:p>
          <a:p>
            <a:pPr indent="0" lvl="0" marL="0" rtl="0" algn="l">
              <a:lnSpc>
                <a:spcPct val="90000"/>
              </a:lnSpc>
              <a:spcBef>
                <a:spcPts val="0"/>
              </a:spcBef>
              <a:spcAft>
                <a:spcPts val="0"/>
              </a:spcAft>
              <a:buClr>
                <a:schemeClr val="dk1"/>
              </a:buClr>
              <a:buSzPts val="3600"/>
              <a:buNone/>
            </a:pPr>
            <a:r>
              <a:t/>
            </a:r>
            <a:endParaRPr i="0" sz="3600" u="none" strike="noStrike">
              <a:solidFill>
                <a:srgbClr val="332A1F"/>
              </a:solidFill>
            </a:endParaRPr>
          </a:p>
          <a:p>
            <a:pPr indent="-228600" lvl="0" marL="228600" rtl="0" algn="l">
              <a:lnSpc>
                <a:spcPct val="90000"/>
              </a:lnSpc>
              <a:spcBef>
                <a:spcPts val="0"/>
              </a:spcBef>
              <a:spcAft>
                <a:spcPts val="0"/>
              </a:spcAft>
              <a:buClr>
                <a:srgbClr val="332A1F"/>
              </a:buClr>
              <a:buSzPts val="3600"/>
              <a:buFont typeface="Noto Sans Symbols"/>
              <a:buChar char="✔"/>
            </a:pPr>
            <a:r>
              <a:rPr i="0" lang="pt-BR" sz="3600" u="none" strike="noStrike">
                <a:solidFill>
                  <a:srgbClr val="332A1F"/>
                </a:solidFill>
              </a:rPr>
              <a:t>36 pedagogos</a:t>
            </a:r>
            <a:endParaRPr/>
          </a:p>
          <a:p>
            <a:pPr indent="0" lvl="0" marL="0" rtl="0" algn="l">
              <a:lnSpc>
                <a:spcPct val="90000"/>
              </a:lnSpc>
              <a:spcBef>
                <a:spcPts val="0"/>
              </a:spcBef>
              <a:spcAft>
                <a:spcPts val="0"/>
              </a:spcAft>
              <a:buClr>
                <a:schemeClr val="dk1"/>
              </a:buClr>
              <a:buSzPts val="3600"/>
              <a:buNone/>
            </a:pPr>
            <a:r>
              <a:t/>
            </a:r>
            <a:endParaRPr b="0" sz="3600"/>
          </a:p>
          <a:p>
            <a:pPr indent="0" lvl="0" marL="0" rtl="0" algn="l">
              <a:lnSpc>
                <a:spcPct val="90000"/>
              </a:lnSpc>
              <a:spcBef>
                <a:spcPts val="0"/>
              </a:spcBef>
              <a:spcAft>
                <a:spcPts val="0"/>
              </a:spcAft>
              <a:buClr>
                <a:srgbClr val="332A1F"/>
              </a:buClr>
              <a:buSzPts val="3600"/>
              <a:buNone/>
            </a:pPr>
            <a:r>
              <a:rPr b="1" i="0" lang="pt-BR" sz="3600" u="none" strike="noStrike">
                <a:solidFill>
                  <a:srgbClr val="332A1F"/>
                </a:solidFill>
              </a:rPr>
              <a:t>		</a:t>
            </a:r>
            <a:r>
              <a:rPr b="1" i="0" lang="pt-BR" sz="3600" u="none" strike="noStrike">
                <a:solidFill>
                  <a:srgbClr val="C00000"/>
                </a:solidFill>
              </a:rPr>
              <a:t>276 profissionais</a:t>
            </a:r>
            <a:endParaRPr b="0" sz="3600">
              <a:solidFill>
                <a:srgbClr val="C00000"/>
              </a:solidFill>
            </a:endParaRPr>
          </a:p>
        </p:txBody>
      </p:sp>
      <p:grpSp>
        <p:nvGrpSpPr>
          <p:cNvPr id="140" name="Google Shape;140;p7"/>
          <p:cNvGrpSpPr/>
          <p:nvPr/>
        </p:nvGrpSpPr>
        <p:grpSpPr>
          <a:xfrm>
            <a:off x="238539" y="198783"/>
            <a:ext cx="4923773" cy="6274580"/>
            <a:chOff x="238538" y="198783"/>
            <a:chExt cx="4724403" cy="6294092"/>
          </a:xfrm>
        </p:grpSpPr>
        <p:pic>
          <p:nvPicPr>
            <p:cNvPr descr="placa de madeira de direção em um fundo branco 2264172 Vetor no Vecteezy" id="141" name="Google Shape;141;p7"/>
            <p:cNvPicPr preferRelativeResize="0"/>
            <p:nvPr/>
          </p:nvPicPr>
          <p:blipFill rotWithShape="1">
            <a:blip r:embed="rId3">
              <a:alphaModFix/>
            </a:blip>
            <a:srcRect b="0" l="0" r="0" t="0"/>
            <a:stretch/>
          </p:blipFill>
          <p:spPr>
            <a:xfrm>
              <a:off x="238538" y="198783"/>
              <a:ext cx="4724403" cy="6294092"/>
            </a:xfrm>
            <a:prstGeom prst="rect">
              <a:avLst/>
            </a:prstGeom>
            <a:noFill/>
            <a:ln>
              <a:noFill/>
            </a:ln>
          </p:spPr>
        </p:pic>
        <p:sp>
          <p:nvSpPr>
            <p:cNvPr id="142" name="Google Shape;142;p7"/>
            <p:cNvSpPr txBox="1"/>
            <p:nvPr/>
          </p:nvSpPr>
          <p:spPr>
            <a:xfrm flipH="1">
              <a:off x="1710899" y="2879619"/>
              <a:ext cx="1946700" cy="52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Juventude</a:t>
              </a:r>
              <a:endParaRPr/>
            </a:p>
          </p:txBody>
        </p:sp>
        <p:sp>
          <p:nvSpPr>
            <p:cNvPr id="143" name="Google Shape;143;p7"/>
            <p:cNvSpPr txBox="1"/>
            <p:nvPr/>
          </p:nvSpPr>
          <p:spPr>
            <a:xfrm flipH="1">
              <a:off x="2675060" y="942905"/>
              <a:ext cx="1661100" cy="52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pt-BR" sz="2800">
                  <a:solidFill>
                    <a:srgbClr val="3F3F3F"/>
                  </a:solidFill>
                  <a:latin typeface="Arial"/>
                  <a:ea typeface="Arial"/>
                  <a:cs typeface="Arial"/>
                  <a:sym typeface="Arial"/>
                </a:rPr>
                <a:t>Infância</a:t>
              </a:r>
              <a:endParaRPr/>
            </a:p>
          </p:txBody>
        </p:sp>
      </p:grpSp>
      <p:sp>
        <p:nvSpPr>
          <p:cNvPr id="144" name="Google Shape;144;p7"/>
          <p:cNvSpPr txBox="1"/>
          <p:nvPr>
            <p:ph type="title"/>
          </p:nvPr>
        </p:nvSpPr>
        <p:spPr>
          <a:xfrm>
            <a:off x="5162550" y="365125"/>
            <a:ext cx="6191250" cy="1325563"/>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6666"/>
              <a:buFont typeface="Calibri"/>
              <a:buNone/>
            </a:pPr>
            <a:r>
              <a:rPr b="1" i="1" lang="pt-BR" sz="3750" u="none" cap="none" strike="noStrike">
                <a:solidFill>
                  <a:schemeClr val="dk1"/>
                </a:solidFill>
                <a:latin typeface="Calibri"/>
                <a:ea typeface="Calibri"/>
                <a:cs typeface="Calibri"/>
                <a:sym typeface="Calibri"/>
              </a:rPr>
              <a:t>Equipes Interprofissionais do TJPE</a:t>
            </a:r>
            <a:br>
              <a:rPr b="1" i="1" lang="pt-BR" sz="4000" u="none" cap="none" strike="noStrike">
                <a:solidFill>
                  <a:schemeClr val="dk1"/>
                </a:solidFill>
                <a:latin typeface="Calibri"/>
                <a:ea typeface="Calibri"/>
                <a:cs typeface="Calibri"/>
                <a:sym typeface="Calibri"/>
              </a:rPr>
            </a:br>
            <a:r>
              <a:rPr b="1" i="1" lang="pt-BR" sz="4000" u="none" cap="none" strike="noStrike">
                <a:solidFill>
                  <a:schemeClr val="dk1"/>
                </a:solidFill>
                <a:latin typeface="Calibri"/>
                <a:ea typeface="Calibri"/>
                <a:cs typeface="Calibri"/>
                <a:sym typeface="Calibri"/>
              </a:rPr>
              <a:t> </a:t>
            </a:r>
            <a:r>
              <a:rPr b="1" i="1" lang="pt-BR" sz="2200" u="none" cap="none" strike="noStrike">
                <a:solidFill>
                  <a:schemeClr val="dk1"/>
                </a:solidFill>
                <a:latin typeface="Calibri"/>
                <a:ea typeface="Calibri"/>
                <a:cs typeface="Calibri"/>
                <a:sym typeface="Calibri"/>
              </a:rPr>
              <a:t>(psicólogos, assistentes sociais e pedagogos)</a:t>
            </a:r>
            <a:endParaRPr b="1" i="1" sz="2200" u="none" cap="none" strike="noStrike">
              <a:solidFill>
                <a:schemeClr val="dk1"/>
              </a:solidFill>
              <a:latin typeface="Calibri"/>
              <a:ea typeface="Calibri"/>
              <a:cs typeface="Calibri"/>
              <a:sym typeface="Calibri"/>
            </a:endParaRPr>
          </a:p>
          <a:p>
            <a:pPr indent="0" lvl="0" marL="0" rtl="0" algn="ctr">
              <a:lnSpc>
                <a:spcPct val="90000"/>
              </a:lnSpc>
              <a:spcBef>
                <a:spcPts val="0"/>
              </a:spcBef>
              <a:spcAft>
                <a:spcPts val="0"/>
              </a:spcAft>
              <a:buClr>
                <a:schemeClr val="dk1"/>
              </a:buClr>
              <a:buSzPct val="181818"/>
              <a:buFont typeface="Calibri"/>
              <a:buNone/>
            </a:pPr>
            <a:r>
              <a:t/>
            </a:r>
            <a:endParaRPr b="1" i="1"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8"/>
          <p:cNvSpPr txBox="1"/>
          <p:nvPr>
            <p:ph type="title"/>
          </p:nvPr>
        </p:nvSpPr>
        <p:spPr>
          <a:xfrm>
            <a:off x="838200" y="365125"/>
            <a:ext cx="10515600" cy="1325563"/>
          </a:xfrm>
          <a:prstGeom prst="rect">
            <a:avLst/>
          </a:prstGeom>
          <a:solidFill>
            <a:srgbClr val="7F7F7F"/>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F2F2F2"/>
              </a:buClr>
              <a:buSzPts val="4400"/>
              <a:buFont typeface="Calibri"/>
              <a:buNone/>
            </a:pPr>
            <a:r>
              <a:rPr lang="pt-BR">
                <a:solidFill>
                  <a:srgbClr val="F2F2F2"/>
                </a:solidFill>
              </a:rPr>
              <a:t>EQUIPES</a:t>
            </a:r>
            <a:r>
              <a:rPr lang="pt-BR"/>
              <a:t> </a:t>
            </a:r>
            <a:r>
              <a:rPr lang="pt-BR">
                <a:solidFill>
                  <a:srgbClr val="3F3F3F"/>
                </a:solidFill>
              </a:rPr>
              <a:t>INTERPROFISSIONAIS</a:t>
            </a:r>
            <a:endParaRPr b="1">
              <a:solidFill>
                <a:srgbClr val="3F3F3F"/>
              </a:solidFill>
            </a:endParaRPr>
          </a:p>
        </p:txBody>
      </p:sp>
      <p:pic>
        <p:nvPicPr>
          <p:cNvPr descr="TYBA ONLINE :: Assunto: Calçada da Praça São Sebastião, de 1900, com os  desenhos de ondas como os da calçada de Copacabana e da Pça do Rocio, em  Lisboa / Local: Centro" id="150" name="Google Shape;150;p8"/>
          <p:cNvPicPr preferRelativeResize="0"/>
          <p:nvPr>
            <p:ph idx="1" type="body"/>
          </p:nvPr>
        </p:nvPicPr>
        <p:blipFill rotWithShape="1">
          <a:blip r:embed="rId3">
            <a:alphaModFix/>
          </a:blip>
          <a:srcRect b="0" l="0" r="0" t="0"/>
          <a:stretch/>
        </p:blipFill>
        <p:spPr>
          <a:xfrm>
            <a:off x="0" y="5155096"/>
            <a:ext cx="12192000" cy="170290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9"/>
          <p:cNvSpPr/>
          <p:nvPr/>
        </p:nvSpPr>
        <p:spPr>
          <a:xfrm>
            <a:off x="0" y="-1"/>
            <a:ext cx="12192000" cy="4916557"/>
          </a:xfrm>
          <a:prstGeom prst="rect">
            <a:avLst/>
          </a:prstGeom>
          <a:solidFill>
            <a:srgbClr val="222A35"/>
          </a:solidFill>
          <a:ln cap="flat" cmpd="sng" w="12700">
            <a:solidFill>
              <a:srgbClr val="262626"/>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Aqui em São Paulo a calçada tem o desenho do Estado, então quando eu era  pequena achava que todo estado tinha calçada com seu desenho. : brasil" id="156" name="Google Shape;156;p9"/>
          <p:cNvPicPr preferRelativeResize="0"/>
          <p:nvPr/>
        </p:nvPicPr>
        <p:blipFill rotWithShape="1">
          <a:blip r:embed="rId3">
            <a:alphaModFix/>
          </a:blip>
          <a:srcRect b="0" l="0" r="0" t="0"/>
          <a:stretch/>
        </p:blipFill>
        <p:spPr>
          <a:xfrm>
            <a:off x="0" y="4916557"/>
            <a:ext cx="12191999" cy="1941442"/>
          </a:xfrm>
          <a:prstGeom prst="rect">
            <a:avLst/>
          </a:prstGeom>
          <a:noFill/>
          <a:ln>
            <a:noFill/>
          </a:ln>
        </p:spPr>
      </p:pic>
      <p:sp>
        <p:nvSpPr>
          <p:cNvPr id="157" name="Google Shape;157;p9"/>
          <p:cNvSpPr txBox="1"/>
          <p:nvPr/>
        </p:nvSpPr>
        <p:spPr>
          <a:xfrm>
            <a:off x="980661" y="516835"/>
            <a:ext cx="958132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pt-BR" sz="3600">
                <a:solidFill>
                  <a:srgbClr val="D8D8D8"/>
                </a:solidFill>
                <a:latin typeface="Calibri"/>
                <a:ea typeface="Calibri"/>
                <a:cs typeface="Calibri"/>
                <a:sym typeface="Calibri"/>
              </a:rPr>
              <a:t>SISTEMA NACIONAL DE ADOÇÃO E ACOLHIMENTO</a:t>
            </a:r>
            <a:endParaRPr/>
          </a:p>
        </p:txBody>
      </p:sp>
      <p:sp>
        <p:nvSpPr>
          <p:cNvPr id="158" name="Google Shape;158;p9"/>
          <p:cNvSpPr txBox="1"/>
          <p:nvPr/>
        </p:nvSpPr>
        <p:spPr>
          <a:xfrm>
            <a:off x="980661" y="1541501"/>
            <a:ext cx="10349948" cy="304698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0" i="0" lang="pt-BR" sz="2400" u="none" strike="noStrike">
                <a:solidFill>
                  <a:srgbClr val="F2F2F2"/>
                </a:solidFill>
                <a:latin typeface="Arial"/>
                <a:ea typeface="Arial"/>
                <a:cs typeface="Arial"/>
                <a:sym typeface="Arial"/>
              </a:rPr>
              <a:t>	</a:t>
            </a:r>
            <a:r>
              <a:rPr b="0" i="0" lang="pt-BR" sz="2400" u="none" strike="noStrike">
                <a:solidFill>
                  <a:srgbClr val="F2F2F2"/>
                </a:solidFill>
                <a:latin typeface="Calibri"/>
                <a:ea typeface="Calibri"/>
                <a:cs typeface="Calibri"/>
                <a:sym typeface="Calibri"/>
              </a:rPr>
              <a:t>O Sistema Nacional de Adoção e Acolhimento (SNA) foi criado em 2019 e nasceu da união do Cadastro Nacional de Adoção (CNA) e do Cadastro Nacional de Crianças Acolhidas (CNCA). </a:t>
            </a:r>
            <a:endParaRPr b="0" sz="2400">
              <a:solidFill>
                <a:srgbClr val="F2F2F2"/>
              </a:solidFill>
              <a:latin typeface="Calibri"/>
              <a:ea typeface="Calibri"/>
              <a:cs typeface="Calibri"/>
              <a:sym typeface="Calibri"/>
            </a:endParaRPr>
          </a:p>
          <a:p>
            <a:pPr indent="0" lvl="0" marL="0" marR="0" rtl="0" algn="just">
              <a:spcBef>
                <a:spcPts val="0"/>
              </a:spcBef>
              <a:spcAft>
                <a:spcPts val="0"/>
              </a:spcAft>
              <a:buNone/>
            </a:pPr>
            <a:r>
              <a:rPr b="0" i="0" lang="pt-BR" sz="2400" u="none" strike="noStrike">
                <a:solidFill>
                  <a:srgbClr val="F2F2F2"/>
                </a:solidFill>
                <a:latin typeface="Calibri"/>
                <a:ea typeface="Calibri"/>
                <a:cs typeface="Calibri"/>
                <a:sym typeface="Calibri"/>
              </a:rPr>
              <a:t>	O Comitê Gestor dos Cadastros Nacionais (CGCN), instituído pela Portaria Conjunta 01/2018 do CNJ, com o objetivo de subsidiar a elaboração e o monitoramento de políticas judiciárias, é o responsável pela gestão do SNA. </a:t>
            </a:r>
            <a:endParaRPr b="0" sz="2400">
              <a:solidFill>
                <a:srgbClr val="F2F2F2"/>
              </a:solidFill>
              <a:latin typeface="Calibri"/>
              <a:ea typeface="Calibri"/>
              <a:cs typeface="Calibri"/>
              <a:sym typeface="Calibri"/>
            </a:endParaRPr>
          </a:p>
          <a:p>
            <a:pPr indent="0" lvl="0" marL="0" marR="0" rtl="0" algn="just">
              <a:spcBef>
                <a:spcPts val="0"/>
              </a:spcBef>
              <a:spcAft>
                <a:spcPts val="0"/>
              </a:spcAft>
              <a:buNone/>
            </a:pPr>
            <a:r>
              <a:rPr b="0" i="0" lang="pt-BR" sz="2400" u="none" strike="noStrike">
                <a:solidFill>
                  <a:srgbClr val="F2F2F2"/>
                </a:solidFill>
                <a:latin typeface="Calibri"/>
                <a:ea typeface="Calibri"/>
                <a:cs typeface="Calibri"/>
                <a:sym typeface="Calibri"/>
              </a:rPr>
              <a:t>	O sistema é regulamentado por meio da </a:t>
            </a:r>
            <a:r>
              <a:rPr b="0" i="0" lang="pt-BR" sz="2400" u="sng" strike="noStrike">
                <a:solidFill>
                  <a:srgbClr val="F2F2F2"/>
                </a:solidFill>
                <a:latin typeface="Calibri"/>
                <a:ea typeface="Calibri"/>
                <a:cs typeface="Calibri"/>
                <a:sym typeface="Calibri"/>
                <a:hlinkClick r:id="rId4">
                  <a:extLst>
                    <a:ext uri="{A12FA001-AC4F-418D-AE19-62706E023703}">
                      <ahyp:hlinkClr val="tx"/>
                    </a:ext>
                  </a:extLst>
                </a:hlinkClick>
              </a:rPr>
              <a:t>Resolução nº 289/2019</a:t>
            </a:r>
            <a:r>
              <a:rPr b="0" i="0" lang="pt-BR" sz="2400" u="none" strike="noStrike">
                <a:solidFill>
                  <a:srgbClr val="F2F2F2"/>
                </a:solidFill>
                <a:latin typeface="Calibri"/>
                <a:ea typeface="Calibri"/>
                <a:cs typeface="Calibri"/>
                <a:sym typeface="Calibri"/>
              </a:rPr>
              <a:t> deste Conselho.</a:t>
            </a:r>
            <a:endParaRPr sz="2400">
              <a:solidFill>
                <a:srgbClr val="F2F2F2"/>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2021-05-12T19:28:14Z</dcterms:created>
  <dc:creator>Elaine</dc:creator>
</cp:coreProperties>
</file>