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4" roundtripDataSignature="AMtx7mgEhXKzfdquHJszJLRjqkABRxkE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34" Type="http://customschemas.google.com/relationships/presentationmetadata" Target="meta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da58162e0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da58162e0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da58162e0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da58162e0b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da58162e0b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4" name="Google Shape;334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3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planalto.gov.br/ccivil_03/leis/l8069.htm" TargetMode="External"/><Relationship Id="rId4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atos.cnj.jus.br/atos/detalhar/3914" TargetMode="External"/><Relationship Id="rId4" Type="http://schemas.openxmlformats.org/officeDocument/2006/relationships/hyperlink" Target="http://www.planalto.gov.br/ccivil_03/_ato2015-2018/2018/lei/L13709.htm" TargetMode="External"/><Relationship Id="rId5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atos.cnj.jus.br/atos/detalhar/atos-normativos?documento=72" TargetMode="External"/><Relationship Id="rId4" Type="http://schemas.openxmlformats.org/officeDocument/2006/relationships/hyperlink" Target="https://atos.cnj.jus.br/atos/detalhar/atos-normativos?documento=70" TargetMode="External"/><Relationship Id="rId5" Type="http://schemas.openxmlformats.org/officeDocument/2006/relationships/hyperlink" Target="https://atos.cnj.jus.br/atos/detalhar/atos-normativos?documento=1982" TargetMode="External"/><Relationship Id="rId6" Type="http://schemas.openxmlformats.org/officeDocument/2006/relationships/hyperlink" Target="https://atos.cnj.jus.br/atos/detalhar/atos-normativos?documento=914" TargetMode="External"/><Relationship Id="rId7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Relationship Id="rId4" Type="http://schemas.openxmlformats.org/officeDocument/2006/relationships/hyperlink" Target="https://atos.cnj.jus.br/atos/detalhar/atos-normativos?documento=1789" TargetMode="External"/><Relationship Id="rId5" Type="http://schemas.openxmlformats.org/officeDocument/2006/relationships/hyperlink" Target="https://atos.cnj.jus.br/atos/detalhar/atos-normativos?documento=2004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ww.planalto.gov.br/ccivil_03/leis/l8069.htm" TargetMode="External"/><Relationship Id="rId4" Type="http://schemas.openxmlformats.org/officeDocument/2006/relationships/image" Target="../media/image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4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www.planalto.gov.br/ccivil_03/leis/l8069.htm" TargetMode="External"/><Relationship Id="rId4" Type="http://schemas.openxmlformats.org/officeDocument/2006/relationships/image" Target="../media/image2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www.planalto.gov.br/ccivil_03/_ato2015-2018/2015/lei/l13105.htm" TargetMode="External"/><Relationship Id="rId4" Type="http://schemas.openxmlformats.org/officeDocument/2006/relationships/image" Target="../media/image2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5.jpg"/><Relationship Id="rId4" Type="http://schemas.openxmlformats.org/officeDocument/2006/relationships/hyperlink" Target="https://www.cnj.jus.br/programas-e-acoes/adocao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7.jpg"/><Relationship Id="rId4" Type="http://schemas.openxmlformats.org/officeDocument/2006/relationships/image" Target="../media/image9.jpg"/><Relationship Id="rId5" Type="http://schemas.openxmlformats.org/officeDocument/2006/relationships/hyperlink" Target="mailto:ebm@tjpe.jus.b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hyperlink" Target="http://http/www.planalto.gov.br/ccivil_03/leis/l8069.htm" TargetMode="External"/><Relationship Id="rId5" Type="http://schemas.openxmlformats.org/officeDocument/2006/relationships/hyperlink" Target="http://www.planalto.gov.br/ccivil_03/leis/l8069.htm" TargetMode="External"/><Relationship Id="rId6" Type="http://schemas.openxmlformats.org/officeDocument/2006/relationships/hyperlink" Target="http://www.planalto.gov.br/ccivil_03/leis/2002/l10406.htm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atos.cnj.jus.br/atos/detalhar/atos-normativos?documento=2540" TargetMode="External"/><Relationship Id="rId4" Type="http://schemas.openxmlformats.org/officeDocument/2006/relationships/hyperlink" Target="https://atos.cnj.jus.br/atos/detalhar/atos-normativos?documento=2956" TargetMode="External"/><Relationship Id="rId5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OX Planejamento, Gestão e Desenvolvimento Imobiliário | NEWS &amp; ARTIGOS |  São Paulo consolida legislação sobre calçadas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3251" y="0"/>
            <a:ext cx="12225251" cy="44924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>
            <p:ph type="ctrTitle"/>
          </p:nvPr>
        </p:nvSpPr>
        <p:spPr>
          <a:xfrm>
            <a:off x="1298713" y="2307203"/>
            <a:ext cx="9117495" cy="194807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i="1" lang="pt-BR" sz="4800"/>
              <a:t>X Jornadas dos Direitos </a:t>
            </a:r>
            <a:br>
              <a:rPr b="1" i="1" lang="pt-BR" sz="4800"/>
            </a:br>
            <a:r>
              <a:rPr b="1" i="1" lang="pt-BR" sz="4800"/>
              <a:t>da Infância e Juventude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100051" y="522524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</a:pPr>
            <a:r>
              <a:rPr lang="pt-BR">
                <a:solidFill>
                  <a:srgbClr val="FFFFFF"/>
                </a:solidFill>
              </a:rPr>
              <a:t>– Neil Armstrong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-33251" y="4492487"/>
            <a:ext cx="12225251" cy="2454964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676939" y="4776322"/>
            <a:ext cx="5857461" cy="89783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i="1" lang="pt-BR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Edição 2021 – Magistrados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400"/>
              <a:buFont typeface="Calibri"/>
              <a:buNone/>
            </a:pPr>
            <a:r>
              <a:rPr b="1" i="1" lang="pt-BR" sz="2400" u="none" cap="none" strike="noStrik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Aula 02</a:t>
            </a:r>
            <a:endParaRPr b="1" i="1" sz="2400" u="none" cap="none" strike="noStrike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0"/>
          <p:cNvSpPr txBox="1"/>
          <p:nvPr/>
        </p:nvSpPr>
        <p:spPr>
          <a:xfrm>
            <a:off x="497305" y="2147987"/>
            <a:ext cx="11309700" cy="42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4º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Conselho Nacional de Justiça, as Comissões Estaduais Judiciárias de Adoção, as Coordenadorias da Infância e Juventude e as Corregedorias-Gerais dos Tribunais de Justiça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devem promover e estimular campanhas de incentivo à reintegração à família de origem, à inclusão em família extensa ou à adoção de crianças e adolescentes em acolhimento familiar ou institucional, sem perspectiva de reinserção à família natural</a:t>
            </a:r>
            <a:r>
              <a:rPr b="0" i="0" lang="pt-BR" sz="2400" u="none" strike="noStrik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5º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SNA integra todos os cadastros municipais, estaduais e nacional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crianças e adolescentes em condições de serem adotados e de pretendentes habilitados à adoção, inclusive os cadastros internacionais, conforme preceitua o </a:t>
            </a:r>
            <a:r>
              <a:rPr b="0" i="0" lang="pt-BR" sz="24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art. 50, § 5º e 6º, do Estatuto da Criança e do Adolescente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dispensada a manutenção pelos tribunais de cadastros separados.</a:t>
            </a:r>
            <a:endParaRPr/>
          </a:p>
        </p:txBody>
      </p:sp>
      <p:pic>
        <p:nvPicPr>
          <p:cNvPr descr="DOX Planejamento, Gestão e Desenvolvimento Imobiliário | NEWS &amp; ARTIGOS |  São Paulo consolida legislação sobre calçadas" id="177" name="Google Shape;17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0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1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1"/>
          <p:cNvSpPr txBox="1"/>
          <p:nvPr/>
        </p:nvSpPr>
        <p:spPr>
          <a:xfrm>
            <a:off x="417094" y="2055104"/>
            <a:ext cx="11357700" cy="433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200" strike="sng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6º Compete ao Comitê Gestor dos Cadastros Nacionais viabilizar a migração dos dados armazenados no Cadastro Nacional de Adoção – CNA e no Cadastro Nacional de Crianças de Adolescentes Acolhidos –CNCA para o SNA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 </a:t>
            </a:r>
            <a:r>
              <a:rPr b="0" i="0" lang="pt-BR" sz="2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(atribuição revogada pela Resolução n. 390, de 6.5.2021)</a:t>
            </a:r>
            <a:endParaRPr b="0" i="0" sz="2200" u="sng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1º 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cadastros CNA e CNCA ficarão disponíveis para consulta até o dia 12 de outubro de 2019.</a:t>
            </a:r>
            <a:endParaRPr b="0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2º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Concluída a migração dos dados para o SNA e observado o disposto no § 1º deste artigo, os cadastros CNA e CNCA serão extintos, em conformidade com a </a:t>
            </a:r>
            <a:r>
              <a:rPr b="0" i="0" lang="pt-BR" sz="2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Lei nº 13.709, de 14 de agosto de 2018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Lei Geral de Proteção de Dados.</a:t>
            </a:r>
            <a:endParaRPr b="0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7º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regras técnicas do SNA estão inseridas no Anexo I desta Resolução.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</a:t>
            </a:r>
            <a:r>
              <a:rPr b="0" i="0" lang="pt-BR" sz="2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Eventuais atualizações do anexo poderão ser feitas por meio da edição de Portaria da Presidência do CNJ, após parecer técnico do CGCN.</a:t>
            </a:r>
            <a:endParaRPr b="0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87" name="Google Shape;187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1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2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2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2"/>
          <p:cNvSpPr txBox="1"/>
          <p:nvPr/>
        </p:nvSpPr>
        <p:spPr>
          <a:xfrm>
            <a:off x="409074" y="2055104"/>
            <a:ext cx="11373900" cy="428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8º </a:t>
            </a:r>
            <a:r>
              <a:rPr b="0"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Tribunais de Justiça deverão dar ampla publicidade sobre as funcionalidades do SNA, em ato próprio, a ser editado nos termos da minuta proposta no Anexo II desta Resolução.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9º </a:t>
            </a:r>
            <a:r>
              <a:rPr b="0"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Ficam revogadas as Resoluções </a:t>
            </a:r>
            <a:r>
              <a:rPr b="0" i="0" lang="pt-BR" sz="3200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b="0" i="0" lang="pt-BR" sz="3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54, de 29 de abril de 2008</a:t>
            </a:r>
            <a:r>
              <a:rPr b="0"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 </a:t>
            </a:r>
            <a:r>
              <a:rPr b="0" i="0" lang="pt-BR" sz="3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nº 93, de 27 de outubro de 2009</a:t>
            </a:r>
            <a:r>
              <a:rPr b="0"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 </a:t>
            </a:r>
            <a:r>
              <a:rPr b="0" i="0" lang="pt-BR" sz="3200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b="0" i="0" lang="pt-BR" sz="3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190, de 1º de abril de 2014</a:t>
            </a:r>
            <a:r>
              <a:rPr b="0" i="0" lang="pt-BR" sz="3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bem como a </a:t>
            </a:r>
            <a:r>
              <a:rPr b="0" i="0" lang="pt-BR" sz="32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Portaria Conjunta nº 2, de 9 de fevereiro de 2010.</a:t>
            </a:r>
            <a:endParaRPr b="0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96" name="Google Shape;196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2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OX Planejamento, Gestão e Desenvolvimento Imobiliário | NEWS &amp; ARTIGOS |  São Paulo consolida legislação sobre calçadas" id="203" name="Google Shape;203;gda58162e0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1999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gda58162e0b_0_0"/>
          <p:cNvSpPr txBox="1"/>
          <p:nvPr/>
        </p:nvSpPr>
        <p:spPr>
          <a:xfrm>
            <a:off x="788504" y="274430"/>
            <a:ext cx="10661400" cy="1222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gda58162e0b_0_0"/>
          <p:cNvSpPr txBox="1"/>
          <p:nvPr/>
        </p:nvSpPr>
        <p:spPr>
          <a:xfrm>
            <a:off x="883550" y="2271975"/>
            <a:ext cx="10434300" cy="42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10. Os Provimentos </a:t>
            </a:r>
            <a:r>
              <a:rPr lang="pt-BR" sz="2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nº 32, de 24 de junho de 2013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 </a:t>
            </a:r>
            <a:r>
              <a:rPr lang="pt-BR" sz="2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nº 36, de 5 de maio de 2014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por meio de ato específico da Corregedoria Nacional de Justiça, deverão ter sua redação adequada aos termos desta Resolução, substituindo-se, onde couber, Cadastro Nacional de Crianças de Adolescentes Acolhidos – CNCA e Cadastro Nacional de Adoção – CNA, por Sistema Nacional de Adoção e Acolhimento – SNA.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11. Esta Resolução entra em vigor na data de sua publicação.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Ministro 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DIAS TOFFOLI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3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3"/>
          <p:cNvSpPr txBox="1"/>
          <p:nvPr/>
        </p:nvSpPr>
        <p:spPr>
          <a:xfrm>
            <a:off x="788487" y="2055600"/>
            <a:ext cx="106614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sng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ANEXO I </a:t>
            </a:r>
            <a:r>
              <a:rPr lang="pt-BR" sz="28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i="0" lang="pt-BR" sz="2800" u="sng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REGULAMENTAÇÃO TÉCNICA DO SISTEMA NACIONAL DE ADOÇÃO E ACOLHIMENTO</a:t>
            </a:r>
            <a:endParaRPr b="0" sz="280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– DA HABILITAÇÃO PARA ADOÇÃO</a:t>
            </a:r>
            <a:endParaRPr b="0"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1º </a:t>
            </a:r>
            <a:r>
              <a:rPr b="0" i="0" lang="pt-BR" sz="2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inscrição dos pretendentes no SNA será efetuada em </a:t>
            </a:r>
            <a:r>
              <a:rPr b="0" i="0" lang="pt-BR" sz="2500" u="none" strike="noStrike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ordem cronológica, a partir da data da sentença de habilitação, observando-se, como critério de desempate, a data do ajuizamento do pedido.</a:t>
            </a:r>
            <a:endParaRPr b="0" sz="250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</a:t>
            </a:r>
            <a:r>
              <a:rPr b="0" i="0" lang="pt-BR" sz="2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data de habilitação será mantida mesmo em caso de </a:t>
            </a:r>
            <a:r>
              <a:rPr b="0" i="0" lang="pt-BR" sz="2500" u="none" strike="noStrike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mudança de pretendente para outra comarca.</a:t>
            </a:r>
            <a:endParaRPr sz="250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13" name="Google Shape;21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3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4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4"/>
          <p:cNvSpPr txBox="1"/>
          <p:nvPr/>
        </p:nvSpPr>
        <p:spPr>
          <a:xfrm>
            <a:off x="505327" y="2055104"/>
            <a:ext cx="11181346" cy="4226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2º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habilitação do pretendente terá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validade de três anos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devendo ser renovada até o seu vencimento.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1º Expirado o prazo mencionado no caput, a habilitação será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suspensa por 30 dias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durante os quais o postulante poderá solicitar a renovação.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2º Enquanto suspensa a habilitação, o postulante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não será consultado para novas adoções</a:t>
            </a:r>
            <a:r>
              <a:rPr b="1" i="0" lang="pt-BR" sz="2800" u="none" strike="noStrik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sz="28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3º Decorrido o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prazo de 30 dias</a:t>
            </a:r>
            <a:r>
              <a:rPr b="0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sem que o pretendente renove sua habilitação, esta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será arquivada, com imediata inativação no sistema.</a:t>
            </a:r>
            <a:endParaRPr i="0" sz="2800" u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22" name="Google Shape;22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4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5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5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5"/>
          <p:cNvSpPr txBox="1"/>
          <p:nvPr/>
        </p:nvSpPr>
        <p:spPr>
          <a:xfrm>
            <a:off x="788504" y="2049454"/>
            <a:ext cx="10803728" cy="4411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 - DA INCLUSÃO DA CRIANÇA OU ADOLESCENTE NA SITUAÇÃO APTA PARA ADOÇÃO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3º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colocação da criança ou do adolescente na situação </a:t>
            </a: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“apta para adoção”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deverá ocorrer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após o trânsito em julgado da decisão do processo de destituição ou extinção do poder familiar, ou ainda quando a criança ou o adolescente for órfão ou tiver ambos os genitores desconhecidos</a:t>
            </a:r>
            <a:r>
              <a:rPr b="0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lang="pt-BR" sz="24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4º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juiz poderá, no melhor interesse da criança ou do adolescente, determinar a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inclusão cautelar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situação “apta para adoção” antes do trânsito em julgado da decisão que destitui ou extingue o poder familiar,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hipótese em que o pretendente deverá ser informado sobre o risco jurídico.</a:t>
            </a:r>
            <a:endParaRPr i="0" sz="2400" u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31" name="Google Shape;23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5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6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6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6"/>
          <p:cNvSpPr txBox="1"/>
          <p:nvPr/>
        </p:nvSpPr>
        <p:spPr>
          <a:xfrm>
            <a:off x="464348" y="2039062"/>
            <a:ext cx="115350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III – DA VINCULAÇÃO ENTRE CRIANÇAS E/OU ADOLESCENTES E PRETENDENTES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5º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Iniciada a vinculação entre a criança ou adolescente e o pretendente, a habilitação do pretendente ficará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suspensa no sistema para novas consultas</a:t>
            </a:r>
            <a:r>
              <a:rPr b="0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9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6º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Iniciado o estágio de convivência, caso o pretendente esteja inicialmente habilitado para adoção de outras crianças ou adolescentes,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 sistema o reclassificará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sendo mantida como data da classificação a do início do estágio de convivência, observada a hipótese </a:t>
            </a:r>
            <a:r>
              <a:rPr b="0" i="0" lang="pt-BR" sz="28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do art. 197- E, §3º, do ECA.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40" name="Google Shape;240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6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7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7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7"/>
          <p:cNvSpPr txBox="1"/>
          <p:nvPr/>
        </p:nvSpPr>
        <p:spPr>
          <a:xfrm>
            <a:off x="368968" y="2206979"/>
            <a:ext cx="11582400" cy="4478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7º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Realizada a vinculação, o juízo terá o prazo de 15 dias para comunicar o fato ao pretendente, atualizando as informações no sistema.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Caso o pretendente não receba comunicação do juízo no prazo citado no caput, o sistema automaticamente lhe encaminhará correspondência eletrônica, convocando-o para manifestar interesse em conhecer a criança ou o adolescente</a:t>
            </a:r>
            <a:r>
              <a:rPr b="0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2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8º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Esgotada a busca por pretendentes nacionais</a:t>
            </a:r>
            <a:r>
              <a:rPr b="0" i="0" lang="pt-BR" sz="26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deve o juízo competente</a:t>
            </a:r>
            <a:r>
              <a:rPr b="0" i="0" lang="pt-BR" sz="26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prazo máximo de cinco dias, iniciar as buscas internacionais, com a devida ciência à CEJA/CEJAI do respectivo tribunal.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49" name="Google Shape;24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7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8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8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8"/>
          <p:cNvSpPr txBox="1"/>
          <p:nvPr/>
        </p:nvSpPr>
        <p:spPr>
          <a:xfrm>
            <a:off x="416222" y="1931014"/>
            <a:ext cx="11405937" cy="4652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 – DAS GUIAS DE ACOLHIMENTO E DESLIGAMENTO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9º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Guia Nacional de Acolhimento e a Guia Nacional de Desligamento de Crianças e Adolescentes Acolhidos deverão ser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obrigatoriamente emitidas no sistema</a:t>
            </a: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todas as crianças e adolescentes cuja medida protetiva de acolhimento tenha sido aplicada.</a:t>
            </a: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 – DO RELATÓRIO ELETRÔNICO DAS AUDIÊNCIAS CONCENTRADAS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10.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sistema gerará automaticamente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 relatório eletrônico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das audiências concentradas na unidade judiciária, contendo as estatísticas referentes às crianças e aos adolescentes que passaram por acolhimento naquele semestre, substituindo o preenchimento eletrônico dos dados.</a:t>
            </a:r>
            <a:endParaRPr i="0" sz="2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58" name="Google Shape;25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8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2"/>
          <p:cNvGrpSpPr/>
          <p:nvPr/>
        </p:nvGrpSpPr>
        <p:grpSpPr>
          <a:xfrm>
            <a:off x="238538" y="198783"/>
            <a:ext cx="4724403" cy="6294092"/>
            <a:chOff x="238538" y="198783"/>
            <a:chExt cx="4724403" cy="6294092"/>
          </a:xfrm>
        </p:grpSpPr>
        <p:pic>
          <p:nvPicPr>
            <p:cNvPr descr="placa de madeira de direção em um fundo branco 2264172 Vetor no Vecteezy" id="99" name="Google Shape;99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38538" y="198783"/>
              <a:ext cx="4724403" cy="629409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p2"/>
            <p:cNvSpPr txBox="1"/>
            <p:nvPr/>
          </p:nvSpPr>
          <p:spPr>
            <a:xfrm flipH="1">
              <a:off x="1710987" y="2879619"/>
              <a:ext cx="1946612" cy="5755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pt-BR" sz="2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Juventude</a:t>
              </a:r>
              <a:endParaRPr/>
            </a:p>
          </p:txBody>
        </p:sp>
        <p:sp>
          <p:nvSpPr>
            <p:cNvPr id="101" name="Google Shape;101;p2"/>
            <p:cNvSpPr txBox="1"/>
            <p:nvPr/>
          </p:nvSpPr>
          <p:spPr>
            <a:xfrm flipH="1">
              <a:off x="2675048" y="942905"/>
              <a:ext cx="1661112" cy="5808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pt-BR" sz="2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Infância</a:t>
              </a:r>
              <a:endParaRPr/>
            </a:p>
          </p:txBody>
        </p: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5162550" y="365125"/>
            <a:ext cx="6191250" cy="132556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i="1" lang="pt-BR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Realização:</a:t>
            </a:r>
            <a:endParaRPr/>
          </a:p>
        </p:txBody>
      </p:sp>
      <p:grpSp>
        <p:nvGrpSpPr>
          <p:cNvPr id="103" name="Google Shape;103;p2"/>
          <p:cNvGrpSpPr/>
          <p:nvPr/>
        </p:nvGrpSpPr>
        <p:grpSpPr>
          <a:xfrm>
            <a:off x="5447234" y="2582095"/>
            <a:ext cx="5739705" cy="2836044"/>
            <a:chOff x="5492954" y="2810695"/>
            <a:chExt cx="5739705" cy="2836044"/>
          </a:xfrm>
        </p:grpSpPr>
        <p:pic>
          <p:nvPicPr>
            <p:cNvPr id="104" name="Google Shape;104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153323" y="4220916"/>
              <a:ext cx="4499264" cy="14258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5" name="Google Shape;105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924146" y="2810695"/>
              <a:ext cx="2308513" cy="12546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492954" y="3378840"/>
              <a:ext cx="3019079" cy="5603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9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9"/>
          <p:cNvSpPr txBox="1"/>
          <p:nvPr/>
        </p:nvSpPr>
        <p:spPr>
          <a:xfrm>
            <a:off x="943897" y="2029993"/>
            <a:ext cx="10505981" cy="444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ANEXO II - MINUTA DE ATO PARA DAR PUBLICIDADE ÀS FUNCIONALIDADES DO SNA AOS PRETENDENTES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– DA HABILITAÇÃO PARA ADOÇÃO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1º </a:t>
            </a:r>
            <a:r>
              <a:rPr b="1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pretendente interessado em iniciar o processo de habilitação poderá realizar seu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pré-cadastro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SNA por meio de formulário eletrônico e se dirigir à Vara da Infância e Juventude da comarca de seu domicílio para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protocolar o pedido de habilitação para adoção.</a:t>
            </a:r>
            <a:endParaRPr b="0" sz="2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pretendente somente será considerado habilitado após a sentença de deferimento proferida no procedimento de habilitação.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67" name="Google Shape;26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9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0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0"/>
          <p:cNvSpPr txBox="1"/>
          <p:nvPr/>
        </p:nvSpPr>
        <p:spPr>
          <a:xfrm>
            <a:off x="577516" y="2055104"/>
            <a:ext cx="11408377" cy="4226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3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2º </a:t>
            </a:r>
            <a:r>
              <a:rPr b="0" i="0" lang="pt-BR" sz="3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o pretendente apresentar perfil de adotando de difícil colocação em família substituta, </a:t>
            </a:r>
            <a:r>
              <a:rPr b="1" i="0" lang="pt-BR" sz="3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 magistrado deverá dar prioridade à tramitação da habilitação</a:t>
            </a:r>
            <a:r>
              <a:rPr b="0" i="0" lang="pt-BR" sz="3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3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3º Nos </a:t>
            </a:r>
            <a:r>
              <a:rPr b="0" i="0" lang="pt-BR" sz="3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pedidos de habilitação para adoção, as Varas da Infância e Juventude deverão verificar se o requerente possui </a:t>
            </a:r>
            <a:r>
              <a:rPr b="1" i="0" lang="pt-BR" sz="3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residência habitual </a:t>
            </a:r>
            <a:r>
              <a:rPr b="0" i="0" lang="pt-BR" sz="3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naquela comarca.</a:t>
            </a:r>
            <a:endParaRPr b="0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76" name="Google Shape;27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20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da58162e0b_0_10"/>
          <p:cNvSpPr txBox="1"/>
          <p:nvPr/>
        </p:nvSpPr>
        <p:spPr>
          <a:xfrm>
            <a:off x="2260600" y="2743200"/>
            <a:ext cx="1612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gda58162e0b_0_10"/>
          <p:cNvSpPr txBox="1"/>
          <p:nvPr/>
        </p:nvSpPr>
        <p:spPr>
          <a:xfrm>
            <a:off x="1600200" y="2743200"/>
            <a:ext cx="311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da58162e0b_0_10"/>
          <p:cNvSpPr txBox="1"/>
          <p:nvPr/>
        </p:nvSpPr>
        <p:spPr>
          <a:xfrm>
            <a:off x="577516" y="2055104"/>
            <a:ext cx="11408400" cy="43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4º O pretendente é </a:t>
            </a:r>
            <a:r>
              <a:rPr b="1" lang="pt-BR" sz="2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responsável pela atualização de seus dados pessoais e meios de contato </a:t>
            </a: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junto à Vara da Infância e Juventude, podendo alterá-los diretamente em área exclusiva do sistema ou presencialmente.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1º Em caso de </a:t>
            </a:r>
            <a:r>
              <a:rPr b="1" lang="pt-BR" sz="2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mudança de domicílio</a:t>
            </a: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 pretendente deverá dar </a:t>
            </a:r>
            <a:r>
              <a:rPr b="1" lang="pt-BR" sz="2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imediata ciência à Vara da Infância e Juventude</a:t>
            </a: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devendo juntar comprovante do novo endereço nos autos do processo original ou requerer pessoalmente a remessa dos autos na vara com competência em infância e juventude do novo endereço.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2º Caso eventual desatualização dos dados venha a ensejar impossibilidade de comunicação com o pretendente, </a:t>
            </a:r>
            <a:r>
              <a:rPr b="1" lang="pt-BR" sz="2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tal fato será considerado recusa injustificada do habilitado à adoção </a:t>
            </a: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crianças ou adolescentes, com as consequências do </a:t>
            </a:r>
            <a:r>
              <a:rPr lang="pt-BR" sz="26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art. 197-E, §4º, do ECA</a:t>
            </a:r>
            <a: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85" name="Google Shape;285;gda58162e0b_0_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1999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da58162e0b_0_10"/>
          <p:cNvSpPr txBox="1"/>
          <p:nvPr/>
        </p:nvSpPr>
        <p:spPr>
          <a:xfrm>
            <a:off x="788504" y="274430"/>
            <a:ext cx="10661400" cy="1222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1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1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1"/>
          <p:cNvSpPr txBox="1"/>
          <p:nvPr/>
        </p:nvSpPr>
        <p:spPr>
          <a:xfrm>
            <a:off x="788505" y="1984273"/>
            <a:ext cx="10661374" cy="4411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5º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Havendo mudança de endereço do pretendente,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 magistrado da comarca da nova residência verificará a necessidade de nova avaliação psicossocial</a:t>
            </a:r>
            <a:r>
              <a:rPr b="0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podendo suspender o processo.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 A inclusão dos novos dados do pretendente no sistema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não altera a data-base de habilitação inicial.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6º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caso de separação dos pretendentes, havendo interesse de qualquer deles ou de ambos em permanecer no sistema,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deverão ser renovadas as avaliações, mantida, para efeito de ordem no cadastro, a mesma data-base da habilitação do casal.</a:t>
            </a:r>
            <a:endParaRPr b="0"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Art.7º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renovação da habilitação, para manutenção da ordem de preferência no sistema, deverá ser solicitada pelo postulante com antecedência de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120 dias</a:t>
            </a:r>
            <a:r>
              <a:rPr b="0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294" name="Google Shape;29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1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2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2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22"/>
          <p:cNvSpPr txBox="1"/>
          <p:nvPr/>
        </p:nvSpPr>
        <p:spPr>
          <a:xfrm>
            <a:off x="788505" y="1984273"/>
            <a:ext cx="10661400" cy="46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8º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pretendente poderá solicitar suspensão de consultas para adoção pelo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prazo máximo de seis meses</a:t>
            </a:r>
            <a:r>
              <a:rPr b="0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nos termos do </a:t>
            </a:r>
            <a:r>
              <a:rPr b="0" i="0" lang="pt-BR" sz="24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art. 313, II, e § 4º, do Código de Processo Civil.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9º O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sistema inativará a habilitação dos pretendentes à adoção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nos seguintes casos: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– transcorridos 30 dias do vencimento do processo de habilitação, caso não haja pedido de renovação;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 – trânsito em julgado de sentença que deferir pedido de adoção na forma pretendida pelo postulante; e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III – decisão judicial. 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303" name="Google Shape;303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22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3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3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23"/>
          <p:cNvSpPr txBox="1"/>
          <p:nvPr/>
        </p:nvSpPr>
        <p:spPr>
          <a:xfrm>
            <a:off x="543077" y="2055104"/>
            <a:ext cx="11105845" cy="4349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Inativada a habilitação, o pretendente não será consultado para novas adoções e deverá se submeter a um novo processo de habilitação.</a:t>
            </a:r>
            <a:endParaRPr b="0" sz="2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10.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casos omissos ou que suscitarem dúvidas deverão ser decididos pelo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juiz do processo de habilitação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ou, existindo mais de um, pela Corregedoria local, se na mesma unidade federativa, ou pela Corregedoria Nacional de Justiça, quando envolver unidades federativas diversas.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11.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comunicações com o pretendente serão realizadas preferencialmente por meio eletrônico.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312" name="Google Shape;312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23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4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24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24"/>
          <p:cNvSpPr txBox="1"/>
          <p:nvPr/>
        </p:nvSpPr>
        <p:spPr>
          <a:xfrm>
            <a:off x="529388" y="1780674"/>
            <a:ext cx="11438021" cy="487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 – DA VINCULAÇÃO ENTRE CRIANÇAS OU ADOLESCENTES E PRETENDENTES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12.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Compete ao órgão julgador responsável pela criança ou adolescente vinculado a um pretendente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dar início ao processo de aproximação entre os envolvidos</a:t>
            </a:r>
            <a:r>
              <a:rPr b="0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sz="2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1º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pretendente, após formalmente consultado, terá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 prazo de dois dias úteis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manifestar interesse em conhecer a criança ou adolescente.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2º 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caso de </a:t>
            </a: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omissão ou desinteresse do pretendente em conhecer a criança ou adolescente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será iniciada nova busca por pretendente habilitado.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321" name="Google Shape;32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24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5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5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25"/>
          <p:cNvSpPr txBox="1"/>
          <p:nvPr/>
        </p:nvSpPr>
        <p:spPr>
          <a:xfrm>
            <a:off x="788505" y="1984273"/>
            <a:ext cx="10661374" cy="46679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3º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Manifestada, por qualquer meio, a anuência em conhecer o adotando, o pretendente deverá comparecer ao juízo que o convocou em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até cinco dias, prorrogáveis a juízo do magistrado e mediante justificação adequada</a:t>
            </a:r>
            <a:r>
              <a:rPr b="0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dar início aos procedimentos prévios à adoção.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4º 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Caso o pretendente não se apresente em até cinco dias ao juízo que o convocou, o magistrado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cancelará a vinculação no sistema e determinará a consulta ao próximo pretendente habilitado.</a:t>
            </a:r>
            <a:endParaRPr b="0"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Ministro </a:t>
            </a: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DIAS TOFFOLI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Presidente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330" name="Google Shape;33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25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pt-BR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ANEXO II -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6"/>
          <p:cNvSpPr/>
          <p:nvPr/>
        </p:nvSpPr>
        <p:spPr>
          <a:xfrm>
            <a:off x="0" y="-1"/>
            <a:ext cx="12192000" cy="4916557"/>
          </a:xfrm>
          <a:prstGeom prst="rect">
            <a:avLst/>
          </a:prstGeom>
          <a:solidFill>
            <a:srgbClr val="222A35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qui em São Paulo a calçada tem o desenho do Estado, então quando eu era  pequena achava que todo estado tinha calçada com seu desenho. : brasil" id="338" name="Google Shape;33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916557"/>
            <a:ext cx="12191999" cy="1941442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p26"/>
          <p:cNvSpPr txBox="1"/>
          <p:nvPr/>
        </p:nvSpPr>
        <p:spPr>
          <a:xfrm>
            <a:off x="980661" y="516835"/>
            <a:ext cx="958132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/>
          </a:p>
        </p:txBody>
      </p:sp>
      <p:sp>
        <p:nvSpPr>
          <p:cNvPr id="340" name="Google Shape;340;p26"/>
          <p:cNvSpPr txBox="1"/>
          <p:nvPr/>
        </p:nvSpPr>
        <p:spPr>
          <a:xfrm>
            <a:off x="980661" y="1307545"/>
            <a:ext cx="10714034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01.JUSTIÇA EM NÚMEROS CNJ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Acessível em :https://www.cnj.jus.br/wp-content/uploads/2020/08/WEB-V3-Justi%C3%A7a-em-N%C3%BAmeros-2020-atualizado-em-25-08-2020.pdf</a:t>
            </a: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02.SISTEMA NACIONAL DE ADOÇÃO E ACOLHIMENTO CNJ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Acessível em: </a:t>
            </a:r>
            <a:r>
              <a:rPr b="0" i="0" lang="pt-BR" sz="2400" u="sng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https://www.cnj.jus.br/programas-e-acoes/adocao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lang="pt-BR" sz="24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03.TRIBUNAL DE JUSTIÇA DE PERNAMBUCO – INFÂNCIA E JUVENTUDE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Acessível em: http://www.tjpe.jus.br/web/infancia-e-juventude</a:t>
            </a:r>
            <a:endParaRPr b="0" sz="24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YBA ONLINE :: Assunto: Calçada da Praça São Sebastião, de 1900, com os  desenhos de ondas como os da calçada de Copacabana e da Pça do Rocio, em  Lisboa / Local: Centro" id="345" name="Google Shape;345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155096"/>
            <a:ext cx="12192000" cy="1702904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27"/>
          <p:cNvSpPr txBox="1"/>
          <p:nvPr>
            <p:ph type="title"/>
          </p:nvPr>
        </p:nvSpPr>
        <p:spPr>
          <a:xfrm>
            <a:off x="5730240" y="5256458"/>
            <a:ext cx="5623560" cy="1205057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Font typeface="Calibri"/>
              <a:buNone/>
            </a:pPr>
            <a:r>
              <a:rPr lang="pt-BR">
                <a:solidFill>
                  <a:srgbClr val="F2F2F2"/>
                </a:solidFill>
              </a:rPr>
              <a:t>MUITO </a:t>
            </a:r>
            <a:r>
              <a:rPr lang="pt-BR"/>
              <a:t>OBRIGADO!!!</a:t>
            </a:r>
            <a:endParaRPr b="1"/>
          </a:p>
        </p:txBody>
      </p:sp>
      <p:grpSp>
        <p:nvGrpSpPr>
          <p:cNvPr id="347" name="Google Shape;347;p27"/>
          <p:cNvGrpSpPr/>
          <p:nvPr/>
        </p:nvGrpSpPr>
        <p:grpSpPr>
          <a:xfrm>
            <a:off x="50816" y="1192056"/>
            <a:ext cx="5252370" cy="3950018"/>
            <a:chOff x="498158" y="1148716"/>
            <a:chExt cx="4276724" cy="3219449"/>
          </a:xfrm>
        </p:grpSpPr>
        <p:pic>
          <p:nvPicPr>
            <p:cNvPr id="348" name="Google Shape;348;p2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98158" y="1148716"/>
              <a:ext cx="4276724" cy="32194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9" name="Google Shape;349;p27"/>
            <p:cNvSpPr txBox="1"/>
            <p:nvPr/>
          </p:nvSpPr>
          <p:spPr>
            <a:xfrm rot="-512511">
              <a:off x="1124165" y="1819080"/>
              <a:ext cx="3090664" cy="10284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“As leis não bastam.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Os lírios não nascem das leis.”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Drumond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0" name="Google Shape;350;p27"/>
          <p:cNvSpPr txBox="1"/>
          <p:nvPr/>
        </p:nvSpPr>
        <p:spPr>
          <a:xfrm>
            <a:off x="5730240" y="1263443"/>
            <a:ext cx="5623560" cy="306471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CONTATOS: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0" lang="pt-BR" sz="3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t-BR" sz="3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Élio Braz Mendes</a:t>
            </a:r>
            <a:endParaRPr b="0"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b="0" i="0" lang="pt-BR" sz="380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ebm@tjpe.jus.br</a:t>
            </a:r>
            <a:endParaRPr b="0"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b="0" i="0" lang="pt-BR" sz="3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081-988221104</a:t>
            </a:r>
            <a:endParaRPr b="0"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pt-BR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/>
          <p:nvPr/>
        </p:nvSpPr>
        <p:spPr>
          <a:xfrm>
            <a:off x="0" y="0"/>
            <a:ext cx="12192000" cy="4717774"/>
          </a:xfrm>
          <a:prstGeom prst="rect">
            <a:avLst/>
          </a:prstGeom>
          <a:solidFill>
            <a:srgbClr val="222A3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qui em São Paulo a calçada tem o desenho do Estado, então quando eu era  pequena achava que todo estado tinha calçada com seu desenho. : brasil"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717774"/>
            <a:ext cx="12191999" cy="214022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/>
        </p:nvSpPr>
        <p:spPr>
          <a:xfrm>
            <a:off x="980661" y="516835"/>
            <a:ext cx="186855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40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Tutor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3525078" y="4227443"/>
            <a:ext cx="28757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8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Élio Braz Mendes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6257676" y="3251104"/>
            <a:ext cx="287572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Juiz de Direito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Psicólogo Clinico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Mestre e Doutor em Direito</a:t>
            </a:r>
            <a:endParaRPr/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44377" y="975359"/>
            <a:ext cx="2136126" cy="32520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 </a:t>
            </a:r>
            <a:r>
              <a:rPr b="1" lang="pt-BR">
                <a:solidFill>
                  <a:srgbClr val="F2F2F2"/>
                </a:solidFill>
              </a:rPr>
              <a:t>Resolução nº 289/2019  do CNJ</a:t>
            </a:r>
            <a:endParaRPr/>
          </a:p>
        </p:txBody>
      </p:sp>
      <p:pic>
        <p:nvPicPr>
          <p:cNvPr descr="TYBA ONLINE :: Assunto: Calçada da Praça São Sebastião, de 1900, com os  desenhos de ondas como os da calçada de Copacabana e da Pça do Rocio, em  Lisboa / Local: Centro" id="122" name="Google Shape;122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155096"/>
            <a:ext cx="12192000" cy="1702904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4090737" y="2567330"/>
            <a:ext cx="7263063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6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Dispõe sobre a implantação e funcionamento do Sistema Nacional de Adoção e Acolhimento – SNA e dá outras providências.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OX Planejamento, Gestão e Desenvolvimento Imobiliário | NEWS &amp; ARTIGOS |  São Paulo consolida legislação sobre calçadas"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577515" y="2043866"/>
            <a:ext cx="11309700" cy="45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PRESIDENTE DO CONSELHO NACIONAL DE JUSTIÇA</a:t>
            </a:r>
            <a:r>
              <a:rPr b="1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 uso de suas atribuições legais e regimentais;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 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princípio constitucional da prioridade absoluta, aplicável às políticas de atendimento à infância e juventude;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</a:t>
            </a:r>
            <a:r>
              <a:rPr b="0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normas referentes ao instituto do acolhimento e da adoção contidas no</a:t>
            </a:r>
            <a:r>
              <a:rPr b="0" i="0" lang="pt-BR" sz="2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 </a:t>
            </a:r>
            <a:r>
              <a:rPr b="0" i="0" lang="pt-BR" sz="24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Estatuto da Criança e do Adolescente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 </a:t>
            </a:r>
            <a:r>
              <a:rPr b="0" i="0" lang="pt-BR" sz="24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Código Civil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em outros normativos nacionais sobre a matéria e em acordos ou pactos internacionais de que o Brasil seja signatário;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4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</a:t>
            </a:r>
            <a:r>
              <a:rPr b="0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0" lang="pt-BR" sz="2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necessidade de racionalizar e aprimorar os bancos de dados, os cadastros e os sistemas do Conselho Nacional de Justiça que versam sobre acolhimento e adoção de crianças e adolescentes;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 txBox="1"/>
          <p:nvPr/>
        </p:nvSpPr>
        <p:spPr>
          <a:xfrm>
            <a:off x="465221" y="2055104"/>
            <a:ext cx="11550300" cy="47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</a:t>
            </a:r>
            <a:r>
              <a:rPr b="0" i="0" lang="pt-BR" sz="26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edição da </a:t>
            </a:r>
            <a:r>
              <a:rPr b="0" i="0" lang="pt-BR" sz="26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Portaria nº 11, de 6 de março de 2018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pela Corregedoria Nacional de Justiça, que instituiu Grupo de Trabalho multidisciplinar para a execução das ações necessárias à implementação da modernização dos cadastros referentes à adoção e ao acolhimento infantojuvenis;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</a:t>
            </a:r>
            <a:r>
              <a:rPr b="0" i="0" lang="pt-BR" sz="26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edição da </a:t>
            </a:r>
            <a:r>
              <a:rPr b="0" i="0" lang="pt-BR" sz="2600" u="sng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Portaria Conjunta nº 4, de 4 de julho de 2019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que instituiu o Sistema Nacional de Adoção e Acolhimento – SNA, sob a gestão do Comitê Gestor dos Cadastros Nacionais – CGCN; instituído pela Portaria Conjunta nº 1, de 6 de novembro de 2018;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pt-BR" sz="26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CONSIDERANDO</a:t>
            </a:r>
            <a:r>
              <a:rPr b="0" i="0" lang="pt-BR" sz="26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0" lang="pt-BR" sz="2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decisão plenária tomada no Ato Normativo nº 0005538-25.2019.2.00.0000, na 294ª Sessão Ordinária, realizada em 6 de agosto de 2019;</a:t>
            </a:r>
            <a:endParaRPr b="0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41" name="Google Shape;14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6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 txBox="1"/>
          <p:nvPr/>
        </p:nvSpPr>
        <p:spPr>
          <a:xfrm>
            <a:off x="513347" y="2055104"/>
            <a:ext cx="11309685" cy="46576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RESOLVE: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1º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Conselho Nacional de Justiça implantará o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Sistema Nacional de Adoção e de Acolhimento – SNA</a:t>
            </a:r>
            <a:r>
              <a:rPr b="0" i="0" lang="pt-BR" sz="28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cuja finalidade é consolidar dados fornecidos pelos Tribunais de Justiça referentes ao acolhimento institucional e familiar, à adoção, incluindo as </a:t>
            </a:r>
            <a:r>
              <a:rPr b="0" i="1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intuitu personae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 a outras modalidades de colocação em família substituta, bem como sobre pretendentes nacionais e estrangeiros habilitados à adoção.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1º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inserção de pretendentes domiciliados fora do território brasileiro no SNA compete às as Comissões Estaduais Judiciárias de Adoção – CEJAS/CEJAIS dos Tribunais de Justiça.</a:t>
            </a:r>
            <a:endParaRPr i="0" sz="28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50" name="Google Shape;15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7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 txBox="1"/>
          <p:nvPr/>
        </p:nvSpPr>
        <p:spPr>
          <a:xfrm>
            <a:off x="480391" y="1925885"/>
            <a:ext cx="11277600" cy="46576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2º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Fica assegurado à Autoridade Central Administrativa Federal – ACAF o acesso ao sistema para inserção de dados sobre organismos internacionais e autoridades estrangeiras, bem como para visualização dos dados referentes ao cadastro dos pretendentes à adoção domiciliados no exterior, brasileiros que desejam adotar no exterior, crianças aptas à adoção internacional e adoções internacionais realizadas.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2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§ 3º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Tribunais de Justiça deverão dispor de condições técnicas, operacionais e de pessoal para receber e processar os pedidos de habilitação para adoção apresentados por pretendentes residentes no exterior.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59" name="Google Shape;15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8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/>
          <p:nvPr/>
        </p:nvSpPr>
        <p:spPr>
          <a:xfrm>
            <a:off x="2260600" y="2743200"/>
            <a:ext cx="1612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 txBox="1"/>
          <p:nvPr/>
        </p:nvSpPr>
        <p:spPr>
          <a:xfrm>
            <a:off x="1600200" y="2743200"/>
            <a:ext cx="3111500" cy="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 txBox="1"/>
          <p:nvPr/>
        </p:nvSpPr>
        <p:spPr>
          <a:xfrm>
            <a:off x="304801" y="1780674"/>
            <a:ext cx="11662610" cy="492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2º </a:t>
            </a:r>
            <a:r>
              <a:rPr b="1" i="0" lang="pt-BR" sz="2800" u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As Corregedorias dos Tribunais de Justiça ou as Coordenadorias da Infância e Juventude funcionarão como administradoras do SNA</a:t>
            </a:r>
            <a:r>
              <a:rPr b="1" i="0" lang="pt-BR" sz="28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respectiva unidade federativa e terão acesso integral aos dados cadastrados, competindo-lhes cadastrar e liberar o acesso ao usuário, bem como zelar pela correta alimentação do sistema.</a:t>
            </a:r>
            <a:endParaRPr b="0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Parágrafo único.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responsabilidade pelo cadastro de pessoa, expedição de documentos, classificação, atualização, inclusão e exclusão de dados no sistema é exclusiva das autoridades judiciárias competentes.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Art. 3º </a:t>
            </a:r>
            <a:r>
              <a:rPr b="0" i="0" lang="pt-BR" sz="28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Conselho Nacional de Justiça prestará o apoio técnico necessário aos Tribunais de Justiça para a correta alimentação do SNA</a:t>
            </a:r>
            <a:r>
              <a:rPr b="0" i="0" lang="pt-BR" sz="2400" u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X Planejamento, Gestão e Desenvolvimento Imobiliário | NEWS &amp; ARTIGOS |  São Paulo consolida legislação sobre calçadas" id="168" name="Google Shape;16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1780674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9"/>
          <p:cNvSpPr txBox="1"/>
          <p:nvPr/>
        </p:nvSpPr>
        <p:spPr>
          <a:xfrm>
            <a:off x="788504" y="274430"/>
            <a:ext cx="10661374" cy="122251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pt-BR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Resolução nº 289/2019 do CNJ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2021-05-12T19:28:14Z</dcterms:created>
  <dc:creator>Elaine</dc:creator>
</cp:coreProperties>
</file>