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8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77.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56.xml"/>
  <Override ContentType="application/vnd.openxmlformats-officedocument.presentationml.notesSlide+xml" PartName="/ppt/notesSlides/notesSlide81.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9.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71.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69.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6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67.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66.xml"/>
  <Override ContentType="application/vnd.openxmlformats-officedocument.presentationml.slide+xml" PartName="/ppt/slides/slide79.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76.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80.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88" roundtripDataSignature="AMtx7mjAWbCrne+iIEMMyLb8YblVoTByC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Elain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84" Type="http://schemas.openxmlformats.org/officeDocument/2006/relationships/slide" Target="slides/slide79.xml"/><Relationship Id="rId83" Type="http://schemas.openxmlformats.org/officeDocument/2006/relationships/slide" Target="slides/slide78.xml"/><Relationship Id="rId42" Type="http://schemas.openxmlformats.org/officeDocument/2006/relationships/slide" Target="slides/slide37.xml"/><Relationship Id="rId86" Type="http://schemas.openxmlformats.org/officeDocument/2006/relationships/slide" Target="slides/slide81.xml"/><Relationship Id="rId41" Type="http://schemas.openxmlformats.org/officeDocument/2006/relationships/slide" Target="slides/slide36.xml"/><Relationship Id="rId85" Type="http://schemas.openxmlformats.org/officeDocument/2006/relationships/slide" Target="slides/slide80.xml"/><Relationship Id="rId44" Type="http://schemas.openxmlformats.org/officeDocument/2006/relationships/slide" Target="slides/slide39.xml"/><Relationship Id="rId88" Type="http://customschemas.google.com/relationships/presentationmetadata" Target="metadata"/><Relationship Id="rId43" Type="http://schemas.openxmlformats.org/officeDocument/2006/relationships/slide" Target="slides/slide38.xml"/><Relationship Id="rId87" Type="http://schemas.openxmlformats.org/officeDocument/2006/relationships/slide" Target="slides/slide82.xml"/><Relationship Id="rId46" Type="http://schemas.openxmlformats.org/officeDocument/2006/relationships/slide" Target="slides/slide41.xml"/><Relationship Id="rId45" Type="http://schemas.openxmlformats.org/officeDocument/2006/relationships/slide" Target="slides/slide40.xml"/><Relationship Id="rId80" Type="http://schemas.openxmlformats.org/officeDocument/2006/relationships/slide" Target="slides/slide75.xml"/><Relationship Id="rId82" Type="http://schemas.openxmlformats.org/officeDocument/2006/relationships/slide" Target="slides/slide77.xml"/><Relationship Id="rId81" Type="http://schemas.openxmlformats.org/officeDocument/2006/relationships/slide" Target="slides/slide76.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73" Type="http://schemas.openxmlformats.org/officeDocument/2006/relationships/slide" Target="slides/slide68.xml"/><Relationship Id="rId72" Type="http://schemas.openxmlformats.org/officeDocument/2006/relationships/slide" Target="slides/slide67.xml"/><Relationship Id="rId31" Type="http://schemas.openxmlformats.org/officeDocument/2006/relationships/slide" Target="slides/slide26.xml"/><Relationship Id="rId75" Type="http://schemas.openxmlformats.org/officeDocument/2006/relationships/slide" Target="slides/slide70.xml"/><Relationship Id="rId30" Type="http://schemas.openxmlformats.org/officeDocument/2006/relationships/slide" Target="slides/slide25.xml"/><Relationship Id="rId74" Type="http://schemas.openxmlformats.org/officeDocument/2006/relationships/slide" Target="slides/slide69.xml"/><Relationship Id="rId33" Type="http://schemas.openxmlformats.org/officeDocument/2006/relationships/slide" Target="slides/slide28.xml"/><Relationship Id="rId77" Type="http://schemas.openxmlformats.org/officeDocument/2006/relationships/slide" Target="slides/slide72.xml"/><Relationship Id="rId32" Type="http://schemas.openxmlformats.org/officeDocument/2006/relationships/slide" Target="slides/slide27.xml"/><Relationship Id="rId76" Type="http://schemas.openxmlformats.org/officeDocument/2006/relationships/slide" Target="slides/slide71.xml"/><Relationship Id="rId35" Type="http://schemas.openxmlformats.org/officeDocument/2006/relationships/slide" Target="slides/slide30.xml"/><Relationship Id="rId79" Type="http://schemas.openxmlformats.org/officeDocument/2006/relationships/slide" Target="slides/slide74.xml"/><Relationship Id="rId34" Type="http://schemas.openxmlformats.org/officeDocument/2006/relationships/slide" Target="slides/slide29.xml"/><Relationship Id="rId78" Type="http://schemas.openxmlformats.org/officeDocument/2006/relationships/slide" Target="slides/slide73.xml"/><Relationship Id="rId71" Type="http://schemas.openxmlformats.org/officeDocument/2006/relationships/slide" Target="slides/slide66.xml"/><Relationship Id="rId70" Type="http://schemas.openxmlformats.org/officeDocument/2006/relationships/slide" Target="slides/slide65.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slide" Target="slides/slide57.xml"/><Relationship Id="rId61" Type="http://schemas.openxmlformats.org/officeDocument/2006/relationships/slide" Target="slides/slide56.xml"/><Relationship Id="rId20" Type="http://schemas.openxmlformats.org/officeDocument/2006/relationships/slide" Target="slides/slide15.xml"/><Relationship Id="rId64" Type="http://schemas.openxmlformats.org/officeDocument/2006/relationships/slide" Target="slides/slide59.xml"/><Relationship Id="rId63" Type="http://schemas.openxmlformats.org/officeDocument/2006/relationships/slide" Target="slides/slide58.xml"/><Relationship Id="rId22" Type="http://schemas.openxmlformats.org/officeDocument/2006/relationships/slide" Target="slides/slide17.xml"/><Relationship Id="rId66" Type="http://schemas.openxmlformats.org/officeDocument/2006/relationships/slide" Target="slides/slide61.xml"/><Relationship Id="rId21" Type="http://schemas.openxmlformats.org/officeDocument/2006/relationships/slide" Target="slides/slide16.xml"/><Relationship Id="rId65" Type="http://schemas.openxmlformats.org/officeDocument/2006/relationships/slide" Target="slides/slide60.xml"/><Relationship Id="rId24" Type="http://schemas.openxmlformats.org/officeDocument/2006/relationships/slide" Target="slides/slide19.xml"/><Relationship Id="rId68" Type="http://schemas.openxmlformats.org/officeDocument/2006/relationships/slide" Target="slides/slide63.xml"/><Relationship Id="rId23" Type="http://schemas.openxmlformats.org/officeDocument/2006/relationships/slide" Target="slides/slide18.xml"/><Relationship Id="rId67" Type="http://schemas.openxmlformats.org/officeDocument/2006/relationships/slide" Target="slides/slide62.xml"/><Relationship Id="rId60" Type="http://schemas.openxmlformats.org/officeDocument/2006/relationships/slide" Target="slides/slide55.xml"/><Relationship Id="rId26" Type="http://schemas.openxmlformats.org/officeDocument/2006/relationships/slide" Target="slides/slide21.xml"/><Relationship Id="rId25" Type="http://schemas.openxmlformats.org/officeDocument/2006/relationships/slide" Target="slides/slide20.xml"/><Relationship Id="rId69" Type="http://schemas.openxmlformats.org/officeDocument/2006/relationships/slide" Target="slides/slide64.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15" Type="http://schemas.openxmlformats.org/officeDocument/2006/relationships/slide" Target="slides/slide10.xml"/><Relationship Id="rId59" Type="http://schemas.openxmlformats.org/officeDocument/2006/relationships/slide" Target="slides/slide54.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1-05-14T22:51:28.025">
    <p:pos x="7121" y="489"/>
    <p:text/>
    <p:extLst>
      <p:ext uri="{C676402C-5697-4E1C-873F-D02D1690AC5C}">
        <p15:threadingInfo timeZoneBias="0"/>
      </p:ext>
      <p:ext uri="http://customooxmlschemas.google.com/">
        <go:slidesCustomData xmlns:go="http://customooxmlschemas.google.com/" commentPostId="AAAAN2VIruE"/>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pt-B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2" name="Google Shape;192;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0" name="Google Shape;200;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8" name="Google Shape;208;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5" name="Google Shape;225;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3" name="Google Shape;233;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4" name="Google Shape;234;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 name="Google Shape;9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4" name="Google Shape;244;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9" name="Google Shape;259;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8" name="Google Shape;268;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4" name="Google Shape;284;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0" name="Google Shape;300;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0" name="Google Shape;310;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0" name="Google Shape;320;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8" name="Google Shape;328;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6" name="Google Shape;336;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3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4" name="Google Shape;344;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3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0" name="Google Shape;350;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p3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8" name="Google Shape;358;p3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3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5" name="Google Shape;365;p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p3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3" name="Google Shape;373;p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p3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0" name="Google Shape;380;p3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3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8" name="Google Shape;388;p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3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6" name="Google Shape;396;p3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4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1" name="Google Shape;401;p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4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9" name="Google Shape;409;p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2" name="Shape 412"/>
        <p:cNvGrpSpPr/>
        <p:nvPr/>
      </p:nvGrpSpPr>
      <p:grpSpPr>
        <a:xfrm>
          <a:off x="0" y="0"/>
          <a:ext cx="0" cy="0"/>
          <a:chOff x="0" y="0"/>
          <a:chExt cx="0" cy="0"/>
        </a:xfrm>
      </p:grpSpPr>
      <p:sp>
        <p:nvSpPr>
          <p:cNvPr id="413" name="Google Shape;413;p4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4" name="Google Shape;414;p4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p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1" name="Google Shape;421;p4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2" name="Google Shape;422;p4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p4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9" name="Google Shape;429;p4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p4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4" name="Google Shape;434;p4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5" name="Google Shape;435;p4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8" name="Shape 438"/>
        <p:cNvGrpSpPr/>
        <p:nvPr/>
      </p:nvGrpSpPr>
      <p:grpSpPr>
        <a:xfrm>
          <a:off x="0" y="0"/>
          <a:ext cx="0" cy="0"/>
          <a:chOff x="0" y="0"/>
          <a:chExt cx="0" cy="0"/>
        </a:xfrm>
      </p:grpSpPr>
      <p:sp>
        <p:nvSpPr>
          <p:cNvPr id="439" name="Google Shape;439;p4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0" name="Google Shape;440;p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p4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0" name="Google Shape;450;p4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4" name="Shape 454"/>
        <p:cNvGrpSpPr/>
        <p:nvPr/>
      </p:nvGrpSpPr>
      <p:grpSpPr>
        <a:xfrm>
          <a:off x="0" y="0"/>
          <a:ext cx="0" cy="0"/>
          <a:chOff x="0" y="0"/>
          <a:chExt cx="0" cy="0"/>
        </a:xfrm>
      </p:grpSpPr>
      <p:sp>
        <p:nvSpPr>
          <p:cNvPr id="455" name="Google Shape;455;p4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6" name="Google Shape;456;p4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1" name="Shape 461"/>
        <p:cNvGrpSpPr/>
        <p:nvPr/>
      </p:nvGrpSpPr>
      <p:grpSpPr>
        <a:xfrm>
          <a:off x="0" y="0"/>
          <a:ext cx="0" cy="0"/>
          <a:chOff x="0" y="0"/>
          <a:chExt cx="0" cy="0"/>
        </a:xfrm>
      </p:grpSpPr>
      <p:sp>
        <p:nvSpPr>
          <p:cNvPr id="462" name="Google Shape;462;p4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3" name="Google Shape;463;p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5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1" name="Google Shape;471;p5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7" name="Shape 477"/>
        <p:cNvGrpSpPr/>
        <p:nvPr/>
      </p:nvGrpSpPr>
      <p:grpSpPr>
        <a:xfrm>
          <a:off x="0" y="0"/>
          <a:ext cx="0" cy="0"/>
          <a:chOff x="0" y="0"/>
          <a:chExt cx="0" cy="0"/>
        </a:xfrm>
      </p:grpSpPr>
      <p:sp>
        <p:nvSpPr>
          <p:cNvPr id="478" name="Google Shape;478;p5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9" name="Google Shape;479;p5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4" name="Shape 484"/>
        <p:cNvGrpSpPr/>
        <p:nvPr/>
      </p:nvGrpSpPr>
      <p:grpSpPr>
        <a:xfrm>
          <a:off x="0" y="0"/>
          <a:ext cx="0" cy="0"/>
          <a:chOff x="0" y="0"/>
          <a:chExt cx="0" cy="0"/>
        </a:xfrm>
      </p:grpSpPr>
      <p:sp>
        <p:nvSpPr>
          <p:cNvPr id="485" name="Google Shape;485;p5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6" name="Google Shape;486;p5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3" name="Shape 493"/>
        <p:cNvGrpSpPr/>
        <p:nvPr/>
      </p:nvGrpSpPr>
      <p:grpSpPr>
        <a:xfrm>
          <a:off x="0" y="0"/>
          <a:ext cx="0" cy="0"/>
          <a:chOff x="0" y="0"/>
          <a:chExt cx="0" cy="0"/>
        </a:xfrm>
      </p:grpSpPr>
      <p:sp>
        <p:nvSpPr>
          <p:cNvPr id="494" name="Google Shape;494;p5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5" name="Google Shape;495;p5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p5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3" name="Google Shape;503;p5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9" name="Shape 509"/>
        <p:cNvGrpSpPr/>
        <p:nvPr/>
      </p:nvGrpSpPr>
      <p:grpSpPr>
        <a:xfrm>
          <a:off x="0" y="0"/>
          <a:ext cx="0" cy="0"/>
          <a:chOff x="0" y="0"/>
          <a:chExt cx="0" cy="0"/>
        </a:xfrm>
      </p:grpSpPr>
      <p:sp>
        <p:nvSpPr>
          <p:cNvPr id="510" name="Google Shape;510;p5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5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9" name="Shape 519"/>
        <p:cNvGrpSpPr/>
        <p:nvPr/>
      </p:nvGrpSpPr>
      <p:grpSpPr>
        <a:xfrm>
          <a:off x="0" y="0"/>
          <a:ext cx="0" cy="0"/>
          <a:chOff x="0" y="0"/>
          <a:chExt cx="0" cy="0"/>
        </a:xfrm>
      </p:grpSpPr>
      <p:sp>
        <p:nvSpPr>
          <p:cNvPr id="520" name="Google Shape;520;p5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1" name="Google Shape;521;p5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2" name="Google Shape;522;p5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5" name="Shape 525"/>
        <p:cNvGrpSpPr/>
        <p:nvPr/>
      </p:nvGrpSpPr>
      <p:grpSpPr>
        <a:xfrm>
          <a:off x="0" y="0"/>
          <a:ext cx="0" cy="0"/>
          <a:chOff x="0" y="0"/>
          <a:chExt cx="0" cy="0"/>
        </a:xfrm>
      </p:grpSpPr>
      <p:sp>
        <p:nvSpPr>
          <p:cNvPr id="526" name="Google Shape;526;p5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7" name="Google Shape;527;p5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8" name="Google Shape;528;p5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1" name="Shape 531"/>
        <p:cNvGrpSpPr/>
        <p:nvPr/>
      </p:nvGrpSpPr>
      <p:grpSpPr>
        <a:xfrm>
          <a:off x="0" y="0"/>
          <a:ext cx="0" cy="0"/>
          <a:chOff x="0" y="0"/>
          <a:chExt cx="0" cy="0"/>
        </a:xfrm>
      </p:grpSpPr>
      <p:sp>
        <p:nvSpPr>
          <p:cNvPr id="532" name="Google Shape;532;p5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3" name="Google Shape;533;p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0" name="Shape 540"/>
        <p:cNvGrpSpPr/>
        <p:nvPr/>
      </p:nvGrpSpPr>
      <p:grpSpPr>
        <a:xfrm>
          <a:off x="0" y="0"/>
          <a:ext cx="0" cy="0"/>
          <a:chOff x="0" y="0"/>
          <a:chExt cx="0" cy="0"/>
        </a:xfrm>
      </p:grpSpPr>
      <p:sp>
        <p:nvSpPr>
          <p:cNvPr id="541" name="Google Shape;541;p5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2" name="Google Shape;542;p5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8" name="Shape 548"/>
        <p:cNvGrpSpPr/>
        <p:nvPr/>
      </p:nvGrpSpPr>
      <p:grpSpPr>
        <a:xfrm>
          <a:off x="0" y="0"/>
          <a:ext cx="0" cy="0"/>
          <a:chOff x="0" y="0"/>
          <a:chExt cx="0" cy="0"/>
        </a:xfrm>
      </p:grpSpPr>
      <p:sp>
        <p:nvSpPr>
          <p:cNvPr id="549" name="Google Shape;549;p6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0" name="Google Shape;550;p6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7" name="Shape 557"/>
        <p:cNvGrpSpPr/>
        <p:nvPr/>
      </p:nvGrpSpPr>
      <p:grpSpPr>
        <a:xfrm>
          <a:off x="0" y="0"/>
          <a:ext cx="0" cy="0"/>
          <a:chOff x="0" y="0"/>
          <a:chExt cx="0" cy="0"/>
        </a:xfrm>
      </p:grpSpPr>
      <p:sp>
        <p:nvSpPr>
          <p:cNvPr id="558" name="Google Shape;558;p6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9" name="Google Shape;559;p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4" name="Shape 564"/>
        <p:cNvGrpSpPr/>
        <p:nvPr/>
      </p:nvGrpSpPr>
      <p:grpSpPr>
        <a:xfrm>
          <a:off x="0" y="0"/>
          <a:ext cx="0" cy="0"/>
          <a:chOff x="0" y="0"/>
          <a:chExt cx="0" cy="0"/>
        </a:xfrm>
      </p:grpSpPr>
      <p:sp>
        <p:nvSpPr>
          <p:cNvPr id="565" name="Google Shape;565;p6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6" name="Google Shape;566;p6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p6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4" name="Google Shape;574;p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2" name="Shape 582"/>
        <p:cNvGrpSpPr/>
        <p:nvPr/>
      </p:nvGrpSpPr>
      <p:grpSpPr>
        <a:xfrm>
          <a:off x="0" y="0"/>
          <a:ext cx="0" cy="0"/>
          <a:chOff x="0" y="0"/>
          <a:chExt cx="0" cy="0"/>
        </a:xfrm>
      </p:grpSpPr>
      <p:sp>
        <p:nvSpPr>
          <p:cNvPr id="583" name="Google Shape;583;p6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4" name="Google Shape;584;p6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0" name="Shape 590"/>
        <p:cNvGrpSpPr/>
        <p:nvPr/>
      </p:nvGrpSpPr>
      <p:grpSpPr>
        <a:xfrm>
          <a:off x="0" y="0"/>
          <a:ext cx="0" cy="0"/>
          <a:chOff x="0" y="0"/>
          <a:chExt cx="0" cy="0"/>
        </a:xfrm>
      </p:grpSpPr>
      <p:sp>
        <p:nvSpPr>
          <p:cNvPr id="591" name="Google Shape;591;p6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2" name="Google Shape;592;p6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8" name="Shape 598"/>
        <p:cNvGrpSpPr/>
        <p:nvPr/>
      </p:nvGrpSpPr>
      <p:grpSpPr>
        <a:xfrm>
          <a:off x="0" y="0"/>
          <a:ext cx="0" cy="0"/>
          <a:chOff x="0" y="0"/>
          <a:chExt cx="0" cy="0"/>
        </a:xfrm>
      </p:grpSpPr>
      <p:sp>
        <p:nvSpPr>
          <p:cNvPr id="599" name="Google Shape;599;p6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0" name="Google Shape;600;p6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6" name="Shape 606"/>
        <p:cNvGrpSpPr/>
        <p:nvPr/>
      </p:nvGrpSpPr>
      <p:grpSpPr>
        <a:xfrm>
          <a:off x="0" y="0"/>
          <a:ext cx="0" cy="0"/>
          <a:chOff x="0" y="0"/>
          <a:chExt cx="0" cy="0"/>
        </a:xfrm>
      </p:grpSpPr>
      <p:sp>
        <p:nvSpPr>
          <p:cNvPr id="607" name="Google Shape;607;p6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8" name="Google Shape;608;p6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6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6" name="Google Shape;616;p6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9" name="Shape 619"/>
        <p:cNvGrpSpPr/>
        <p:nvPr/>
      </p:nvGrpSpPr>
      <p:grpSpPr>
        <a:xfrm>
          <a:off x="0" y="0"/>
          <a:ext cx="0" cy="0"/>
          <a:chOff x="0" y="0"/>
          <a:chExt cx="0" cy="0"/>
        </a:xfrm>
      </p:grpSpPr>
      <p:sp>
        <p:nvSpPr>
          <p:cNvPr id="620" name="Google Shape;620;p6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1" name="Google Shape;621;p6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7" name="Shape 627"/>
        <p:cNvGrpSpPr/>
        <p:nvPr/>
      </p:nvGrpSpPr>
      <p:grpSpPr>
        <a:xfrm>
          <a:off x="0" y="0"/>
          <a:ext cx="0" cy="0"/>
          <a:chOff x="0" y="0"/>
          <a:chExt cx="0" cy="0"/>
        </a:xfrm>
      </p:grpSpPr>
      <p:sp>
        <p:nvSpPr>
          <p:cNvPr id="628" name="Google Shape;628;p7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9" name="Google Shape;629;p7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5" name="Shape 635"/>
        <p:cNvGrpSpPr/>
        <p:nvPr/>
      </p:nvGrpSpPr>
      <p:grpSpPr>
        <a:xfrm>
          <a:off x="0" y="0"/>
          <a:ext cx="0" cy="0"/>
          <a:chOff x="0" y="0"/>
          <a:chExt cx="0" cy="0"/>
        </a:xfrm>
      </p:grpSpPr>
      <p:sp>
        <p:nvSpPr>
          <p:cNvPr id="636" name="Google Shape;636;p7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7" name="Google Shape;637;p7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3" name="Shape 643"/>
        <p:cNvGrpSpPr/>
        <p:nvPr/>
      </p:nvGrpSpPr>
      <p:grpSpPr>
        <a:xfrm>
          <a:off x="0" y="0"/>
          <a:ext cx="0" cy="0"/>
          <a:chOff x="0" y="0"/>
          <a:chExt cx="0" cy="0"/>
        </a:xfrm>
      </p:grpSpPr>
      <p:sp>
        <p:nvSpPr>
          <p:cNvPr id="644" name="Google Shape;644;p7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5" name="Google Shape;645;p7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2" name="Shape 652"/>
        <p:cNvGrpSpPr/>
        <p:nvPr/>
      </p:nvGrpSpPr>
      <p:grpSpPr>
        <a:xfrm>
          <a:off x="0" y="0"/>
          <a:ext cx="0" cy="0"/>
          <a:chOff x="0" y="0"/>
          <a:chExt cx="0" cy="0"/>
        </a:xfrm>
      </p:grpSpPr>
      <p:sp>
        <p:nvSpPr>
          <p:cNvPr id="653" name="Google Shape;653;p7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54" name="Google Shape;654;p7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p7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2" name="Google Shape;662;p7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8" name="Shape 668"/>
        <p:cNvGrpSpPr/>
        <p:nvPr/>
      </p:nvGrpSpPr>
      <p:grpSpPr>
        <a:xfrm>
          <a:off x="0" y="0"/>
          <a:ext cx="0" cy="0"/>
          <a:chOff x="0" y="0"/>
          <a:chExt cx="0" cy="0"/>
        </a:xfrm>
      </p:grpSpPr>
      <p:sp>
        <p:nvSpPr>
          <p:cNvPr id="669" name="Google Shape;669;p7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0" name="Google Shape;670;p7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3" name="Shape 673"/>
        <p:cNvGrpSpPr/>
        <p:nvPr/>
      </p:nvGrpSpPr>
      <p:grpSpPr>
        <a:xfrm>
          <a:off x="0" y="0"/>
          <a:ext cx="0" cy="0"/>
          <a:chOff x="0" y="0"/>
          <a:chExt cx="0" cy="0"/>
        </a:xfrm>
      </p:grpSpPr>
      <p:sp>
        <p:nvSpPr>
          <p:cNvPr id="674" name="Google Shape;674;p7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5" name="Google Shape;675;p7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p7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4" name="Google Shape;684;p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2" name="Shape 692"/>
        <p:cNvGrpSpPr/>
        <p:nvPr/>
      </p:nvGrpSpPr>
      <p:grpSpPr>
        <a:xfrm>
          <a:off x="0" y="0"/>
          <a:ext cx="0" cy="0"/>
          <a:chOff x="0" y="0"/>
          <a:chExt cx="0" cy="0"/>
        </a:xfrm>
      </p:grpSpPr>
      <p:sp>
        <p:nvSpPr>
          <p:cNvPr id="693" name="Google Shape;693;p7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4" name="Google Shape;694;p7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9" name="Shape 699"/>
        <p:cNvGrpSpPr/>
        <p:nvPr/>
      </p:nvGrpSpPr>
      <p:grpSpPr>
        <a:xfrm>
          <a:off x="0" y="0"/>
          <a:ext cx="0" cy="0"/>
          <a:chOff x="0" y="0"/>
          <a:chExt cx="0" cy="0"/>
        </a:xfrm>
      </p:grpSpPr>
      <p:sp>
        <p:nvSpPr>
          <p:cNvPr id="700" name="Google Shape;700;p7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1" name="Google Shape;701;p7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9" name="Shape 709"/>
        <p:cNvGrpSpPr/>
        <p:nvPr/>
      </p:nvGrpSpPr>
      <p:grpSpPr>
        <a:xfrm>
          <a:off x="0" y="0"/>
          <a:ext cx="0" cy="0"/>
          <a:chOff x="0" y="0"/>
          <a:chExt cx="0" cy="0"/>
        </a:xfrm>
      </p:grpSpPr>
      <p:sp>
        <p:nvSpPr>
          <p:cNvPr id="710" name="Google Shape;710;p8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1" name="Google Shape;711;p8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7" name="Shape 717"/>
        <p:cNvGrpSpPr/>
        <p:nvPr/>
      </p:nvGrpSpPr>
      <p:grpSpPr>
        <a:xfrm>
          <a:off x="0" y="0"/>
          <a:ext cx="0" cy="0"/>
          <a:chOff x="0" y="0"/>
          <a:chExt cx="0" cy="0"/>
        </a:xfrm>
      </p:grpSpPr>
      <p:sp>
        <p:nvSpPr>
          <p:cNvPr id="718" name="Google Shape;718;p8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9" name="Google Shape;719;p8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5" name="Shape 725"/>
        <p:cNvGrpSpPr/>
        <p:nvPr/>
      </p:nvGrpSpPr>
      <p:grpSpPr>
        <a:xfrm>
          <a:off x="0" y="0"/>
          <a:ext cx="0" cy="0"/>
          <a:chOff x="0" y="0"/>
          <a:chExt cx="0" cy="0"/>
        </a:xfrm>
      </p:grpSpPr>
      <p:sp>
        <p:nvSpPr>
          <p:cNvPr id="726" name="Google Shape;726;p8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7" name="Google Shape;727;p8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5" name="Shape 15"/>
        <p:cNvGrpSpPr/>
        <p:nvPr/>
      </p:nvGrpSpPr>
      <p:grpSpPr>
        <a:xfrm>
          <a:off x="0" y="0"/>
          <a:ext cx="0" cy="0"/>
          <a:chOff x="0" y="0"/>
          <a:chExt cx="0" cy="0"/>
        </a:xfrm>
      </p:grpSpPr>
      <p:sp>
        <p:nvSpPr>
          <p:cNvPr id="16" name="Google Shape;16;p8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8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8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8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8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72" name="Shape 72"/>
        <p:cNvGrpSpPr/>
        <p:nvPr/>
      </p:nvGrpSpPr>
      <p:grpSpPr>
        <a:xfrm>
          <a:off x="0" y="0"/>
          <a:ext cx="0" cy="0"/>
          <a:chOff x="0" y="0"/>
          <a:chExt cx="0" cy="0"/>
        </a:xfrm>
      </p:grpSpPr>
      <p:sp>
        <p:nvSpPr>
          <p:cNvPr id="73" name="Google Shape;73;p9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9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9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9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9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o e Título Vertical" type="vertTitleAndTx">
  <p:cSld name="VERTICAL_TITLE_AND_VERTICAL_TEXT">
    <p:spTree>
      <p:nvGrpSpPr>
        <p:cNvPr id="78" name="Shape 78"/>
        <p:cNvGrpSpPr/>
        <p:nvPr/>
      </p:nvGrpSpPr>
      <p:grpSpPr>
        <a:xfrm>
          <a:off x="0" y="0"/>
          <a:ext cx="0" cy="0"/>
          <a:chOff x="0" y="0"/>
          <a:chExt cx="0" cy="0"/>
        </a:xfrm>
      </p:grpSpPr>
      <p:sp>
        <p:nvSpPr>
          <p:cNvPr id="79" name="Google Shape;79;p9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9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9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9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9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21" name="Shape 21"/>
        <p:cNvGrpSpPr/>
        <p:nvPr/>
      </p:nvGrpSpPr>
      <p:grpSpPr>
        <a:xfrm>
          <a:off x="0" y="0"/>
          <a:ext cx="0" cy="0"/>
          <a:chOff x="0" y="0"/>
          <a:chExt cx="0" cy="0"/>
        </a:xfrm>
      </p:grpSpPr>
      <p:sp>
        <p:nvSpPr>
          <p:cNvPr id="22" name="Google Shape;22;p8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8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8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8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8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7" name="Shape 27"/>
        <p:cNvGrpSpPr/>
        <p:nvPr/>
      </p:nvGrpSpPr>
      <p:grpSpPr>
        <a:xfrm>
          <a:off x="0" y="0"/>
          <a:ext cx="0" cy="0"/>
          <a:chOff x="0" y="0"/>
          <a:chExt cx="0" cy="0"/>
        </a:xfrm>
      </p:grpSpPr>
      <p:sp>
        <p:nvSpPr>
          <p:cNvPr id="28" name="Google Shape;28;p8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8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8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8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8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33" name="Shape 33"/>
        <p:cNvGrpSpPr/>
        <p:nvPr/>
      </p:nvGrpSpPr>
      <p:grpSpPr>
        <a:xfrm>
          <a:off x="0" y="0"/>
          <a:ext cx="0" cy="0"/>
          <a:chOff x="0" y="0"/>
          <a:chExt cx="0" cy="0"/>
        </a:xfrm>
      </p:grpSpPr>
      <p:sp>
        <p:nvSpPr>
          <p:cNvPr id="34" name="Google Shape;34;p8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8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8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8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8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8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40" name="Shape 40"/>
        <p:cNvGrpSpPr/>
        <p:nvPr/>
      </p:nvGrpSpPr>
      <p:grpSpPr>
        <a:xfrm>
          <a:off x="0" y="0"/>
          <a:ext cx="0" cy="0"/>
          <a:chOff x="0" y="0"/>
          <a:chExt cx="0" cy="0"/>
        </a:xfrm>
      </p:grpSpPr>
      <p:sp>
        <p:nvSpPr>
          <p:cNvPr id="41" name="Google Shape;41;p8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8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8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8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8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8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8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49" name="Shape 49"/>
        <p:cNvGrpSpPr/>
        <p:nvPr/>
      </p:nvGrpSpPr>
      <p:grpSpPr>
        <a:xfrm>
          <a:off x="0" y="0"/>
          <a:ext cx="0" cy="0"/>
          <a:chOff x="0" y="0"/>
          <a:chExt cx="0" cy="0"/>
        </a:xfrm>
      </p:grpSpPr>
      <p:sp>
        <p:nvSpPr>
          <p:cNvPr id="50" name="Google Shape;50;p8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54" name="Shape 54"/>
        <p:cNvGrpSpPr/>
        <p:nvPr/>
      </p:nvGrpSpPr>
      <p:grpSpPr>
        <a:xfrm>
          <a:off x="0" y="0"/>
          <a:ext cx="0" cy="0"/>
          <a:chOff x="0" y="0"/>
          <a:chExt cx="0" cy="0"/>
        </a:xfrm>
      </p:grpSpPr>
      <p:sp>
        <p:nvSpPr>
          <p:cNvPr id="55" name="Google Shape;55;p9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9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9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8" name="Shape 58"/>
        <p:cNvGrpSpPr/>
        <p:nvPr/>
      </p:nvGrpSpPr>
      <p:grpSpPr>
        <a:xfrm>
          <a:off x="0" y="0"/>
          <a:ext cx="0" cy="0"/>
          <a:chOff x="0" y="0"/>
          <a:chExt cx="0" cy="0"/>
        </a:xfrm>
      </p:grpSpPr>
      <p:sp>
        <p:nvSpPr>
          <p:cNvPr id="59" name="Google Shape;59;p9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5" name="Shape 65"/>
        <p:cNvGrpSpPr/>
        <p:nvPr/>
      </p:nvGrpSpPr>
      <p:grpSpPr>
        <a:xfrm>
          <a:off x="0" y="0"/>
          <a:ext cx="0" cy="0"/>
          <a:chOff x="0" y="0"/>
          <a:chExt cx="0" cy="0"/>
        </a:xfrm>
      </p:grpSpPr>
      <p:sp>
        <p:nvSpPr>
          <p:cNvPr id="66" name="Google Shape;66;p9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92"/>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9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9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9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9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8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8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8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8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5.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5.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5.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5.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image" Target="../media/image2.png"/><Relationship Id="rId5" Type="http://schemas.openxmlformats.org/officeDocument/2006/relationships/image" Target="../media/image7.png"/><Relationship Id="rId6"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9.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5.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5.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5.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5.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5.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8.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5.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comments" Target="../comments/comment1.xml"/><Relationship Id="rId4" Type="http://schemas.openxmlformats.org/officeDocument/2006/relationships/image" Target="../media/image5.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jpg"/><Relationship Id="rId4" Type="http://schemas.openxmlformats.org/officeDocument/2006/relationships/image" Target="../media/image4.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5.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5.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9.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5.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5.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5.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8.jp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5.jp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image" Target="../media/image5.jp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5.jp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 Id="rId3" Type="http://schemas.openxmlformats.org/officeDocument/2006/relationships/image" Target="../media/image5.jp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 Id="rId3" Type="http://schemas.openxmlformats.org/officeDocument/2006/relationships/image" Target="../media/image3.jp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 Id="rId3" Type="http://schemas.openxmlformats.org/officeDocument/2006/relationships/image" Target="../media/image5.jpg"/><Relationship Id="rId4" Type="http://schemas.openxmlformats.org/officeDocument/2006/relationships/image" Target="../media/image10.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 Id="rId3" Type="http://schemas.openxmlformats.org/officeDocument/2006/relationships/image" Target="../media/image5.jp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 Id="rId3" Type="http://schemas.openxmlformats.org/officeDocument/2006/relationships/image" Target="../media/image5.jp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 Id="rId3" Type="http://schemas.openxmlformats.org/officeDocument/2006/relationships/image" Target="../media/image5.jp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 Id="rId3" Type="http://schemas.openxmlformats.org/officeDocument/2006/relationships/image" Target="../media/image5.jp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 Id="rId3" Type="http://schemas.openxmlformats.org/officeDocument/2006/relationships/image" Target="../media/image5.jp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 Id="rId3" Type="http://schemas.openxmlformats.org/officeDocument/2006/relationships/image" Target="../media/image5.jp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 Id="rId3" Type="http://schemas.openxmlformats.org/officeDocument/2006/relationships/image" Target="../media/image5.jp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jp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 Id="rId3" Type="http://schemas.openxmlformats.org/officeDocument/2006/relationships/image" Target="../media/image5.jp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 Id="rId3" Type="http://schemas.openxmlformats.org/officeDocument/2006/relationships/image" Target="../media/image5.jpg"/></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 Id="rId3" Type="http://schemas.openxmlformats.org/officeDocument/2006/relationships/image" Target="../media/image5.jp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 Id="rId3" Type="http://schemas.openxmlformats.org/officeDocument/2006/relationships/image" Target="../media/image5.jp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 Id="rId3" Type="http://schemas.openxmlformats.org/officeDocument/2006/relationships/image" Target="../media/image5.jp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 Id="rId3" Type="http://schemas.openxmlformats.org/officeDocument/2006/relationships/image" Target="../media/image5.jp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 Id="rId3" Type="http://schemas.openxmlformats.org/officeDocument/2006/relationships/image" Target="../media/image5.jp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 Id="rId3" Type="http://schemas.openxmlformats.org/officeDocument/2006/relationships/image" Target="../media/image5.jp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 Id="rId3"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jp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 Id="rId3" Type="http://schemas.openxmlformats.org/officeDocument/2006/relationships/image" Target="../media/image5.jp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1.xml"/><Relationship Id="rId3" Type="http://schemas.openxmlformats.org/officeDocument/2006/relationships/image" Target="../media/image5.jp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2.xml"/><Relationship Id="rId3" Type="http://schemas.openxmlformats.org/officeDocument/2006/relationships/image" Target="../media/image5.jp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3.xml"/><Relationship Id="rId3" Type="http://schemas.openxmlformats.org/officeDocument/2006/relationships/image" Target="../media/image5.jp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4.xml"/><Relationship Id="rId3" Type="http://schemas.openxmlformats.org/officeDocument/2006/relationships/image" Target="../media/image5.jp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6.xml"/><Relationship Id="rId3" Type="http://schemas.openxmlformats.org/officeDocument/2006/relationships/image" Target="../media/image5.jp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7.xml"/><Relationship Id="rId3" Type="http://schemas.openxmlformats.org/officeDocument/2006/relationships/image" Target="../media/image5.jpg"/></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8.xml"/><Relationship Id="rId3" Type="http://schemas.openxmlformats.org/officeDocument/2006/relationships/image" Target="../media/image5.jp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9.xml"/><Relationship Id="rId3"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jp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0.xml"/><Relationship Id="rId3" Type="http://schemas.openxmlformats.org/officeDocument/2006/relationships/image" Target="../media/image5.jpg"/></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1.xml"/><Relationship Id="rId3" Type="http://schemas.openxmlformats.org/officeDocument/2006/relationships/image" Target="../media/image5.jpg"/></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2.xml"/><Relationship Id="rId3"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pic>
        <p:nvPicPr>
          <p:cNvPr descr="DOX Planejamento, Gestão e Desenvolvimento Imobiliário | NEWS &amp; ARTIGOS |  São Paulo consolida legislação sobre calçadas" id="88" name="Google Shape;88;p1"/>
          <p:cNvPicPr preferRelativeResize="0"/>
          <p:nvPr/>
        </p:nvPicPr>
        <p:blipFill rotWithShape="1">
          <a:blip r:embed="rId3">
            <a:alphaModFix/>
          </a:blip>
          <a:srcRect b="0" l="0" r="0" t="0"/>
          <a:stretch/>
        </p:blipFill>
        <p:spPr>
          <a:xfrm>
            <a:off x="-33251" y="0"/>
            <a:ext cx="12225251" cy="4492487"/>
          </a:xfrm>
          <a:prstGeom prst="rect">
            <a:avLst/>
          </a:prstGeom>
          <a:noFill/>
          <a:ln>
            <a:noFill/>
          </a:ln>
        </p:spPr>
      </p:pic>
      <p:sp>
        <p:nvSpPr>
          <p:cNvPr id="89" name="Google Shape;89;p1"/>
          <p:cNvSpPr txBox="1"/>
          <p:nvPr>
            <p:ph type="ctrTitle"/>
          </p:nvPr>
        </p:nvSpPr>
        <p:spPr>
          <a:xfrm>
            <a:off x="1298713" y="2454964"/>
            <a:ext cx="9117495" cy="1948071"/>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800"/>
              <a:buFont typeface="Calibri"/>
              <a:buNone/>
            </a:pPr>
            <a:r>
              <a:rPr b="1" i="1" lang="pt-BR" sz="4800"/>
              <a:t>X Jornadas dos Direitos </a:t>
            </a:r>
            <a:br>
              <a:rPr b="1" i="1" lang="pt-BR" sz="4800"/>
            </a:br>
            <a:r>
              <a:rPr b="1" i="1" lang="pt-BR" sz="4800"/>
              <a:t>da Infância e Juventude</a:t>
            </a:r>
            <a:endParaRPr/>
          </a:p>
        </p:txBody>
      </p:sp>
      <p:sp>
        <p:nvSpPr>
          <p:cNvPr id="90" name="Google Shape;90;p1"/>
          <p:cNvSpPr txBox="1"/>
          <p:nvPr>
            <p:ph idx="1" type="subTitle"/>
          </p:nvPr>
        </p:nvSpPr>
        <p:spPr>
          <a:xfrm>
            <a:off x="1100051" y="5225240"/>
            <a:ext cx="10058400" cy="11430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FFFFFF"/>
              </a:buClr>
              <a:buSzPts val="2400"/>
              <a:buNone/>
            </a:pPr>
            <a:r>
              <a:rPr lang="pt-BR">
                <a:solidFill>
                  <a:srgbClr val="FFFFFF"/>
                </a:solidFill>
              </a:rPr>
              <a:t>– Neil Armstrong</a:t>
            </a:r>
            <a:endParaRPr/>
          </a:p>
        </p:txBody>
      </p:sp>
      <p:sp>
        <p:nvSpPr>
          <p:cNvPr id="91" name="Google Shape;91;p1"/>
          <p:cNvSpPr/>
          <p:nvPr/>
        </p:nvSpPr>
        <p:spPr>
          <a:xfrm>
            <a:off x="-33251" y="4492487"/>
            <a:ext cx="12225251" cy="2454964"/>
          </a:xfrm>
          <a:prstGeom prst="rect">
            <a:avLst/>
          </a:prstGeom>
          <a:solidFill>
            <a:schemeClr val="dk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nvSpPr>
        <p:spPr>
          <a:xfrm>
            <a:off x="2676939" y="4509052"/>
            <a:ext cx="5857461" cy="897835"/>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3200"/>
              <a:buFont typeface="Calibri"/>
              <a:buNone/>
            </a:pPr>
            <a:r>
              <a:rPr b="1" i="1" lang="pt-BR" sz="3200" u="none" cap="none" strike="noStrike">
                <a:solidFill>
                  <a:schemeClr val="lt1"/>
                </a:solidFill>
                <a:latin typeface="Calibri"/>
                <a:ea typeface="Calibri"/>
                <a:cs typeface="Calibri"/>
                <a:sym typeface="Calibri"/>
              </a:rPr>
              <a:t>Edição 2021 - Magistrados</a:t>
            </a:r>
            <a:endParaRPr/>
          </a:p>
        </p:txBody>
      </p:sp>
      <p:sp>
        <p:nvSpPr>
          <p:cNvPr id="93" name="Google Shape;93;p1"/>
          <p:cNvSpPr txBox="1"/>
          <p:nvPr/>
        </p:nvSpPr>
        <p:spPr>
          <a:xfrm>
            <a:off x="6957033" y="489760"/>
            <a:ext cx="3593804" cy="646331"/>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i="1" lang="pt-BR" sz="1800" u="none" cap="none" strike="noStrike">
                <a:solidFill>
                  <a:srgbClr val="222A35"/>
                </a:solidFill>
                <a:latin typeface="Calibri"/>
                <a:ea typeface="Calibri"/>
                <a:cs typeface="Calibri"/>
                <a:sym typeface="Calibri"/>
              </a:rPr>
              <a:t>É caminhando que se faz o caminho</a:t>
            </a:r>
            <a:endParaRPr/>
          </a:p>
          <a:p>
            <a:pPr indent="0" lvl="0" marL="0" marR="0" rtl="0" algn="r">
              <a:spcBef>
                <a:spcPts val="0"/>
              </a:spcBef>
              <a:spcAft>
                <a:spcPts val="0"/>
              </a:spcAft>
              <a:buNone/>
            </a:pPr>
            <a:r>
              <a:rPr b="0" i="0" lang="pt-BR" sz="1800" u="none" cap="none" strike="noStrike">
                <a:solidFill>
                  <a:srgbClr val="222A35"/>
                </a:solidFill>
                <a:latin typeface="Calibri"/>
                <a:ea typeface="Calibri"/>
                <a:cs typeface="Calibri"/>
                <a:sym typeface="Calibri"/>
              </a:rPr>
              <a:t>Titãs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4" name="Shape 164"/>
        <p:cNvGrpSpPr/>
        <p:nvPr/>
      </p:nvGrpSpPr>
      <p:grpSpPr>
        <a:xfrm>
          <a:off x="0" y="0"/>
          <a:ext cx="0" cy="0"/>
          <a:chOff x="0" y="0"/>
          <a:chExt cx="0" cy="0"/>
        </a:xfrm>
      </p:grpSpPr>
      <p:sp>
        <p:nvSpPr>
          <p:cNvPr id="165" name="Google Shape;165;p10"/>
          <p:cNvSpPr txBox="1"/>
          <p:nvPr/>
        </p:nvSpPr>
        <p:spPr>
          <a:xfrm>
            <a:off x="404734" y="287613"/>
            <a:ext cx="11317574" cy="6309420"/>
          </a:xfrm>
          <a:prstGeom prst="rect">
            <a:avLst/>
          </a:prstGeom>
          <a:solidFill>
            <a:srgbClr val="FBFD95"/>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200">
                <a:solidFill>
                  <a:schemeClr val="dk1"/>
                </a:solidFill>
                <a:latin typeface="Calibri"/>
                <a:ea typeface="Calibri"/>
                <a:cs typeface="Calibri"/>
                <a:sym typeface="Calibri"/>
              </a:rPr>
              <a:t>§ 4 o O perfil da criança ou do adolescente a ser apadrinhado será definido no âmbito de cada programa de apadrinhamento, com prioridade para crianças ou adolescentes com remota possibilidade de reinserção familiar ou colocação em família adotiva. </a:t>
            </a:r>
            <a:endParaRPr/>
          </a:p>
          <a:p>
            <a:pPr indent="0" lvl="0" marL="0" marR="0" rtl="0" algn="just">
              <a:spcBef>
                <a:spcPts val="1200"/>
              </a:spcBef>
              <a:spcAft>
                <a:spcPts val="0"/>
              </a:spcAft>
              <a:buNone/>
            </a:pPr>
            <a:r>
              <a:rPr b="1" lang="pt-BR" sz="3200">
                <a:solidFill>
                  <a:schemeClr val="dk1"/>
                </a:solidFill>
                <a:latin typeface="Calibri"/>
                <a:ea typeface="Calibri"/>
                <a:cs typeface="Calibri"/>
                <a:sym typeface="Calibri"/>
              </a:rPr>
              <a:t>§ 5 o Os programas ou serviços de apadrinhamento apoiados pela Justiça da Infância e da Juventude poderão ser executados por órgãos públicos ou por organizações da sociedade civil. </a:t>
            </a:r>
            <a:endParaRPr/>
          </a:p>
          <a:p>
            <a:pPr indent="0" lvl="0" marL="0" marR="0" rtl="0" algn="just">
              <a:spcBef>
                <a:spcPts val="1200"/>
              </a:spcBef>
              <a:spcAft>
                <a:spcPts val="0"/>
              </a:spcAft>
              <a:buNone/>
            </a:pPr>
            <a:r>
              <a:rPr b="1" lang="pt-BR" sz="3200">
                <a:solidFill>
                  <a:schemeClr val="dk1"/>
                </a:solidFill>
                <a:latin typeface="Calibri"/>
                <a:ea typeface="Calibri"/>
                <a:cs typeface="Calibri"/>
                <a:sym typeface="Calibri"/>
              </a:rPr>
              <a:t>§ 6 o Se ocorrer violação das regras de apadrinhamento, os responsáveis pelo programa e pelos serviços de acolhimento deverão imediatamente notificar a autoridade judiciária competente.</a:t>
            </a:r>
            <a:endParaRPr b="1" sz="32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grpSp>
        <p:nvGrpSpPr>
          <p:cNvPr id="170" name="Google Shape;170;p11"/>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171" name="Google Shape;171;p11"/>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172" name="Google Shape;172;p11"/>
            <p:cNvSpPr/>
            <p:nvPr/>
          </p:nvSpPr>
          <p:spPr>
            <a:xfrm>
              <a:off x="361071" y="393895"/>
              <a:ext cx="11483926" cy="6077243"/>
            </a:xfrm>
            <a:prstGeom prst="rect">
              <a:avLst/>
            </a:prstGeom>
            <a:solidFill>
              <a:schemeClr val="lt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3" name="Google Shape;173;p11"/>
            <p:cNvSpPr txBox="1"/>
            <p:nvPr/>
          </p:nvSpPr>
          <p:spPr>
            <a:xfrm>
              <a:off x="661182" y="798959"/>
              <a:ext cx="10761783" cy="535531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4.1. Modalidades de apadrinhamento</a:t>
              </a:r>
              <a:endParaRPr/>
            </a:p>
            <a:p>
              <a:pPr indent="0" lvl="0" marL="0" marR="0" rtl="0" algn="just">
                <a:spcBef>
                  <a:spcPts val="0"/>
                </a:spcBef>
                <a:spcAft>
                  <a:spcPts val="0"/>
                </a:spcAft>
                <a:buNone/>
              </a:pPr>
              <a:r>
                <a:t/>
              </a:r>
              <a:endParaRPr b="1" sz="36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3600">
                  <a:solidFill>
                    <a:schemeClr val="dk1"/>
                  </a:solidFill>
                  <a:latin typeface="Calibri"/>
                  <a:ea typeface="Calibri"/>
                  <a:cs typeface="Calibri"/>
                  <a:sym typeface="Calibri"/>
                </a:rPr>
                <a:t>Orientando-se a atender as finalidades indicadas pelo art. 19-B, §1º, nossos programas de apadrinhamento costumam contemplar 3 modalidades:</a:t>
              </a:r>
              <a:endParaRPr/>
            </a:p>
            <a:p>
              <a:pPr indent="0" lvl="0" marL="0" marR="0" rtl="0" algn="just">
                <a:spcBef>
                  <a:spcPts val="0"/>
                </a:spcBef>
                <a:spcAft>
                  <a:spcPts val="0"/>
                </a:spcAft>
                <a:buNone/>
              </a:pPr>
              <a:r>
                <a:t/>
              </a:r>
              <a:endParaRPr b="1" sz="3600">
                <a:solidFill>
                  <a:schemeClr val="dk1"/>
                </a:solidFill>
                <a:latin typeface="Calibri"/>
                <a:ea typeface="Calibri"/>
                <a:cs typeface="Calibri"/>
                <a:sym typeface="Calibri"/>
              </a:endParaRPr>
            </a:p>
            <a:p>
              <a:pPr indent="-571500" lvl="0" marL="571500" marR="0" rtl="0" algn="just">
                <a:spcBef>
                  <a:spcPts val="0"/>
                </a:spcBef>
                <a:spcAft>
                  <a:spcPts val="0"/>
                </a:spcAft>
                <a:buClr>
                  <a:schemeClr val="dk1"/>
                </a:buClr>
                <a:buSzPts val="3600"/>
                <a:buFont typeface="Noto Sans Symbols"/>
                <a:buChar char="▪"/>
              </a:pPr>
              <a:r>
                <a:rPr b="1" lang="pt-BR" sz="3600">
                  <a:solidFill>
                    <a:schemeClr val="dk1"/>
                  </a:solidFill>
                  <a:latin typeface="Calibri"/>
                  <a:ea typeface="Calibri"/>
                  <a:cs typeface="Calibri"/>
                  <a:sym typeface="Calibri"/>
                </a:rPr>
                <a:t>Afetivo</a:t>
              </a:r>
              <a:endParaRPr/>
            </a:p>
            <a:p>
              <a:pPr indent="-571500" lvl="0" marL="571500" marR="0" rtl="0" algn="just">
                <a:spcBef>
                  <a:spcPts val="0"/>
                </a:spcBef>
                <a:spcAft>
                  <a:spcPts val="0"/>
                </a:spcAft>
                <a:buClr>
                  <a:schemeClr val="dk1"/>
                </a:buClr>
                <a:buSzPts val="3600"/>
                <a:buFont typeface="Noto Sans Symbols"/>
                <a:buChar char="▪"/>
              </a:pPr>
              <a:r>
                <a:rPr b="1" lang="pt-BR" sz="3600">
                  <a:solidFill>
                    <a:schemeClr val="dk1"/>
                  </a:solidFill>
                  <a:latin typeface="Calibri"/>
                  <a:ea typeface="Calibri"/>
                  <a:cs typeface="Calibri"/>
                  <a:sym typeface="Calibri"/>
                </a:rPr>
                <a:t>Financeiro</a:t>
              </a:r>
              <a:endParaRPr/>
            </a:p>
            <a:p>
              <a:pPr indent="-571500" lvl="0" marL="571500" marR="0" rtl="0" algn="just">
                <a:spcBef>
                  <a:spcPts val="0"/>
                </a:spcBef>
                <a:spcAft>
                  <a:spcPts val="0"/>
                </a:spcAft>
                <a:buClr>
                  <a:schemeClr val="dk1"/>
                </a:buClr>
                <a:buSzPts val="3600"/>
                <a:buFont typeface="Noto Sans Symbols"/>
                <a:buChar char="▪"/>
              </a:pPr>
              <a:r>
                <a:rPr b="1" lang="pt-BR" sz="3600">
                  <a:solidFill>
                    <a:schemeClr val="dk1"/>
                  </a:solidFill>
                  <a:latin typeface="Calibri"/>
                  <a:ea typeface="Calibri"/>
                  <a:cs typeface="Calibri"/>
                  <a:sym typeface="Calibri"/>
                </a:rPr>
                <a:t>Voluntário/prestador de serviços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grpSp>
        <p:nvGrpSpPr>
          <p:cNvPr id="178" name="Google Shape;178;p12"/>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179" name="Google Shape;179;p12"/>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180" name="Google Shape;180;p12"/>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1" name="Google Shape;181;p12"/>
            <p:cNvSpPr txBox="1"/>
            <p:nvPr/>
          </p:nvSpPr>
          <p:spPr>
            <a:xfrm>
              <a:off x="618979" y="756757"/>
              <a:ext cx="10818056" cy="529375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200">
                  <a:solidFill>
                    <a:schemeClr val="dk1"/>
                  </a:solidFill>
                  <a:latin typeface="Calibri"/>
                  <a:ea typeface="Calibri"/>
                  <a:cs typeface="Calibri"/>
                  <a:sym typeface="Calibri"/>
                </a:rPr>
                <a:t>4.2. Apadrinhamento x colocação em família substituta:</a:t>
              </a:r>
              <a:endParaRPr/>
            </a:p>
            <a:p>
              <a:pPr indent="0" lvl="0" marL="0" marR="0" rtl="0" algn="just">
                <a:spcBef>
                  <a:spcPts val="0"/>
                </a:spcBef>
                <a:spcAft>
                  <a:spcPts val="0"/>
                </a:spcAft>
                <a:buNone/>
              </a:pPr>
              <a:r>
                <a:t/>
              </a:r>
              <a:endParaRPr b="1" sz="3200">
                <a:solidFill>
                  <a:schemeClr val="dk1"/>
                </a:solidFill>
                <a:latin typeface="Calibri"/>
                <a:ea typeface="Calibri"/>
                <a:cs typeface="Calibri"/>
                <a:sym typeface="Calibri"/>
              </a:endParaRPr>
            </a:p>
            <a:p>
              <a:pPr indent="-571500" lvl="0" marL="571500" marR="0" rtl="0" algn="just">
                <a:spcBef>
                  <a:spcPts val="0"/>
                </a:spcBef>
                <a:spcAft>
                  <a:spcPts val="0"/>
                </a:spcAft>
                <a:buClr>
                  <a:schemeClr val="dk1"/>
                </a:buClr>
                <a:buSzPts val="3200"/>
                <a:buFont typeface="Noto Sans Symbols"/>
                <a:buChar char="▪"/>
              </a:pPr>
              <a:r>
                <a:rPr b="1" lang="pt-BR" sz="3200">
                  <a:solidFill>
                    <a:schemeClr val="dk1"/>
                  </a:solidFill>
                  <a:latin typeface="Calibri"/>
                  <a:ea typeface="Calibri"/>
                  <a:cs typeface="Calibri"/>
                  <a:sym typeface="Calibri"/>
                </a:rPr>
                <a:t>O apadrinhamento, por si, não representa colocação em família substituta.</a:t>
              </a:r>
              <a:endParaRPr/>
            </a:p>
            <a:p>
              <a:pPr indent="-571500" lvl="0" marL="571500" marR="0" rtl="0" algn="just">
                <a:spcBef>
                  <a:spcPts val="0"/>
                </a:spcBef>
                <a:spcAft>
                  <a:spcPts val="0"/>
                </a:spcAft>
                <a:buClr>
                  <a:schemeClr val="dk1"/>
                </a:buClr>
                <a:buSzPts val="3200"/>
                <a:buFont typeface="Noto Sans Symbols"/>
                <a:buChar char="▪"/>
              </a:pPr>
              <a:r>
                <a:rPr b="1" lang="pt-BR" sz="3200">
                  <a:solidFill>
                    <a:schemeClr val="dk1"/>
                  </a:solidFill>
                  <a:latin typeface="Calibri"/>
                  <a:ea typeface="Calibri"/>
                  <a:cs typeface="Calibri"/>
                  <a:sym typeface="Calibri"/>
                </a:rPr>
                <a:t>Os padrinhos não possuem qualquer compromisso em se tornarem família dos afilhados.</a:t>
              </a:r>
              <a:endParaRPr/>
            </a:p>
            <a:p>
              <a:pPr indent="-571500" lvl="0" marL="571500" marR="0" rtl="0" algn="just">
                <a:spcBef>
                  <a:spcPts val="0"/>
                </a:spcBef>
                <a:spcAft>
                  <a:spcPts val="0"/>
                </a:spcAft>
                <a:buClr>
                  <a:schemeClr val="dk1"/>
                </a:buClr>
                <a:buSzPts val="3200"/>
                <a:buFont typeface="Noto Sans Symbols"/>
                <a:buChar char="▪"/>
              </a:pPr>
              <a:r>
                <a:rPr b="1" lang="pt-BR" sz="3200">
                  <a:solidFill>
                    <a:schemeClr val="dk1"/>
                  </a:solidFill>
                  <a:latin typeface="Calibri"/>
                  <a:ea typeface="Calibri"/>
                  <a:cs typeface="Calibri"/>
                  <a:sym typeface="Calibri"/>
                </a:rPr>
                <a:t>Apesar de não implicar colocação em família substituta, é lícito que um apadrinhamento evolua para uma guarda ou mesmo para uma adoção direta;</a:t>
              </a:r>
              <a:endParaRPr/>
            </a:p>
            <a:p>
              <a:pPr indent="-571500" lvl="0" marL="571500" marR="0" rtl="0" algn="just">
                <a:spcBef>
                  <a:spcPts val="0"/>
                </a:spcBef>
                <a:spcAft>
                  <a:spcPts val="0"/>
                </a:spcAft>
                <a:buClr>
                  <a:schemeClr val="dk1"/>
                </a:buClr>
                <a:buSzPts val="3200"/>
                <a:buFont typeface="Noto Sans Symbols"/>
                <a:buChar char="▪"/>
              </a:pPr>
              <a:r>
                <a:rPr b="1" lang="pt-BR" sz="3200">
                  <a:solidFill>
                    <a:schemeClr val="dk1"/>
                  </a:solidFill>
                  <a:latin typeface="Calibri"/>
                  <a:ea typeface="Calibri"/>
                  <a:cs typeface="Calibri"/>
                  <a:sym typeface="Calibri"/>
                </a:rPr>
                <a:t>Cuidados com o perfil dos afilhados.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grpSp>
        <p:nvGrpSpPr>
          <p:cNvPr id="186" name="Google Shape;186;p13"/>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187" name="Google Shape;187;p13"/>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188" name="Google Shape;188;p13"/>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9" name="Google Shape;189;p13"/>
            <p:cNvSpPr txBox="1"/>
            <p:nvPr/>
          </p:nvSpPr>
          <p:spPr>
            <a:xfrm>
              <a:off x="658836" y="644221"/>
              <a:ext cx="10874325" cy="529375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4000">
                  <a:solidFill>
                    <a:schemeClr val="dk1"/>
                  </a:solidFill>
                  <a:latin typeface="Calibri"/>
                  <a:ea typeface="Calibri"/>
                  <a:cs typeface="Calibri"/>
                  <a:sym typeface="Calibri"/>
                </a:rPr>
                <a:t>4.3. Apadrinhamento na pandemia</a:t>
              </a:r>
              <a:endParaRPr/>
            </a:p>
            <a:p>
              <a:pPr indent="0" lvl="0" marL="0" marR="0" rtl="0" algn="just">
                <a:spcBef>
                  <a:spcPts val="0"/>
                </a:spcBef>
                <a:spcAft>
                  <a:spcPts val="0"/>
                </a:spcAft>
                <a:buNone/>
              </a:pPr>
              <a:r>
                <a:t/>
              </a:r>
              <a:endParaRPr b="1" sz="4000">
                <a:solidFill>
                  <a:schemeClr val="dk1"/>
                </a:solidFill>
                <a:latin typeface="Calibri"/>
                <a:ea typeface="Calibri"/>
                <a:cs typeface="Calibri"/>
                <a:sym typeface="Calibri"/>
              </a:endParaRPr>
            </a:p>
            <a:p>
              <a:pPr indent="-571500" lvl="0" marL="571500" marR="0" rtl="0" algn="just">
                <a:spcBef>
                  <a:spcPts val="0"/>
                </a:spcBef>
                <a:spcAft>
                  <a:spcPts val="0"/>
                </a:spcAft>
                <a:buClr>
                  <a:schemeClr val="dk1"/>
                </a:buClr>
                <a:buSzPts val="4000"/>
                <a:buFont typeface="Noto Sans Symbols"/>
                <a:buChar char="▪"/>
              </a:pPr>
              <a:r>
                <a:rPr b="1" lang="pt-BR" sz="4000">
                  <a:solidFill>
                    <a:schemeClr val="dk1"/>
                  </a:solidFill>
                  <a:latin typeface="Calibri"/>
                  <a:ea typeface="Calibri"/>
                  <a:cs typeface="Calibri"/>
                  <a:sym typeface="Calibri"/>
                </a:rPr>
                <a:t>Redução do risco sanitário;</a:t>
              </a:r>
              <a:endParaRPr/>
            </a:p>
            <a:p>
              <a:pPr indent="0" lvl="0" marL="0" marR="0" rtl="0" algn="just">
                <a:spcBef>
                  <a:spcPts val="0"/>
                </a:spcBef>
                <a:spcAft>
                  <a:spcPts val="0"/>
                </a:spcAft>
                <a:buNone/>
              </a:pPr>
              <a:r>
                <a:t/>
              </a:r>
              <a:endParaRPr b="1" sz="4000">
                <a:solidFill>
                  <a:schemeClr val="dk1"/>
                </a:solidFill>
                <a:latin typeface="Calibri"/>
                <a:ea typeface="Calibri"/>
                <a:cs typeface="Calibri"/>
                <a:sym typeface="Calibri"/>
              </a:endParaRPr>
            </a:p>
            <a:p>
              <a:pPr indent="-571500" lvl="0" marL="571500" marR="0" rtl="0" algn="just">
                <a:spcBef>
                  <a:spcPts val="0"/>
                </a:spcBef>
                <a:spcAft>
                  <a:spcPts val="0"/>
                </a:spcAft>
                <a:buClr>
                  <a:schemeClr val="dk1"/>
                </a:buClr>
                <a:buSzPts val="4000"/>
                <a:buFont typeface="Noto Sans Symbols"/>
                <a:buChar char="▪"/>
              </a:pPr>
              <a:r>
                <a:rPr b="1" lang="pt-BR" sz="4000">
                  <a:solidFill>
                    <a:schemeClr val="dk1"/>
                  </a:solidFill>
                  <a:latin typeface="Calibri"/>
                  <a:ea typeface="Calibri"/>
                  <a:cs typeface="Calibri"/>
                  <a:sym typeface="Calibri"/>
                </a:rPr>
                <a:t>Possibilidade de alargamento dos períodos de convivência entre padrinhos e afilhados;</a:t>
              </a:r>
              <a:endParaRPr/>
            </a:p>
            <a:p>
              <a:pPr indent="-317500" lvl="0" marL="571500" marR="0" rtl="0" algn="just">
                <a:spcBef>
                  <a:spcPts val="0"/>
                </a:spcBef>
                <a:spcAft>
                  <a:spcPts val="0"/>
                </a:spcAft>
                <a:buClr>
                  <a:schemeClr val="dk1"/>
                </a:buClr>
                <a:buSzPts val="4000"/>
                <a:buFont typeface="Noto Sans Symbols"/>
                <a:buNone/>
              </a:pPr>
              <a:r>
                <a:t/>
              </a:r>
              <a:endParaRPr b="1" sz="4000">
                <a:solidFill>
                  <a:schemeClr val="dk1"/>
                </a:solidFill>
                <a:latin typeface="Calibri"/>
                <a:ea typeface="Calibri"/>
                <a:cs typeface="Calibri"/>
                <a:sym typeface="Calibri"/>
              </a:endParaRPr>
            </a:p>
            <a:p>
              <a:pPr indent="-571500" lvl="0" marL="571500" marR="0" rtl="0" algn="just">
                <a:spcBef>
                  <a:spcPts val="0"/>
                </a:spcBef>
                <a:spcAft>
                  <a:spcPts val="0"/>
                </a:spcAft>
                <a:buClr>
                  <a:schemeClr val="dk1"/>
                </a:buClr>
                <a:buSzPts val="4000"/>
                <a:buFont typeface="Noto Sans Symbols"/>
                <a:buChar char="▪"/>
              </a:pPr>
              <a:r>
                <a:rPr b="1" lang="pt-BR" sz="4000">
                  <a:solidFill>
                    <a:schemeClr val="dk1"/>
                  </a:solidFill>
                  <a:latin typeface="Calibri"/>
                  <a:ea typeface="Calibri"/>
                  <a:cs typeface="Calibri"/>
                  <a:sym typeface="Calibri"/>
                </a:rPr>
                <a:t>Concessão de guarda aos padrinhos.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grpSp>
        <p:nvGrpSpPr>
          <p:cNvPr id="194" name="Google Shape;194;p14"/>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195" name="Google Shape;195;p14"/>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196" name="Google Shape;196;p14"/>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7" name="Google Shape;197;p14"/>
            <p:cNvSpPr txBox="1"/>
            <p:nvPr/>
          </p:nvSpPr>
          <p:spPr>
            <a:xfrm>
              <a:off x="576776" y="572463"/>
              <a:ext cx="11085342" cy="584775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400">
                  <a:solidFill>
                    <a:schemeClr val="dk1"/>
                  </a:solidFill>
                  <a:latin typeface="Calibri"/>
                  <a:ea typeface="Calibri"/>
                  <a:cs typeface="Calibri"/>
                  <a:sym typeface="Calibri"/>
                </a:rPr>
                <a:t>4.4. Apadrinhamento por pessoas inscritas no SNA</a:t>
              </a:r>
              <a:endParaRPr/>
            </a:p>
            <a:p>
              <a:pPr indent="0" lvl="0" marL="0" marR="0" rtl="0" algn="just">
                <a:spcBef>
                  <a:spcPts val="0"/>
                </a:spcBef>
                <a:spcAft>
                  <a:spcPts val="0"/>
                </a:spcAft>
                <a:buNone/>
              </a:pPr>
              <a:r>
                <a:rPr b="1" lang="pt-BR" sz="3400">
                  <a:solidFill>
                    <a:schemeClr val="dk1"/>
                  </a:solidFill>
                  <a:latin typeface="Calibri"/>
                  <a:ea typeface="Calibri"/>
                  <a:cs typeface="Calibri"/>
                  <a:sym typeface="Calibri"/>
                </a:rPr>
                <a:t>O texto legal veda a inscrição, como padrinhos, de pessoas cadastradas no SNA, mas alguns pontos devem ser ponderados:</a:t>
              </a:r>
              <a:endParaRPr/>
            </a:p>
            <a:p>
              <a:pPr indent="-355600" lvl="0" marL="571500" marR="0" rtl="0" algn="just">
                <a:spcBef>
                  <a:spcPts val="0"/>
                </a:spcBef>
                <a:spcAft>
                  <a:spcPts val="0"/>
                </a:spcAft>
                <a:buClr>
                  <a:schemeClr val="dk1"/>
                </a:buClr>
                <a:buSzPts val="3400"/>
                <a:buFont typeface="Noto Sans Symbols"/>
                <a:buNone/>
              </a:pPr>
              <a:r>
                <a:t/>
              </a:r>
              <a:endParaRPr b="1" sz="3400">
                <a:solidFill>
                  <a:schemeClr val="dk1"/>
                </a:solidFill>
                <a:latin typeface="Calibri"/>
                <a:ea typeface="Calibri"/>
                <a:cs typeface="Calibri"/>
                <a:sym typeface="Calibri"/>
              </a:endParaRPr>
            </a:p>
            <a:p>
              <a:pPr indent="-571500" lvl="0" marL="571500" marR="0" rtl="0" algn="just">
                <a:spcBef>
                  <a:spcPts val="0"/>
                </a:spcBef>
                <a:spcAft>
                  <a:spcPts val="0"/>
                </a:spcAft>
                <a:buClr>
                  <a:schemeClr val="dk1"/>
                </a:buClr>
                <a:buSzPts val="3400"/>
                <a:buFont typeface="Noto Sans Symbols"/>
                <a:buChar char="▪"/>
              </a:pPr>
              <a:r>
                <a:rPr b="1" lang="pt-BR" sz="3400">
                  <a:solidFill>
                    <a:schemeClr val="dk1"/>
                  </a:solidFill>
                  <a:latin typeface="Calibri"/>
                  <a:ea typeface="Calibri"/>
                  <a:cs typeface="Calibri"/>
                  <a:sym typeface="Calibri"/>
                </a:rPr>
                <a:t>Redução brusca do universo de interessados em apadrinhar;</a:t>
              </a:r>
              <a:endParaRPr/>
            </a:p>
            <a:p>
              <a:pPr indent="-571500" lvl="0" marL="571500" marR="0" rtl="0" algn="just">
                <a:spcBef>
                  <a:spcPts val="0"/>
                </a:spcBef>
                <a:spcAft>
                  <a:spcPts val="0"/>
                </a:spcAft>
                <a:buClr>
                  <a:schemeClr val="dk1"/>
                </a:buClr>
                <a:buSzPts val="3400"/>
                <a:buFont typeface="Noto Sans Symbols"/>
                <a:buChar char="▪"/>
              </a:pPr>
              <a:r>
                <a:rPr b="1" lang="pt-BR" sz="3400">
                  <a:solidFill>
                    <a:schemeClr val="dk1"/>
                  </a:solidFill>
                  <a:latin typeface="Calibri"/>
                  <a:ea typeface="Calibri"/>
                  <a:cs typeface="Calibri"/>
                  <a:sym typeface="Calibri"/>
                </a:rPr>
                <a:t>Pessoas inscritas no SNA já passaram pelo crivo da Justiça da Infância quanto a sua idoneidade mental e moral;</a:t>
              </a:r>
              <a:endParaRPr/>
            </a:p>
            <a:p>
              <a:pPr indent="-571500" lvl="0" marL="571500" marR="0" rtl="0" algn="just">
                <a:spcBef>
                  <a:spcPts val="0"/>
                </a:spcBef>
                <a:spcAft>
                  <a:spcPts val="0"/>
                </a:spcAft>
                <a:buClr>
                  <a:schemeClr val="dk1"/>
                </a:buClr>
                <a:buSzPts val="3400"/>
                <a:buFont typeface="Noto Sans Symbols"/>
                <a:buChar char="▪"/>
              </a:pPr>
              <a:r>
                <a:rPr b="1" lang="pt-BR" sz="3400">
                  <a:solidFill>
                    <a:schemeClr val="dk1"/>
                  </a:solidFill>
                  <a:latin typeface="Calibri"/>
                  <a:ea typeface="Calibri"/>
                  <a:cs typeface="Calibri"/>
                  <a:sym typeface="Calibri"/>
                </a:rPr>
                <a:t>Atenção à finalidade da norma: prevenir preterições aos inscritos no SNA.</a:t>
              </a: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grpSp>
        <p:nvGrpSpPr>
          <p:cNvPr id="202" name="Google Shape;202;p15"/>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203" name="Google Shape;203;p15"/>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204" name="Google Shape;204;p15"/>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5" name="Google Shape;205;p15"/>
            <p:cNvSpPr txBox="1"/>
            <p:nvPr/>
          </p:nvSpPr>
          <p:spPr>
            <a:xfrm>
              <a:off x="546294" y="686424"/>
              <a:ext cx="11099409" cy="406265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4000">
                  <a:solidFill>
                    <a:schemeClr val="dk1"/>
                  </a:solidFill>
                  <a:latin typeface="Calibri"/>
                  <a:ea typeface="Calibri"/>
                  <a:cs typeface="Calibri"/>
                  <a:sym typeface="Calibri"/>
                </a:rPr>
                <a:t>4.5. Como adotar programa de apadrinhamento?</a:t>
              </a:r>
              <a:endParaRPr/>
            </a:p>
            <a:p>
              <a:pPr indent="-317500" lvl="0" marL="571500" marR="0" rtl="0" algn="just">
                <a:spcBef>
                  <a:spcPts val="0"/>
                </a:spcBef>
                <a:spcAft>
                  <a:spcPts val="0"/>
                </a:spcAft>
                <a:buClr>
                  <a:schemeClr val="dk1"/>
                </a:buClr>
                <a:buSzPts val="4000"/>
                <a:buFont typeface="Noto Sans Symbols"/>
                <a:buNone/>
              </a:pPr>
              <a:r>
                <a:t/>
              </a:r>
              <a:endParaRPr b="1" sz="4000">
                <a:solidFill>
                  <a:schemeClr val="dk1"/>
                </a:solidFill>
                <a:latin typeface="Calibri"/>
                <a:ea typeface="Calibri"/>
                <a:cs typeface="Calibri"/>
                <a:sym typeface="Calibri"/>
              </a:endParaRPr>
            </a:p>
            <a:p>
              <a:pPr indent="-571500" lvl="0" marL="571500" marR="0" rtl="0" algn="just">
                <a:spcBef>
                  <a:spcPts val="0"/>
                </a:spcBef>
                <a:spcAft>
                  <a:spcPts val="0"/>
                </a:spcAft>
                <a:buClr>
                  <a:schemeClr val="dk1"/>
                </a:buClr>
                <a:buSzPts val="4000"/>
                <a:buFont typeface="Noto Sans Symbols"/>
                <a:buChar char="▪"/>
              </a:pPr>
              <a:r>
                <a:rPr b="1" lang="pt-BR" sz="4000">
                  <a:solidFill>
                    <a:schemeClr val="dk1"/>
                  </a:solidFill>
                  <a:latin typeface="Calibri"/>
                  <a:ea typeface="Calibri"/>
                  <a:cs typeface="Calibri"/>
                  <a:sym typeface="Calibri"/>
                </a:rPr>
                <a:t>Programa próprio de apadrinhamento;</a:t>
              </a:r>
              <a:endParaRPr/>
            </a:p>
            <a:p>
              <a:pPr indent="0" lvl="0" marL="0" marR="0" rtl="0" algn="just">
                <a:spcBef>
                  <a:spcPts val="0"/>
                </a:spcBef>
                <a:spcAft>
                  <a:spcPts val="0"/>
                </a:spcAft>
                <a:buNone/>
              </a:pPr>
              <a:r>
                <a:t/>
              </a:r>
              <a:endParaRPr b="1" sz="4000">
                <a:solidFill>
                  <a:schemeClr val="dk1"/>
                </a:solidFill>
                <a:latin typeface="Calibri"/>
                <a:ea typeface="Calibri"/>
                <a:cs typeface="Calibri"/>
                <a:sym typeface="Calibri"/>
              </a:endParaRPr>
            </a:p>
            <a:p>
              <a:pPr indent="-571500" lvl="0" marL="571500" marR="0" rtl="0" algn="just">
                <a:spcBef>
                  <a:spcPts val="0"/>
                </a:spcBef>
                <a:spcAft>
                  <a:spcPts val="0"/>
                </a:spcAft>
                <a:buClr>
                  <a:schemeClr val="dk1"/>
                </a:buClr>
                <a:buSzPts val="4000"/>
                <a:buFont typeface="Noto Sans Symbols"/>
                <a:buChar char="▪"/>
              </a:pPr>
              <a:r>
                <a:rPr b="1" lang="pt-BR" sz="4000">
                  <a:solidFill>
                    <a:schemeClr val="dk1"/>
                  </a:solidFill>
                  <a:latin typeface="Calibri"/>
                  <a:ea typeface="Calibri"/>
                  <a:cs typeface="Calibri"/>
                  <a:sym typeface="Calibri"/>
                </a:rPr>
                <a:t>Aderir ao “Programa Pernambuco que Acolhe”, gerido pela CEJA</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grpSp>
        <p:nvGrpSpPr>
          <p:cNvPr id="210" name="Google Shape;210;p16"/>
          <p:cNvGrpSpPr/>
          <p:nvPr/>
        </p:nvGrpSpPr>
        <p:grpSpPr>
          <a:xfrm>
            <a:off x="0" y="0"/>
            <a:ext cx="12192000" cy="6858000"/>
            <a:chOff x="0" y="0"/>
            <a:chExt cx="12192000" cy="6858000"/>
          </a:xfrm>
        </p:grpSpPr>
        <p:sp>
          <p:nvSpPr>
            <p:cNvPr id="211" name="Google Shape;211;p16"/>
            <p:cNvSpPr/>
            <p:nvPr/>
          </p:nvSpPr>
          <p:spPr>
            <a:xfrm>
              <a:off x="0" y="0"/>
              <a:ext cx="12192000" cy="4717774"/>
            </a:xfrm>
            <a:prstGeom prst="rect">
              <a:avLst/>
            </a:prstGeom>
            <a:solidFill>
              <a:schemeClr val="dk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212" name="Google Shape;212;p16"/>
            <p:cNvPicPr preferRelativeResize="0"/>
            <p:nvPr/>
          </p:nvPicPr>
          <p:blipFill rotWithShape="1">
            <a:blip r:embed="rId3">
              <a:alphaModFix/>
            </a:blip>
            <a:srcRect b="0" l="0" r="0" t="0"/>
            <a:stretch/>
          </p:blipFill>
          <p:spPr>
            <a:xfrm>
              <a:off x="0" y="4717774"/>
              <a:ext cx="12191999" cy="2140226"/>
            </a:xfrm>
            <a:prstGeom prst="rect">
              <a:avLst/>
            </a:prstGeom>
            <a:noFill/>
            <a:ln>
              <a:noFill/>
            </a:ln>
          </p:spPr>
        </p:pic>
        <p:sp>
          <p:nvSpPr>
            <p:cNvPr id="213" name="Google Shape;213;p16"/>
            <p:cNvSpPr txBox="1"/>
            <p:nvPr/>
          </p:nvSpPr>
          <p:spPr>
            <a:xfrm>
              <a:off x="1423325" y="3013500"/>
              <a:ext cx="9875400" cy="831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4800">
                  <a:solidFill>
                    <a:srgbClr val="F2F2F2"/>
                  </a:solidFill>
                  <a:latin typeface="Calibri"/>
                  <a:ea typeface="Calibri"/>
                  <a:cs typeface="Calibri"/>
                  <a:sym typeface="Calibri"/>
                </a:rPr>
                <a:t>COLOCAÇÃO EM FAMÍLIA SUBSTITUTA</a:t>
              </a:r>
              <a:endParaRPr/>
            </a:p>
          </p:txBody>
        </p:sp>
        <p:sp>
          <p:nvSpPr>
            <p:cNvPr id="214" name="Google Shape;214;p16"/>
            <p:cNvSpPr/>
            <p:nvPr/>
          </p:nvSpPr>
          <p:spPr>
            <a:xfrm>
              <a:off x="1366913" y="2514608"/>
              <a:ext cx="9988200" cy="1828800"/>
            </a:xfrm>
            <a:prstGeom prst="rect">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grpSp>
        <p:nvGrpSpPr>
          <p:cNvPr id="219" name="Google Shape;219;p17"/>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220" name="Google Shape;220;p17"/>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221" name="Google Shape;221;p17"/>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2" name="Google Shape;222;p17"/>
            <p:cNvSpPr txBox="1"/>
            <p:nvPr/>
          </p:nvSpPr>
          <p:spPr>
            <a:xfrm>
              <a:off x="604911" y="784892"/>
              <a:ext cx="11015002" cy="470898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3000">
                  <a:solidFill>
                    <a:srgbClr val="000000"/>
                  </a:solidFill>
                  <a:latin typeface="Calibri"/>
                  <a:ea typeface="Calibri"/>
                  <a:cs typeface="Calibri"/>
                  <a:sym typeface="Calibri"/>
                </a:rPr>
                <a:t>1.</a:t>
              </a:r>
              <a:r>
                <a:rPr b="1" lang="pt-BR" sz="3000" u="sng">
                  <a:solidFill>
                    <a:srgbClr val="000000"/>
                  </a:solidFill>
                  <a:latin typeface="Calibri"/>
                  <a:ea typeface="Calibri"/>
                  <a:cs typeface="Calibri"/>
                  <a:sym typeface="Calibri"/>
                </a:rPr>
                <a:t>DA GUARDA</a:t>
              </a:r>
              <a:endParaRPr/>
            </a:p>
            <a:p>
              <a:pPr indent="0" lvl="0" marL="0" marR="0" rtl="0" algn="l">
                <a:spcBef>
                  <a:spcPts val="2400"/>
                </a:spcBef>
                <a:spcAft>
                  <a:spcPts val="0"/>
                </a:spcAft>
                <a:buNone/>
              </a:pPr>
              <a:r>
                <a:rPr lang="pt-BR" sz="3000">
                  <a:solidFill>
                    <a:srgbClr val="000000"/>
                  </a:solidFill>
                  <a:latin typeface="Calibri"/>
                  <a:ea typeface="Calibri"/>
                  <a:cs typeface="Calibri"/>
                  <a:sym typeface="Calibri"/>
                </a:rPr>
                <a:t>1.1. Guarda x poder familiar x parentesco</a:t>
              </a:r>
              <a:endParaRPr/>
            </a:p>
            <a:p>
              <a:pPr indent="-1028700" lvl="0" marL="1028700" marR="0" rtl="0" algn="just">
                <a:spcBef>
                  <a:spcPts val="2400"/>
                </a:spcBef>
                <a:spcAft>
                  <a:spcPts val="0"/>
                </a:spcAft>
                <a:buClr>
                  <a:srgbClr val="000000"/>
                </a:buClr>
                <a:buSzPts val="3000"/>
                <a:buFont typeface="Noto Sans Symbols"/>
                <a:buChar char="⮚"/>
              </a:pPr>
              <a:r>
                <a:rPr lang="pt-BR" sz="3000">
                  <a:solidFill>
                    <a:srgbClr val="000000"/>
                  </a:solidFill>
                  <a:latin typeface="Calibri"/>
                  <a:ea typeface="Calibri"/>
                  <a:cs typeface="Calibri"/>
                  <a:sym typeface="Calibri"/>
                </a:rPr>
                <a:t>Em geral, a guarda é um atributo do poder familiar (art. 1.634, II, do Código Civil). Disputas entre os genitores, em geral, pela guarda, são de </a:t>
              </a:r>
              <a:r>
                <a:rPr lang="pt-BR" sz="3000">
                  <a:solidFill>
                    <a:srgbClr val="C00000"/>
                  </a:solidFill>
                  <a:latin typeface="Calibri"/>
                  <a:ea typeface="Calibri"/>
                  <a:cs typeface="Calibri"/>
                  <a:sym typeface="Calibri"/>
                </a:rPr>
                <a:t>competência dos juízos de família</a:t>
              </a:r>
              <a:r>
                <a:rPr lang="pt-BR" sz="3000">
                  <a:solidFill>
                    <a:srgbClr val="000000"/>
                  </a:solidFill>
                  <a:latin typeface="Calibri"/>
                  <a:ea typeface="Calibri"/>
                  <a:cs typeface="Calibri"/>
                  <a:sym typeface="Calibri"/>
                </a:rPr>
                <a:t>; </a:t>
              </a:r>
              <a:endParaRPr/>
            </a:p>
            <a:p>
              <a:pPr indent="-1028700" lvl="0" marL="1028700" marR="0" rtl="0" algn="just">
                <a:spcBef>
                  <a:spcPts val="2400"/>
                </a:spcBef>
                <a:spcAft>
                  <a:spcPts val="0"/>
                </a:spcAft>
                <a:buClr>
                  <a:srgbClr val="000000"/>
                </a:buClr>
                <a:buSzPts val="3000"/>
                <a:buFont typeface="Noto Sans Symbols"/>
                <a:buChar char="⮚"/>
              </a:pPr>
              <a:r>
                <a:rPr lang="pt-BR" sz="3000">
                  <a:solidFill>
                    <a:srgbClr val="000000"/>
                  </a:solidFill>
                  <a:latin typeface="Calibri"/>
                  <a:ea typeface="Calibri"/>
                  <a:cs typeface="Calibri"/>
                  <a:sym typeface="Calibri"/>
                </a:rPr>
                <a:t>Quando deferida a terceiros, deve-se observar os princípios já estudados, desfalcando-se o poder familiar  </a:t>
              </a:r>
              <a:r>
                <a:rPr b="1" lang="pt-BR" sz="3000">
                  <a:solidFill>
                    <a:srgbClr val="000000"/>
                  </a:solidFill>
                  <a:latin typeface="Calibri"/>
                  <a:ea typeface="Calibri"/>
                  <a:cs typeface="Calibri"/>
                  <a:sym typeface="Calibri"/>
                </a:rPr>
                <a:t>a guarda não retira o poder familiar nem abole as relações de parentesco</a:t>
              </a:r>
              <a:endParaRPr sz="3000">
                <a:solidFill>
                  <a:schemeClr val="dk1"/>
                </a:solidFill>
                <a:latin typeface="Calibri"/>
                <a:ea typeface="Calibri"/>
                <a:cs typeface="Calibri"/>
                <a:sym typeface="Calibri"/>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227" name="Google Shape;227;p18"/>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228" name="Google Shape;228;p18"/>
          <p:cNvSpPr/>
          <p:nvPr/>
        </p:nvSpPr>
        <p:spPr>
          <a:xfrm>
            <a:off x="361071" y="393896"/>
            <a:ext cx="11483926" cy="3946286"/>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9" name="Google Shape;229;p18"/>
          <p:cNvSpPr txBox="1"/>
          <p:nvPr/>
        </p:nvSpPr>
        <p:spPr>
          <a:xfrm>
            <a:off x="546294" y="616085"/>
            <a:ext cx="11099409" cy="3724096"/>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1.2. </a:t>
            </a:r>
            <a:r>
              <a:rPr b="1" lang="pt-BR" sz="3600">
                <a:solidFill>
                  <a:srgbClr val="000000"/>
                </a:solidFill>
                <a:latin typeface="Calibri"/>
                <a:ea typeface="Calibri"/>
                <a:cs typeface="Calibri"/>
                <a:sym typeface="Calibri"/>
              </a:rPr>
              <a:t>Finalidade</a:t>
            </a:r>
            <a:r>
              <a:rPr lang="pt-BR" sz="3600">
                <a:solidFill>
                  <a:srgbClr val="000000"/>
                </a:solidFill>
                <a:latin typeface="Calibri"/>
                <a:ea typeface="Calibri"/>
                <a:cs typeface="Calibri"/>
                <a:sym typeface="Calibri"/>
              </a:rPr>
              <a:t> (art. 33, §1º, do ECA): regularizar a posse  de fato;</a:t>
            </a:r>
            <a:endParaRPr/>
          </a:p>
          <a:p>
            <a:pPr indent="0" lvl="0" marL="0" marR="0" rtl="0" algn="just">
              <a:spcBef>
                <a:spcPts val="2400"/>
              </a:spcBef>
              <a:spcAft>
                <a:spcPts val="0"/>
              </a:spcAft>
              <a:buNone/>
            </a:pPr>
            <a:r>
              <a:rPr b="1" lang="pt-BR" sz="3600">
                <a:solidFill>
                  <a:srgbClr val="000000"/>
                </a:solidFill>
                <a:latin typeface="Calibri"/>
                <a:ea typeface="Calibri"/>
                <a:cs typeface="Calibri"/>
                <a:sym typeface="Calibri"/>
              </a:rPr>
              <a:t>1.3. Deveres do guardião:</a:t>
            </a:r>
            <a:r>
              <a:rPr lang="pt-BR" sz="3600">
                <a:solidFill>
                  <a:srgbClr val="000000"/>
                </a:solidFill>
                <a:latin typeface="Calibri"/>
                <a:ea typeface="Calibri"/>
                <a:cs typeface="Calibri"/>
                <a:sym typeface="Calibri"/>
              </a:rPr>
              <a:t> o guardião deve manter a criança em seu convívio e prestar-lhe assistência material, moral e educacional, podendo opor-se a terceiros, </a:t>
            </a:r>
            <a:r>
              <a:rPr b="1" lang="pt-BR" sz="3600">
                <a:solidFill>
                  <a:srgbClr val="000000"/>
                </a:solidFill>
                <a:latin typeface="Calibri"/>
                <a:ea typeface="Calibri"/>
                <a:cs typeface="Calibri"/>
                <a:sym typeface="Calibri"/>
              </a:rPr>
              <a:t>inclusive aos pais</a:t>
            </a:r>
            <a:r>
              <a:rPr lang="pt-BR" sz="3600">
                <a:solidFill>
                  <a:srgbClr val="000000"/>
                </a:solidFill>
                <a:latin typeface="Calibri"/>
                <a:ea typeface="Calibri"/>
                <a:cs typeface="Calibri"/>
                <a:sym typeface="Calibri"/>
              </a:rPr>
              <a:t>.</a:t>
            </a:r>
            <a:endParaRPr/>
          </a:p>
        </p:txBody>
      </p:sp>
      <p:sp>
        <p:nvSpPr>
          <p:cNvPr id="230" name="Google Shape;230;p18"/>
          <p:cNvSpPr txBox="1"/>
          <p:nvPr>
            <p:ph type="title"/>
          </p:nvPr>
        </p:nvSpPr>
        <p:spPr>
          <a:xfrm>
            <a:off x="1190171" y="4699780"/>
            <a:ext cx="9898743" cy="1764325"/>
          </a:xfrm>
          <a:prstGeom prst="rect">
            <a:avLst/>
          </a:prstGeom>
          <a:solidFill>
            <a:srgbClr val="7F7F7F"/>
          </a:solidFill>
          <a:ln>
            <a:noFill/>
          </a:ln>
        </p:spPr>
        <p:txBody>
          <a:bodyPr anchorCtr="0" anchor="ctr" bIns="45700" lIns="91425" spcFirstLastPara="1" rIns="91425" wrap="square" tIns="45700">
            <a:normAutofit fontScale="90000"/>
          </a:bodyPr>
          <a:lstStyle/>
          <a:p>
            <a:pPr indent="0" lvl="0" marL="0" rtl="0" algn="just">
              <a:lnSpc>
                <a:spcPct val="90000"/>
              </a:lnSpc>
              <a:spcBef>
                <a:spcPts val="0"/>
              </a:spcBef>
              <a:spcAft>
                <a:spcPts val="0"/>
              </a:spcAft>
              <a:buClr>
                <a:srgbClr val="C00000"/>
              </a:buClr>
              <a:buSzPct val="110000"/>
              <a:buFont typeface="Calibri"/>
              <a:buNone/>
            </a:pPr>
            <a:r>
              <a:rPr b="1" lang="pt-BR">
                <a:solidFill>
                  <a:srgbClr val="C00000"/>
                </a:solidFill>
              </a:rPr>
              <a:t>ATENÇÃO</a:t>
            </a:r>
            <a:r>
              <a:rPr b="1" lang="pt-BR" sz="4400">
                <a:solidFill>
                  <a:srgbClr val="C00000"/>
                </a:solidFill>
              </a:rPr>
              <a:t>!</a:t>
            </a:r>
            <a:r>
              <a:rPr b="1" lang="pt-BR" sz="4400"/>
              <a:t> </a:t>
            </a:r>
            <a:r>
              <a:rPr b="1" lang="pt-BR" sz="4000"/>
              <a:t>A concessão da guarda a terceiros, por si só, não prejudica o direito de visita nem o dever de alimentos dos pais  (art. 33, §4º)</a:t>
            </a:r>
            <a:endParaRPr sz="40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grpSp>
        <p:nvGrpSpPr>
          <p:cNvPr id="236" name="Google Shape;236;p19"/>
          <p:cNvGrpSpPr/>
          <p:nvPr/>
        </p:nvGrpSpPr>
        <p:grpSpPr>
          <a:xfrm>
            <a:off x="-1" y="-25404"/>
            <a:ext cx="12233267" cy="6883407"/>
            <a:chOff x="-1" y="-25404"/>
            <a:chExt cx="12233267" cy="6883407"/>
          </a:xfrm>
        </p:grpSpPr>
        <p:pic>
          <p:nvPicPr>
            <p:cNvPr descr="Aqui em São Paulo a calçada tem o desenho do Estado, então quando eu era  pequena achava que todo estado tinha calçada com seu desenho. : brasil" id="237" name="Google Shape;237;p19"/>
            <p:cNvPicPr preferRelativeResize="0"/>
            <p:nvPr/>
          </p:nvPicPr>
          <p:blipFill rotWithShape="1">
            <a:blip r:embed="rId3">
              <a:alphaModFix/>
            </a:blip>
            <a:srcRect b="0" l="0" r="0" t="0"/>
            <a:stretch/>
          </p:blipFill>
          <p:spPr>
            <a:xfrm>
              <a:off x="-1" y="1"/>
              <a:ext cx="6444344" cy="6858002"/>
            </a:xfrm>
            <a:prstGeom prst="rect">
              <a:avLst/>
            </a:prstGeom>
            <a:noFill/>
            <a:ln>
              <a:noFill/>
            </a:ln>
          </p:spPr>
        </p:pic>
        <p:sp>
          <p:nvSpPr>
            <p:cNvPr id="238" name="Google Shape;238;p19"/>
            <p:cNvSpPr/>
            <p:nvPr/>
          </p:nvSpPr>
          <p:spPr>
            <a:xfrm>
              <a:off x="6168276" y="-25404"/>
              <a:ext cx="6064990" cy="6857999"/>
            </a:xfrm>
            <a:prstGeom prst="rect">
              <a:avLst/>
            </a:prstGeom>
            <a:solidFill>
              <a:srgbClr val="D8D8D8"/>
            </a:solidFill>
            <a:ln cap="flat" cmpd="sng" w="12700">
              <a:solidFill>
                <a:srgbClr val="D8D8D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9" name="Google Shape;239;p19"/>
            <p:cNvSpPr/>
            <p:nvPr/>
          </p:nvSpPr>
          <p:spPr>
            <a:xfrm>
              <a:off x="245405" y="320907"/>
              <a:ext cx="5487737" cy="6303808"/>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0" name="Google Shape;240;p19"/>
            <p:cNvSpPr txBox="1"/>
            <p:nvPr/>
          </p:nvSpPr>
          <p:spPr>
            <a:xfrm>
              <a:off x="6342743" y="130630"/>
              <a:ext cx="5718627" cy="649408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rgbClr val="C00000"/>
                  </a:solidFill>
                  <a:latin typeface="Calibri"/>
                  <a:ea typeface="Calibri"/>
                  <a:cs typeface="Calibri"/>
                  <a:sym typeface="Calibri"/>
                </a:rPr>
                <a:t>Olho na jurisprudência:</a:t>
              </a:r>
              <a:endParaRPr/>
            </a:p>
            <a:p>
              <a:pPr indent="0" lvl="0" marL="0" marR="0" rtl="0" algn="just">
                <a:spcBef>
                  <a:spcPts val="0"/>
                </a:spcBef>
                <a:spcAft>
                  <a:spcPts val="0"/>
                </a:spcAft>
                <a:buNone/>
              </a:pPr>
              <a:r>
                <a:t/>
              </a:r>
              <a:endParaRPr b="1" sz="1000">
                <a:solidFill>
                  <a:srgbClr val="C00000"/>
                </a:solidFill>
                <a:latin typeface="Calibri"/>
                <a:ea typeface="Calibri"/>
                <a:cs typeface="Calibri"/>
                <a:sym typeface="Calibri"/>
              </a:endParaRPr>
            </a:p>
            <a:p>
              <a:pPr indent="0" lvl="0" marL="0" marR="0" rtl="0" algn="just">
                <a:spcBef>
                  <a:spcPts val="0"/>
                </a:spcBef>
                <a:spcAft>
                  <a:spcPts val="0"/>
                </a:spcAft>
                <a:buNone/>
              </a:pPr>
              <a:r>
                <a:rPr lang="pt-BR" sz="3200">
                  <a:solidFill>
                    <a:srgbClr val="1F3864"/>
                  </a:solidFill>
                  <a:latin typeface="Calibri"/>
                  <a:ea typeface="Calibri"/>
                  <a:cs typeface="Calibri"/>
                  <a:sym typeface="Calibri"/>
                </a:rPr>
                <a:t>Para o STJ, apesar de a legislação previdenciária exigir a tutela, prevalece o ECA, de modo que apenas a guarda basta para assegurar a condição de dependente (Informativo 572)</a:t>
              </a:r>
              <a:endParaRPr/>
            </a:p>
            <a:p>
              <a:pPr indent="0" lvl="0" marL="0" marR="0" rtl="0" algn="just">
                <a:spcBef>
                  <a:spcPts val="0"/>
                </a:spcBef>
                <a:spcAft>
                  <a:spcPts val="0"/>
                </a:spcAft>
                <a:buNone/>
              </a:pPr>
              <a:r>
                <a:rPr lang="pt-BR" sz="3200">
                  <a:solidFill>
                    <a:srgbClr val="1F3864"/>
                  </a:solidFill>
                  <a:latin typeface="Calibri"/>
                  <a:ea typeface="Calibri"/>
                  <a:cs typeface="Calibri"/>
                  <a:sym typeface="Calibri"/>
                </a:rPr>
                <a:t>* </a:t>
              </a:r>
              <a:r>
                <a:rPr i="1" lang="pt-BR" sz="3200">
                  <a:solidFill>
                    <a:srgbClr val="1F3864"/>
                  </a:solidFill>
                  <a:latin typeface="Calibri"/>
                  <a:ea typeface="Calibri"/>
                  <a:cs typeface="Calibri"/>
                  <a:sym typeface="Calibri"/>
                </a:rPr>
                <a:t>A PEC 103/2019 (reforma da previdência) excluiu o menor sob guarda do rol de beneficiários da previdência, mas a matéria é objeto das ADIs 4878 e 5540.</a:t>
              </a:r>
              <a:endParaRPr i="1" sz="3200">
                <a:solidFill>
                  <a:srgbClr val="1F3864"/>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1" name="Google Shape;241;p19"/>
            <p:cNvSpPr txBox="1"/>
            <p:nvPr/>
          </p:nvSpPr>
          <p:spPr>
            <a:xfrm>
              <a:off x="660105" y="518156"/>
              <a:ext cx="4848065" cy="59093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4000">
                  <a:solidFill>
                    <a:schemeClr val="dk1"/>
                  </a:solidFill>
                  <a:latin typeface="Calibri"/>
                  <a:ea typeface="Calibri"/>
                  <a:cs typeface="Calibri"/>
                  <a:sym typeface="Calibri"/>
                </a:rPr>
                <a:t>1.4. </a:t>
              </a:r>
              <a:r>
                <a:rPr b="1" lang="pt-BR" sz="4000">
                  <a:solidFill>
                    <a:srgbClr val="000000"/>
                  </a:solidFill>
                  <a:latin typeface="Calibri"/>
                  <a:ea typeface="Calibri"/>
                  <a:cs typeface="Calibri"/>
                  <a:sym typeface="Calibri"/>
                </a:rPr>
                <a:t>A guarda e a condição de dependente:</a:t>
              </a:r>
              <a:r>
                <a:rPr lang="pt-BR" sz="4000">
                  <a:solidFill>
                    <a:srgbClr val="000000"/>
                  </a:solidFill>
                  <a:latin typeface="Calibri"/>
                  <a:ea typeface="Calibri"/>
                  <a:cs typeface="Calibri"/>
                  <a:sym typeface="Calibri"/>
                </a:rPr>
                <a:t> a criança é considerada dependente dos guardiões para todos os fins, inclusive, previdenciários (art. 33, §3º).</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grpSp>
        <p:nvGrpSpPr>
          <p:cNvPr id="98" name="Google Shape;98;p2"/>
          <p:cNvGrpSpPr/>
          <p:nvPr/>
        </p:nvGrpSpPr>
        <p:grpSpPr>
          <a:xfrm>
            <a:off x="322075" y="198783"/>
            <a:ext cx="4724402" cy="6294092"/>
            <a:chOff x="322075" y="198783"/>
            <a:chExt cx="4724402" cy="6294092"/>
          </a:xfrm>
        </p:grpSpPr>
        <p:pic>
          <p:nvPicPr>
            <p:cNvPr descr="placa de madeira de direção em um fundo branco 2264172 Vetor no Vecteezy" id="99" name="Google Shape;99;p2"/>
            <p:cNvPicPr preferRelativeResize="0"/>
            <p:nvPr/>
          </p:nvPicPr>
          <p:blipFill rotWithShape="1">
            <a:blip r:embed="rId3">
              <a:alphaModFix/>
            </a:blip>
            <a:srcRect b="0" l="0" r="0" t="0"/>
            <a:stretch/>
          </p:blipFill>
          <p:spPr>
            <a:xfrm>
              <a:off x="322075" y="198783"/>
              <a:ext cx="4724402" cy="6294092"/>
            </a:xfrm>
            <a:prstGeom prst="rect">
              <a:avLst/>
            </a:prstGeom>
            <a:noFill/>
            <a:ln>
              <a:noFill/>
            </a:ln>
          </p:spPr>
        </p:pic>
        <p:sp>
          <p:nvSpPr>
            <p:cNvPr id="100" name="Google Shape;100;p2"/>
            <p:cNvSpPr txBox="1"/>
            <p:nvPr/>
          </p:nvSpPr>
          <p:spPr>
            <a:xfrm flipH="1">
              <a:off x="1710775" y="2879625"/>
              <a:ext cx="2085300" cy="523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800" u="none" cap="none" strike="noStrike">
                  <a:solidFill>
                    <a:srgbClr val="3F3F3F"/>
                  </a:solidFill>
                  <a:latin typeface="Arial"/>
                  <a:ea typeface="Arial"/>
                  <a:cs typeface="Arial"/>
                  <a:sym typeface="Arial"/>
                </a:rPr>
                <a:t>Juventude</a:t>
              </a:r>
              <a:endParaRPr/>
            </a:p>
          </p:txBody>
        </p:sp>
        <p:sp>
          <p:nvSpPr>
            <p:cNvPr id="101" name="Google Shape;101;p2"/>
            <p:cNvSpPr txBox="1"/>
            <p:nvPr/>
          </p:nvSpPr>
          <p:spPr>
            <a:xfrm flipH="1">
              <a:off x="2675060" y="942905"/>
              <a:ext cx="1661100" cy="523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Infância</a:t>
              </a:r>
              <a:endParaRPr/>
            </a:p>
          </p:txBody>
        </p:sp>
      </p:grpSp>
      <p:sp>
        <p:nvSpPr>
          <p:cNvPr id="102" name="Google Shape;102;p2"/>
          <p:cNvSpPr txBox="1"/>
          <p:nvPr>
            <p:ph type="title"/>
          </p:nvPr>
        </p:nvSpPr>
        <p:spPr>
          <a:xfrm>
            <a:off x="5162550" y="365125"/>
            <a:ext cx="6191250" cy="132556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000"/>
              <a:buFont typeface="Calibri"/>
              <a:buNone/>
            </a:pPr>
            <a:r>
              <a:rPr b="1" i="1" lang="pt-BR" sz="4000" u="none" cap="none" strike="noStrike">
                <a:solidFill>
                  <a:schemeClr val="dk1"/>
                </a:solidFill>
                <a:latin typeface="Calibri"/>
                <a:ea typeface="Calibri"/>
                <a:cs typeface="Calibri"/>
                <a:sym typeface="Calibri"/>
              </a:rPr>
              <a:t>Realização:</a:t>
            </a:r>
            <a:endParaRPr/>
          </a:p>
        </p:txBody>
      </p:sp>
      <p:grpSp>
        <p:nvGrpSpPr>
          <p:cNvPr id="103" name="Google Shape;103;p2"/>
          <p:cNvGrpSpPr/>
          <p:nvPr/>
        </p:nvGrpSpPr>
        <p:grpSpPr>
          <a:xfrm>
            <a:off x="5447234" y="2582095"/>
            <a:ext cx="5739705" cy="2836044"/>
            <a:chOff x="5492954" y="2810695"/>
            <a:chExt cx="5739705" cy="2836044"/>
          </a:xfrm>
        </p:grpSpPr>
        <p:pic>
          <p:nvPicPr>
            <p:cNvPr id="104" name="Google Shape;104;p2"/>
            <p:cNvPicPr preferRelativeResize="0"/>
            <p:nvPr/>
          </p:nvPicPr>
          <p:blipFill rotWithShape="1">
            <a:blip r:embed="rId4">
              <a:alphaModFix/>
            </a:blip>
            <a:srcRect b="0" l="0" r="0" t="0"/>
            <a:stretch/>
          </p:blipFill>
          <p:spPr>
            <a:xfrm>
              <a:off x="6153323" y="4220916"/>
              <a:ext cx="4499264" cy="1425823"/>
            </a:xfrm>
            <a:prstGeom prst="rect">
              <a:avLst/>
            </a:prstGeom>
            <a:noFill/>
            <a:ln>
              <a:noFill/>
            </a:ln>
          </p:spPr>
        </p:pic>
        <p:pic>
          <p:nvPicPr>
            <p:cNvPr id="105" name="Google Shape;105;p2"/>
            <p:cNvPicPr preferRelativeResize="0"/>
            <p:nvPr/>
          </p:nvPicPr>
          <p:blipFill rotWithShape="1">
            <a:blip r:embed="rId5">
              <a:alphaModFix/>
            </a:blip>
            <a:srcRect b="0" l="0" r="0" t="0"/>
            <a:stretch/>
          </p:blipFill>
          <p:spPr>
            <a:xfrm>
              <a:off x="8924146" y="2810695"/>
              <a:ext cx="2308513" cy="1254626"/>
            </a:xfrm>
            <a:prstGeom prst="rect">
              <a:avLst/>
            </a:prstGeom>
            <a:noFill/>
            <a:ln>
              <a:noFill/>
            </a:ln>
          </p:spPr>
        </p:pic>
        <p:pic>
          <p:nvPicPr>
            <p:cNvPr id="106" name="Google Shape;106;p2"/>
            <p:cNvPicPr preferRelativeResize="0"/>
            <p:nvPr/>
          </p:nvPicPr>
          <p:blipFill rotWithShape="1">
            <a:blip r:embed="rId6">
              <a:alphaModFix/>
            </a:blip>
            <a:srcRect b="0" l="0" r="0" t="0"/>
            <a:stretch/>
          </p:blipFill>
          <p:spPr>
            <a:xfrm>
              <a:off x="5492954" y="3378840"/>
              <a:ext cx="3019079" cy="560397"/>
            </a:xfrm>
            <a:prstGeom prst="rect">
              <a:avLst/>
            </a:prstGeom>
            <a:noFill/>
            <a:ln>
              <a:noFill/>
            </a:ln>
          </p:spPr>
        </p:pic>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20"/>
          <p:cNvSpPr txBox="1"/>
          <p:nvPr/>
        </p:nvSpPr>
        <p:spPr>
          <a:xfrm>
            <a:off x="602105" y="569626"/>
            <a:ext cx="10987790" cy="4862870"/>
          </a:xfrm>
          <a:prstGeom prst="rect">
            <a:avLst/>
          </a:prstGeom>
          <a:noFill/>
          <a:ln>
            <a:noFill/>
          </a:ln>
        </p:spPr>
        <p:txBody>
          <a:bodyPr anchorCtr="0" anchor="t" bIns="45700" lIns="91425" spcFirstLastPara="1" rIns="91425" wrap="square" tIns="45700">
            <a:spAutoFit/>
          </a:bodyPr>
          <a:lstStyle/>
          <a:p>
            <a:pPr indent="-571500" lvl="0" marL="571500" marR="0" rtl="0" algn="just">
              <a:spcBef>
                <a:spcPts val="0"/>
              </a:spcBef>
              <a:spcAft>
                <a:spcPts val="0"/>
              </a:spcAft>
              <a:buClr>
                <a:srgbClr val="C00000"/>
              </a:buClr>
              <a:buSzPts val="3600"/>
              <a:buFont typeface="Noto Sans Symbols"/>
              <a:buChar char="▪"/>
            </a:pPr>
            <a:r>
              <a:rPr b="1" lang="pt-BR" sz="3600">
                <a:solidFill>
                  <a:srgbClr val="C00000"/>
                </a:solidFill>
                <a:latin typeface="Calibri"/>
                <a:ea typeface="Calibri"/>
                <a:cs typeface="Calibri"/>
                <a:sym typeface="Calibri"/>
              </a:rPr>
              <a:t>Impossibilidade da guarda puramente previdenciária</a:t>
            </a:r>
            <a:endParaRPr/>
          </a:p>
          <a:p>
            <a:pPr indent="0" lvl="0" marL="0" marR="0" rtl="0" algn="just">
              <a:spcBef>
                <a:spcPts val="0"/>
              </a:spcBef>
              <a:spcAft>
                <a:spcPts val="0"/>
              </a:spcAft>
              <a:buNone/>
            </a:pPr>
            <a:r>
              <a:t/>
            </a:r>
            <a:endParaRPr sz="3200">
              <a:solidFill>
                <a:srgbClr val="000000"/>
              </a:solidFill>
              <a:latin typeface="Calibri"/>
              <a:ea typeface="Calibri"/>
              <a:cs typeface="Calibri"/>
              <a:sym typeface="Calibri"/>
            </a:endParaRPr>
          </a:p>
          <a:p>
            <a:pPr indent="0" lvl="0" marL="0" marR="0" rtl="0" algn="just">
              <a:spcBef>
                <a:spcPts val="0"/>
              </a:spcBef>
              <a:spcAft>
                <a:spcPts val="0"/>
              </a:spcAft>
              <a:buNone/>
            </a:pPr>
            <a:r>
              <a:rPr lang="pt-BR" sz="3200">
                <a:solidFill>
                  <a:srgbClr val="1F3864"/>
                </a:solidFill>
                <a:latin typeface="Calibri"/>
                <a:ea typeface="Calibri"/>
                <a:cs typeface="Calibri"/>
                <a:sym typeface="Calibri"/>
              </a:rPr>
              <a:t>“A finalidade meramente "previdenciária" não pode ser o objetivo 	da pretendida modificação de guarda. Ao revés, a outorga de 	direitos previdenciários em razão da colocação do petiz sob a 	guarda de outrem é apenas uma de suas implicações.” </a:t>
            </a:r>
            <a:endParaRPr/>
          </a:p>
          <a:p>
            <a:pPr indent="0" lvl="0" marL="0" marR="0" rtl="0" algn="just">
              <a:spcBef>
                <a:spcPts val="0"/>
              </a:spcBef>
              <a:spcAft>
                <a:spcPts val="0"/>
              </a:spcAft>
              <a:buNone/>
            </a:pPr>
            <a:r>
              <a:rPr lang="pt-BR" sz="3200">
                <a:solidFill>
                  <a:srgbClr val="1F3864"/>
                </a:solidFill>
                <a:latin typeface="Calibri"/>
                <a:ea typeface="Calibri"/>
                <a:cs typeface="Calibri"/>
                <a:sym typeface="Calibri"/>
              </a:rPr>
              <a:t>(STJ, REsp 1186086/RO, Rel. Ministro MASSAMI UYEDA, TERCEIRA TURMA, julgado em 03/02/2011, DJe 14/02/2011)</a:t>
            </a:r>
            <a:endParaRPr sz="3200">
              <a:solidFill>
                <a:srgbClr val="1F3864"/>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descr="TYBA ONLINE :: Assunto: Calçada da Praça São Sebastião, de 1900, com os  desenhos de ondas como os da calçada de Copacabana e da Pça do Rocio, em  Lisboa / Local: Centro" id="247" name="Google Shape;247;p20"/>
          <p:cNvPicPr preferRelativeResize="0"/>
          <p:nvPr>
            <p:ph idx="1" type="body"/>
          </p:nvPr>
        </p:nvPicPr>
        <p:blipFill rotWithShape="1">
          <a:blip r:embed="rId3">
            <a:alphaModFix/>
          </a:blip>
          <a:srcRect b="0" l="0" r="0" t="0"/>
          <a:stretch/>
        </p:blipFill>
        <p:spPr>
          <a:xfrm>
            <a:off x="0" y="5155096"/>
            <a:ext cx="12192000" cy="1702904"/>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grpSp>
        <p:nvGrpSpPr>
          <p:cNvPr id="252" name="Google Shape;252;p21"/>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253" name="Google Shape;253;p21"/>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254" name="Google Shape;254;p21"/>
            <p:cNvSpPr/>
            <p:nvPr/>
          </p:nvSpPr>
          <p:spPr>
            <a:xfrm>
              <a:off x="361071" y="393896"/>
              <a:ext cx="11483926" cy="2185214"/>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5" name="Google Shape;255;p21"/>
            <p:cNvSpPr txBox="1"/>
            <p:nvPr/>
          </p:nvSpPr>
          <p:spPr>
            <a:xfrm>
              <a:off x="553329" y="674662"/>
              <a:ext cx="11099409" cy="218521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1.5. </a:t>
              </a:r>
              <a:r>
                <a:rPr b="1" lang="pt-BR" sz="3600">
                  <a:solidFill>
                    <a:srgbClr val="000000"/>
                  </a:solidFill>
                  <a:latin typeface="Calibri"/>
                  <a:ea typeface="Calibri"/>
                  <a:cs typeface="Calibri"/>
                  <a:sym typeface="Calibri"/>
                </a:rPr>
                <a:t>Forma da guarda (art. 33, §2º):</a:t>
              </a:r>
              <a:r>
                <a:rPr lang="pt-BR" sz="3600">
                  <a:solidFill>
                    <a:srgbClr val="000000"/>
                  </a:solidFill>
                  <a:latin typeface="Calibri"/>
                  <a:ea typeface="Calibri"/>
                  <a:cs typeface="Calibri"/>
                  <a:sym typeface="Calibri"/>
                </a:rPr>
                <a:t> a guarda pode ser deferida, liminarmente, como medida preparatória a uma tutela ou adoção, ou como medida principal, autônoma.</a:t>
              </a:r>
              <a:endParaRPr/>
            </a:p>
            <a:p>
              <a:pPr indent="0" lvl="0" marL="0" marR="0" rtl="0" algn="l">
                <a:spcBef>
                  <a:spcPts val="1200"/>
                </a:spcBef>
                <a:spcAft>
                  <a:spcPts val="0"/>
                </a:spcAft>
                <a:buNone/>
              </a:pPr>
              <a:r>
                <a:t/>
              </a:r>
              <a:endParaRPr sz="1800">
                <a:solidFill>
                  <a:schemeClr val="dk1"/>
                </a:solidFill>
                <a:latin typeface="Calibri"/>
                <a:ea typeface="Calibri"/>
                <a:cs typeface="Calibri"/>
                <a:sym typeface="Calibri"/>
              </a:endParaRPr>
            </a:p>
          </p:txBody>
        </p:sp>
        <p:sp>
          <p:nvSpPr>
            <p:cNvPr id="256" name="Google Shape;256;p21"/>
            <p:cNvSpPr/>
            <p:nvPr/>
          </p:nvSpPr>
          <p:spPr>
            <a:xfrm>
              <a:off x="553329" y="2855453"/>
              <a:ext cx="11099409" cy="3445441"/>
            </a:xfrm>
            <a:prstGeom prst="roundRect">
              <a:avLst>
                <a:gd fmla="val 0" name="adj"/>
              </a:avLst>
            </a:prstGeom>
            <a:solidFill>
              <a:srgbClr val="E1EFD8"/>
            </a:solidFill>
            <a:ln cap="flat" cmpd="sng" w="12700">
              <a:solidFill>
                <a:srgbClr val="E1EFD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just">
                <a:spcBef>
                  <a:spcPts val="0"/>
                </a:spcBef>
                <a:spcAft>
                  <a:spcPts val="0"/>
                </a:spcAft>
                <a:buNone/>
              </a:pPr>
              <a:r>
                <a:rPr b="1" i="1" lang="pt-BR" sz="3600">
                  <a:solidFill>
                    <a:srgbClr val="1E4E79"/>
                  </a:solidFill>
                  <a:latin typeface="Calibri"/>
                  <a:ea typeface="Calibri"/>
                  <a:cs typeface="Calibri"/>
                  <a:sym typeface="Calibri"/>
                </a:rPr>
                <a:t>§ 2º Excepcionalmente, deferir-se-á a guarda, fora dos casos de tutela e adoção, para atender a situações peculiares ou suprir a falta eventual dos pais ou responsável, podendo ser deferido o direito de representação para a prática de atos determinados.</a:t>
              </a:r>
              <a:endParaRPr b="1" i="1" sz="3600">
                <a:solidFill>
                  <a:srgbClr val="1E4E79"/>
                </a:solidFill>
                <a:latin typeface="Calibri"/>
                <a:ea typeface="Calibri"/>
                <a:cs typeface="Calibri"/>
                <a:sym typeface="Calibri"/>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grpSp>
        <p:nvGrpSpPr>
          <p:cNvPr id="261" name="Google Shape;261;p22"/>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262" name="Google Shape;262;p22"/>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263" name="Google Shape;263;p22"/>
            <p:cNvSpPr/>
            <p:nvPr/>
          </p:nvSpPr>
          <p:spPr>
            <a:xfrm>
              <a:off x="361071" y="393895"/>
              <a:ext cx="11483926" cy="2185215"/>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4" name="Google Shape;264;p22"/>
            <p:cNvSpPr txBox="1"/>
            <p:nvPr/>
          </p:nvSpPr>
          <p:spPr>
            <a:xfrm>
              <a:off x="546294" y="692986"/>
              <a:ext cx="11099409" cy="218521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1.6. </a:t>
              </a:r>
              <a:r>
                <a:rPr b="1" lang="pt-BR" sz="3600">
                  <a:solidFill>
                    <a:srgbClr val="000000"/>
                  </a:solidFill>
                  <a:latin typeface="Calibri"/>
                  <a:ea typeface="Calibri"/>
                  <a:cs typeface="Calibri"/>
                  <a:sym typeface="Calibri"/>
                </a:rPr>
                <a:t>Guarda para fins de adoção de crianças ainda não definitivamente destituídas do poder familiar (Anexo I, art. 4º, da Resolução nº 289/2019 do CNJ:</a:t>
              </a:r>
              <a:endParaRPr sz="3600">
                <a:solidFill>
                  <a:schemeClr val="dk1"/>
                </a:solidFill>
                <a:latin typeface="Calibri"/>
                <a:ea typeface="Calibri"/>
                <a:cs typeface="Calibri"/>
                <a:sym typeface="Calibri"/>
              </a:endParaRPr>
            </a:p>
            <a:p>
              <a:pPr indent="0" lvl="0" marL="0" marR="0" rtl="0" algn="l">
                <a:spcBef>
                  <a:spcPts val="1200"/>
                </a:spcBef>
                <a:spcAft>
                  <a:spcPts val="0"/>
                </a:spcAft>
                <a:buNone/>
              </a:pPr>
              <a:r>
                <a:t/>
              </a:r>
              <a:endParaRPr sz="1800">
                <a:solidFill>
                  <a:schemeClr val="dk1"/>
                </a:solidFill>
                <a:latin typeface="Calibri"/>
                <a:ea typeface="Calibri"/>
                <a:cs typeface="Calibri"/>
                <a:sym typeface="Calibri"/>
              </a:endParaRPr>
            </a:p>
          </p:txBody>
        </p:sp>
        <p:sp>
          <p:nvSpPr>
            <p:cNvPr id="265" name="Google Shape;265;p22"/>
            <p:cNvSpPr/>
            <p:nvPr/>
          </p:nvSpPr>
          <p:spPr>
            <a:xfrm>
              <a:off x="682171" y="3064459"/>
              <a:ext cx="10798629" cy="3358843"/>
            </a:xfrm>
            <a:prstGeom prst="roundRect">
              <a:avLst>
                <a:gd fmla="val 0" name="adj"/>
              </a:avLst>
            </a:prstGeom>
            <a:solidFill>
              <a:srgbClr val="E1EFD8"/>
            </a:solidFill>
            <a:ln cap="flat" cmpd="sng" w="12700">
              <a:solidFill>
                <a:srgbClr val="E1EFD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just">
                <a:spcBef>
                  <a:spcPts val="0"/>
                </a:spcBef>
                <a:spcAft>
                  <a:spcPts val="0"/>
                </a:spcAft>
                <a:buNone/>
              </a:pPr>
              <a:r>
                <a:rPr b="1" i="1" lang="pt-BR" sz="3600">
                  <a:solidFill>
                    <a:srgbClr val="1E4E79"/>
                  </a:solidFill>
                  <a:latin typeface="Calibri"/>
                  <a:ea typeface="Calibri"/>
                  <a:cs typeface="Calibri"/>
                  <a:sym typeface="Calibri"/>
                </a:rPr>
                <a:t>Art. 4o O juiz poderá, no melhor interesse da criança ou do adolescente, determinar a inclusão cautelar na situação “apta para adoção” antes do trânsito em julgado da decisão que destitui ou extingue o poder familiar, hipótese em que o pretendente deverá ser informado sobre o risco jurídico.</a:t>
              </a:r>
              <a:endParaRPr b="1" i="1" sz="3600">
                <a:solidFill>
                  <a:srgbClr val="1E4E79"/>
                </a:solidFill>
                <a:latin typeface="Calibri"/>
                <a:ea typeface="Calibri"/>
                <a:cs typeface="Calibri"/>
                <a:sym typeface="Calibri"/>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grpSp>
        <p:nvGrpSpPr>
          <p:cNvPr id="270" name="Google Shape;270;p23"/>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271" name="Google Shape;271;p23"/>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272" name="Google Shape;272;p23"/>
            <p:cNvSpPr/>
            <p:nvPr/>
          </p:nvSpPr>
          <p:spPr>
            <a:xfrm>
              <a:off x="361071" y="438865"/>
              <a:ext cx="11483926" cy="6077243"/>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3" name="Google Shape;273;p23"/>
            <p:cNvSpPr txBox="1"/>
            <p:nvPr/>
          </p:nvSpPr>
          <p:spPr>
            <a:xfrm>
              <a:off x="520504" y="524767"/>
              <a:ext cx="11099409" cy="594008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1.6.1. </a:t>
              </a:r>
              <a:r>
                <a:rPr b="1" lang="pt-BR" sz="3600">
                  <a:solidFill>
                    <a:srgbClr val="000000"/>
                  </a:solidFill>
                  <a:latin typeface="Calibri"/>
                  <a:ea typeface="Calibri"/>
                  <a:cs typeface="Calibri"/>
                  <a:sym typeface="Calibri"/>
                </a:rPr>
                <a:t>Enquadramento processual:</a:t>
              </a:r>
              <a:r>
                <a:rPr lang="pt-BR" sz="3600">
                  <a:solidFill>
                    <a:srgbClr val="000000"/>
                  </a:solidFill>
                  <a:latin typeface="Calibri"/>
                  <a:ea typeface="Calibri"/>
                  <a:cs typeface="Calibri"/>
                  <a:sym typeface="Calibri"/>
                </a:rPr>
                <a:t> como, rigorosamente, a criança nessa situação ainda não está efetivamente em condições de ser adotada, convém orientar os pretendentes a requerer a </a:t>
              </a:r>
              <a:r>
                <a:rPr b="1" lang="pt-BR" sz="3600">
                  <a:solidFill>
                    <a:srgbClr val="000000"/>
                  </a:solidFill>
                  <a:latin typeface="Calibri"/>
                  <a:ea typeface="Calibri"/>
                  <a:cs typeface="Calibri"/>
                  <a:sym typeface="Calibri"/>
                </a:rPr>
                <a:t>guarda</a:t>
              </a:r>
              <a:r>
                <a:rPr lang="pt-BR" sz="3600">
                  <a:solidFill>
                    <a:srgbClr val="000000"/>
                  </a:solidFill>
                  <a:latin typeface="Calibri"/>
                  <a:ea typeface="Calibri"/>
                  <a:cs typeface="Calibri"/>
                  <a:sym typeface="Calibri"/>
                </a:rPr>
                <a:t>, não a adoção diretamente.</a:t>
              </a:r>
              <a:endParaRPr/>
            </a:p>
            <a:p>
              <a:pPr indent="0" lvl="0" marL="0" marR="0" rtl="0" algn="just">
                <a:spcBef>
                  <a:spcPts val="2400"/>
                </a:spcBef>
                <a:spcAft>
                  <a:spcPts val="0"/>
                </a:spcAft>
                <a:buNone/>
              </a:pPr>
              <a:r>
                <a:rPr lang="pt-BR" sz="3600">
                  <a:solidFill>
                    <a:srgbClr val="000000"/>
                  </a:solidFill>
                  <a:latin typeface="Calibri"/>
                  <a:ea typeface="Calibri"/>
                  <a:cs typeface="Calibri"/>
                  <a:sym typeface="Calibri"/>
                </a:rPr>
                <a:t>Além da questão processual, há um aspecto gerencial a ser considerado: um elemento extremamente relevante, para as avaliações do CNJ na área da infância, é o respeito ao limite de duração das adoções (120 dias prorrogáveis pelo mesmo período). Autuar o processo como adoção.</a:t>
              </a:r>
              <a:endParaRPr sz="3600">
                <a:solidFill>
                  <a:schemeClr val="dk1"/>
                </a:solidFill>
                <a:latin typeface="Calibri"/>
                <a:ea typeface="Calibri"/>
                <a:cs typeface="Calibri"/>
                <a:sym typeface="Calibri"/>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grpSp>
        <p:nvGrpSpPr>
          <p:cNvPr id="278" name="Google Shape;278;p24"/>
          <p:cNvGrpSpPr/>
          <p:nvPr/>
        </p:nvGrpSpPr>
        <p:grpSpPr>
          <a:xfrm>
            <a:off x="0" y="1"/>
            <a:ext cx="12191999" cy="7003074"/>
            <a:chOff x="0" y="1"/>
            <a:chExt cx="12191999" cy="7003074"/>
          </a:xfrm>
        </p:grpSpPr>
        <p:pic>
          <p:nvPicPr>
            <p:cNvPr descr="Aqui em São Paulo a calçada tem o desenho do Estado, então quando eu era  pequena achava que todo estado tinha calçada com seu desenho. : brasil" id="279" name="Google Shape;279;p24"/>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280" name="Google Shape;280;p24"/>
            <p:cNvSpPr/>
            <p:nvPr/>
          </p:nvSpPr>
          <p:spPr>
            <a:xfrm>
              <a:off x="361071" y="393895"/>
              <a:ext cx="11483926" cy="6077243"/>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1" name="Google Shape;281;p24"/>
            <p:cNvSpPr txBox="1"/>
            <p:nvPr/>
          </p:nvSpPr>
          <p:spPr>
            <a:xfrm>
              <a:off x="520504" y="447434"/>
              <a:ext cx="11099409" cy="655564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200">
                  <a:solidFill>
                    <a:schemeClr val="dk1"/>
                  </a:solidFill>
                  <a:latin typeface="Calibri"/>
                  <a:ea typeface="Calibri"/>
                  <a:cs typeface="Calibri"/>
                  <a:sym typeface="Calibri"/>
                </a:rPr>
                <a:t>1.6.2. </a:t>
              </a:r>
              <a:r>
                <a:rPr b="1" lang="pt-BR" sz="3200">
                  <a:solidFill>
                    <a:srgbClr val="000000"/>
                  </a:solidFill>
                  <a:latin typeface="Calibri"/>
                  <a:ea typeface="Calibri"/>
                  <a:cs typeface="Calibri"/>
                  <a:sym typeface="Calibri"/>
                </a:rPr>
                <a:t>Moderação no uso – elaborando algumas balizas</a:t>
              </a:r>
              <a:endParaRPr sz="3200">
                <a:solidFill>
                  <a:srgbClr val="000000"/>
                </a:solidFill>
                <a:latin typeface="Calibri"/>
                <a:ea typeface="Calibri"/>
                <a:cs typeface="Calibri"/>
                <a:sym typeface="Calibri"/>
              </a:endParaRPr>
            </a:p>
            <a:p>
              <a:pPr indent="0" lvl="0" marL="0" marR="0" rtl="0" algn="just">
                <a:spcBef>
                  <a:spcPts val="2400"/>
                </a:spcBef>
                <a:spcAft>
                  <a:spcPts val="0"/>
                </a:spcAft>
                <a:buNone/>
              </a:pPr>
              <a:r>
                <a:rPr lang="pt-BR" sz="3200">
                  <a:solidFill>
                    <a:srgbClr val="000000"/>
                  </a:solidFill>
                  <a:latin typeface="Calibri"/>
                  <a:ea typeface="Calibri"/>
                  <a:cs typeface="Calibri"/>
                  <a:sym typeface="Calibri"/>
                </a:rPr>
                <a:t>Um parâmetro razoável para balizar o uso desse expediente é o art. 2º, §2º, do Provimento nº 02/2021 da CGJ:</a:t>
              </a:r>
              <a:endParaRPr/>
            </a:p>
            <a:p>
              <a:pPr indent="0" lvl="0" marL="0" marR="0" rtl="0" algn="just">
                <a:spcBef>
                  <a:spcPts val="2400"/>
                </a:spcBef>
                <a:spcAft>
                  <a:spcPts val="0"/>
                </a:spcAft>
                <a:buNone/>
              </a:pPr>
              <a:r>
                <a:rPr i="1" lang="pt-BR" sz="3200">
                  <a:solidFill>
                    <a:schemeClr val="dk1"/>
                  </a:solidFill>
                  <a:latin typeface="Calibri"/>
                  <a:ea typeface="Calibri"/>
                  <a:cs typeface="Calibri"/>
                  <a:sym typeface="Calibri"/>
                </a:rPr>
                <a:t>§2º Os casos de crianças e de adolescentes em situação comprovada de abandono, com deficiência física ou mental, com problemas crônicos ou graves de saúde, em acolhimento prolongado e com excessivo sofrimento emocional e psíquico, deverão ser tratados com prioridade para avalição e decisão judicial para determinar a inclusão cautelar na condição de “apta para adoção” no SNA/CNJ, antes do trânsito em julgado da decisão que destitui ou extingue o poder familiar.</a:t>
              </a:r>
              <a:endParaRPr/>
            </a:p>
            <a:p>
              <a:pPr indent="0" lvl="0" marL="0" marR="0" rtl="0" algn="l">
                <a:spcBef>
                  <a:spcPts val="120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grpSp>
        <p:nvGrpSpPr>
          <p:cNvPr id="286" name="Google Shape;286;p25"/>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287" name="Google Shape;287;p25"/>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288" name="Google Shape;288;p25"/>
            <p:cNvSpPr/>
            <p:nvPr/>
          </p:nvSpPr>
          <p:spPr>
            <a:xfrm>
              <a:off x="361071" y="393895"/>
              <a:ext cx="11483926" cy="6077243"/>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9" name="Google Shape;289;p25"/>
            <p:cNvSpPr txBox="1"/>
            <p:nvPr/>
          </p:nvSpPr>
          <p:spPr>
            <a:xfrm>
              <a:off x="520504" y="569737"/>
              <a:ext cx="11099409" cy="240065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400">
                  <a:solidFill>
                    <a:schemeClr val="dk1"/>
                  </a:solidFill>
                  <a:latin typeface="Calibri"/>
                  <a:ea typeface="Calibri"/>
                  <a:cs typeface="Calibri"/>
                  <a:sym typeface="Calibri"/>
                </a:rPr>
                <a:t>1.6.2. </a:t>
              </a:r>
              <a:r>
                <a:rPr b="1" lang="pt-BR" sz="3400">
                  <a:solidFill>
                    <a:srgbClr val="000000"/>
                  </a:solidFill>
                  <a:latin typeface="Calibri"/>
                  <a:ea typeface="Calibri"/>
                  <a:cs typeface="Calibri"/>
                  <a:sym typeface="Calibri"/>
                </a:rPr>
                <a:t>Moderação no uso – elaborando algumas balizas</a:t>
              </a:r>
              <a:endParaRPr sz="3400">
                <a:solidFill>
                  <a:srgbClr val="000000"/>
                </a:solidFill>
                <a:latin typeface="Calibri"/>
                <a:ea typeface="Calibri"/>
                <a:cs typeface="Calibri"/>
                <a:sym typeface="Calibri"/>
              </a:endParaRPr>
            </a:p>
            <a:p>
              <a:pPr indent="0" lvl="0" marL="0" marR="0" rtl="0" algn="just">
                <a:spcBef>
                  <a:spcPts val="2400"/>
                </a:spcBef>
                <a:spcAft>
                  <a:spcPts val="0"/>
                </a:spcAft>
                <a:buNone/>
              </a:pPr>
              <a:r>
                <a:rPr lang="pt-BR" sz="3400">
                  <a:solidFill>
                    <a:srgbClr val="000000"/>
                  </a:solidFill>
                  <a:latin typeface="Calibri"/>
                  <a:ea typeface="Calibri"/>
                  <a:cs typeface="Calibri"/>
                  <a:sym typeface="Calibri"/>
                </a:rPr>
                <a:t>Um parâmetro razoável para balizar o uso desse expediente é o art. 2º, §2º, do Provimento nº 02/2021 da CGJ:</a:t>
              </a:r>
              <a:endParaRPr/>
            </a:p>
            <a:p>
              <a:pPr indent="0" lvl="0" marL="0" marR="0" rtl="0" algn="l">
                <a:spcBef>
                  <a:spcPts val="1200"/>
                </a:spcBef>
                <a:spcAft>
                  <a:spcPts val="0"/>
                </a:spcAft>
                <a:buNone/>
              </a:pPr>
              <a:r>
                <a:t/>
              </a:r>
              <a:endParaRPr sz="1800">
                <a:solidFill>
                  <a:schemeClr val="dk1"/>
                </a:solidFill>
                <a:latin typeface="Calibri"/>
                <a:ea typeface="Calibri"/>
                <a:cs typeface="Calibri"/>
                <a:sym typeface="Calibri"/>
              </a:endParaRPr>
            </a:p>
          </p:txBody>
        </p:sp>
        <p:sp>
          <p:nvSpPr>
            <p:cNvPr id="290" name="Google Shape;290;p25"/>
            <p:cNvSpPr txBox="1"/>
            <p:nvPr/>
          </p:nvSpPr>
          <p:spPr>
            <a:xfrm>
              <a:off x="520504" y="2607378"/>
              <a:ext cx="11099409" cy="4031873"/>
            </a:xfrm>
            <a:prstGeom prst="rect">
              <a:avLst/>
            </a:prstGeom>
            <a:solidFill>
              <a:srgbClr val="FFFF99"/>
            </a:solid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spcBef>
                  <a:spcPts val="0"/>
                </a:spcBef>
                <a:spcAft>
                  <a:spcPts val="0"/>
                </a:spcAft>
                <a:buNone/>
              </a:pPr>
              <a:r>
                <a:rPr i="1" lang="pt-BR" sz="3200">
                  <a:solidFill>
                    <a:schemeClr val="dk1"/>
                  </a:solidFill>
                  <a:latin typeface="Calibri"/>
                  <a:ea typeface="Calibri"/>
                  <a:cs typeface="Calibri"/>
                  <a:sym typeface="Calibri"/>
                </a:rPr>
                <a:t>§2º Os casos de crianças e de adolescentes em situação comprovada de abandono, com deficiência física ou mental, com problemas crônicos ou graves de saúde, em acolhimento prolongado e com excessivo sofrimento emocional e psíquico, deverão ser tratados com prioridade para avalição e decisão judicial para determinar a inclusão cautelar na condição de “apta para adoção” no SNA/CNJ, antes do trânsito em julgado da decisão que destitui ou extingue o poder familiar.</a:t>
              </a:r>
              <a:endParaRPr/>
            </a:p>
          </p:txBody>
        </p:sp>
      </p:gr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26"/>
          <p:cNvSpPr/>
          <p:nvPr/>
        </p:nvSpPr>
        <p:spPr>
          <a:xfrm>
            <a:off x="0" y="0"/>
            <a:ext cx="7991061" cy="6858000"/>
          </a:xfrm>
          <a:prstGeom prst="rect">
            <a:avLst/>
          </a:prstGeom>
          <a:solidFill>
            <a:srgbClr val="BFBFBF"/>
          </a:solidFill>
          <a:ln cap="flat" cmpd="sng" w="12700">
            <a:solidFill>
              <a:srgbClr val="D8D8D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Banco de imagens : arquitetura, rua, chão, calçada portuguesa, Passagem,  padronizar, linha, solo, telha, objeto, círculo, arte, fundo, desenhar,  circular, mosaico, Pavimentação, superfície da estrada 1920x1272 - -  1023658 - Imagens Gratuitas - PxHere" id="296" name="Google Shape;296;p26"/>
          <p:cNvPicPr preferRelativeResize="0"/>
          <p:nvPr/>
        </p:nvPicPr>
        <p:blipFill rotWithShape="1">
          <a:blip r:embed="rId3">
            <a:alphaModFix/>
          </a:blip>
          <a:srcRect b="0" l="0" r="0" t="0"/>
          <a:stretch/>
        </p:blipFill>
        <p:spPr>
          <a:xfrm>
            <a:off x="7991061" y="-6281"/>
            <a:ext cx="4200939" cy="6858000"/>
          </a:xfrm>
          <a:prstGeom prst="rect">
            <a:avLst/>
          </a:prstGeom>
          <a:noFill/>
          <a:ln>
            <a:noFill/>
          </a:ln>
        </p:spPr>
      </p:pic>
      <p:sp>
        <p:nvSpPr>
          <p:cNvPr id="297" name="Google Shape;297;p26"/>
          <p:cNvSpPr txBox="1"/>
          <p:nvPr>
            <p:ph type="title"/>
          </p:nvPr>
        </p:nvSpPr>
        <p:spPr>
          <a:xfrm>
            <a:off x="838200" y="365125"/>
            <a:ext cx="6569075" cy="6115188"/>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000000"/>
              </a:buClr>
              <a:buSzPts val="4400"/>
              <a:buFont typeface="Calibri"/>
              <a:buNone/>
            </a:pPr>
            <a:r>
              <a:rPr b="1" i="0" lang="pt-BR" sz="4400" u="none" cap="none" strike="noStrike">
                <a:solidFill>
                  <a:srgbClr val="000000"/>
                </a:solidFill>
                <a:latin typeface="Calibri"/>
                <a:ea typeface="Calibri"/>
                <a:cs typeface="Calibri"/>
                <a:sym typeface="Calibri"/>
              </a:rPr>
              <a:t>OUTRAS HIPÓTESES QUE PODEM SER CONSIDERADAS:</a:t>
            </a:r>
            <a:br>
              <a:rPr b="0" i="0" lang="pt-BR" sz="4000" u="none" cap="none" strike="noStrike">
                <a:solidFill>
                  <a:srgbClr val="000000"/>
                </a:solidFill>
                <a:latin typeface="Calibri"/>
                <a:ea typeface="Calibri"/>
                <a:cs typeface="Calibri"/>
                <a:sym typeface="Calibri"/>
              </a:rPr>
            </a:br>
            <a:br>
              <a:rPr b="0" i="0" lang="pt-BR" sz="4000" u="none" cap="none" strike="noStrike">
                <a:solidFill>
                  <a:srgbClr val="000000"/>
                </a:solidFill>
                <a:latin typeface="Calibri"/>
                <a:ea typeface="Calibri"/>
                <a:cs typeface="Calibri"/>
                <a:sym typeface="Calibri"/>
              </a:rPr>
            </a:br>
            <a:r>
              <a:rPr b="0" i="0" lang="pt-BR" sz="4000" u="none" cap="none" strike="noStrike">
                <a:solidFill>
                  <a:srgbClr val="000000"/>
                </a:solidFill>
                <a:latin typeface="Calibri"/>
                <a:ea typeface="Calibri"/>
                <a:cs typeface="Calibri"/>
                <a:sym typeface="Calibri"/>
              </a:rPr>
              <a:t>GRUPO DE IRMÃOS EXTENSOS;</a:t>
            </a:r>
            <a:br>
              <a:rPr b="0" i="0" lang="pt-BR" sz="4000" u="none" cap="none" strike="noStrike">
                <a:solidFill>
                  <a:srgbClr val="000000"/>
                </a:solidFill>
                <a:latin typeface="Calibri"/>
                <a:ea typeface="Calibri"/>
                <a:cs typeface="Calibri"/>
                <a:sym typeface="Calibri"/>
              </a:rPr>
            </a:br>
            <a:br>
              <a:rPr b="0" i="0" lang="pt-BR" sz="4000" u="none" cap="none" strike="noStrike">
                <a:solidFill>
                  <a:srgbClr val="000000"/>
                </a:solidFill>
                <a:latin typeface="Calibri"/>
                <a:ea typeface="Calibri"/>
                <a:cs typeface="Calibri"/>
                <a:sym typeface="Calibri"/>
              </a:rPr>
            </a:br>
            <a:r>
              <a:rPr b="0" i="0" lang="pt-BR" sz="4000" u="none" cap="none" strike="noStrike">
                <a:solidFill>
                  <a:srgbClr val="000000"/>
                </a:solidFill>
                <a:latin typeface="Calibri"/>
                <a:ea typeface="Calibri"/>
                <a:cs typeface="Calibri"/>
                <a:sym typeface="Calibri"/>
              </a:rPr>
              <a:t>IDADE DOS ACOLHIDOS.</a:t>
            </a:r>
            <a:br>
              <a:rPr b="0" i="0" lang="pt-BR" sz="4000" u="none" cap="none" strike="noStrike">
                <a:solidFill>
                  <a:srgbClr val="000000"/>
                </a:solidFill>
                <a:latin typeface="Calibri"/>
                <a:ea typeface="Calibri"/>
                <a:cs typeface="Calibri"/>
                <a:sym typeface="Calibri"/>
              </a:rPr>
            </a:br>
            <a:endParaRPr b="1" i="1" sz="4000" u="none" cap="none" strike="noStrike">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grpSp>
        <p:nvGrpSpPr>
          <p:cNvPr id="302" name="Google Shape;302;p27"/>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303" name="Google Shape;303;p27"/>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304" name="Google Shape;304;p27"/>
            <p:cNvSpPr/>
            <p:nvPr/>
          </p:nvSpPr>
          <p:spPr>
            <a:xfrm>
              <a:off x="354035" y="390379"/>
              <a:ext cx="5741965" cy="619053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5" name="Google Shape;305;p27"/>
            <p:cNvSpPr txBox="1"/>
            <p:nvPr/>
          </p:nvSpPr>
          <p:spPr>
            <a:xfrm>
              <a:off x="546293" y="573850"/>
              <a:ext cx="5341889" cy="584775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400">
                  <a:solidFill>
                    <a:schemeClr val="dk1"/>
                  </a:solidFill>
                  <a:latin typeface="Calibri"/>
                  <a:ea typeface="Calibri"/>
                  <a:cs typeface="Calibri"/>
                  <a:sym typeface="Calibri"/>
                </a:rPr>
                <a:t>2. TUTELA</a:t>
              </a:r>
              <a:endParaRPr/>
            </a:p>
            <a:p>
              <a:pPr indent="0" lvl="0" marL="0" marR="0" rtl="0" algn="l">
                <a:spcBef>
                  <a:spcPts val="0"/>
                </a:spcBef>
                <a:spcAft>
                  <a:spcPts val="0"/>
                </a:spcAft>
                <a:buNone/>
              </a:pPr>
              <a:r>
                <a:t/>
              </a:r>
              <a:endParaRPr b="1" sz="3400">
                <a:solidFill>
                  <a:schemeClr val="dk1"/>
                </a:solidFill>
                <a:latin typeface="Calibri"/>
                <a:ea typeface="Calibri"/>
                <a:cs typeface="Calibri"/>
                <a:sym typeface="Calibri"/>
              </a:endParaRPr>
            </a:p>
            <a:p>
              <a:pPr indent="0" lvl="0" marL="0" marR="0" rtl="0" algn="just">
                <a:spcBef>
                  <a:spcPts val="0"/>
                </a:spcBef>
                <a:spcAft>
                  <a:spcPts val="0"/>
                </a:spcAft>
                <a:buNone/>
              </a:pPr>
              <a:r>
                <a:rPr lang="pt-BR" sz="3400">
                  <a:solidFill>
                    <a:schemeClr val="dk1"/>
                  </a:solidFill>
                  <a:latin typeface="Calibri"/>
                  <a:ea typeface="Calibri"/>
                  <a:cs typeface="Calibri"/>
                  <a:sym typeface="Calibri"/>
                </a:rPr>
                <a:t>2.1. </a:t>
              </a:r>
              <a:r>
                <a:rPr b="1" lang="pt-BR" sz="3400">
                  <a:solidFill>
                    <a:schemeClr val="dk1"/>
                  </a:solidFill>
                  <a:latin typeface="Calibri"/>
                  <a:ea typeface="Calibri"/>
                  <a:cs typeface="Calibri"/>
                  <a:sym typeface="Calibri"/>
                </a:rPr>
                <a:t>Conceito 🡪 </a:t>
              </a:r>
              <a:r>
                <a:rPr lang="pt-BR" sz="3400">
                  <a:solidFill>
                    <a:schemeClr val="dk1"/>
                  </a:solidFill>
                  <a:latin typeface="Calibri"/>
                  <a:ea typeface="Calibri"/>
                  <a:cs typeface="Calibri"/>
                  <a:sym typeface="Calibri"/>
                </a:rPr>
                <a:t>modalidade de colocação em família substituta de</a:t>
              </a:r>
              <a:r>
                <a:rPr b="1" lang="pt-BR" sz="3400">
                  <a:solidFill>
                    <a:schemeClr val="dk1"/>
                  </a:solidFill>
                  <a:latin typeface="Calibri"/>
                  <a:ea typeface="Calibri"/>
                  <a:cs typeface="Calibri"/>
                  <a:sym typeface="Calibri"/>
                </a:rPr>
                <a:t> criança ou adolescente </a:t>
              </a:r>
              <a:r>
                <a:rPr b="1" lang="pt-BR" sz="3400">
                  <a:solidFill>
                    <a:srgbClr val="C00000"/>
                  </a:solidFill>
                  <a:latin typeface="Calibri"/>
                  <a:ea typeface="Calibri"/>
                  <a:cs typeface="Calibri"/>
                  <a:sym typeface="Calibri"/>
                </a:rPr>
                <a:t>não-sujeitos ao poder familiar, </a:t>
              </a:r>
              <a:r>
                <a:rPr lang="pt-BR" sz="3400">
                  <a:solidFill>
                    <a:schemeClr val="dk1"/>
                  </a:solidFill>
                  <a:latin typeface="Calibri"/>
                  <a:ea typeface="Calibri"/>
                  <a:cs typeface="Calibri"/>
                  <a:sym typeface="Calibri"/>
                </a:rPr>
                <a:t>que,</a:t>
              </a:r>
              <a:r>
                <a:rPr b="1" lang="pt-BR" sz="3400">
                  <a:solidFill>
                    <a:schemeClr val="dk1"/>
                  </a:solidFill>
                  <a:latin typeface="Calibri"/>
                  <a:ea typeface="Calibri"/>
                  <a:cs typeface="Calibri"/>
                  <a:sym typeface="Calibri"/>
                </a:rPr>
                <a:t> </a:t>
              </a:r>
              <a:r>
                <a:rPr b="1" lang="pt-BR" sz="3400">
                  <a:solidFill>
                    <a:srgbClr val="C00000"/>
                  </a:solidFill>
                  <a:latin typeface="Calibri"/>
                  <a:ea typeface="Calibri"/>
                  <a:cs typeface="Calibri"/>
                  <a:sym typeface="Calibri"/>
                </a:rPr>
                <a:t>sem atribuir relação de parentesco</a:t>
              </a:r>
              <a:r>
                <a:rPr b="1" lang="pt-BR" sz="3400">
                  <a:solidFill>
                    <a:schemeClr val="dk1"/>
                  </a:solidFill>
                  <a:latin typeface="Calibri"/>
                  <a:ea typeface="Calibri"/>
                  <a:cs typeface="Calibri"/>
                  <a:sym typeface="Calibri"/>
                </a:rPr>
                <a:t>, </a:t>
              </a:r>
              <a:r>
                <a:rPr lang="pt-BR" sz="3400">
                  <a:solidFill>
                    <a:schemeClr val="dk1"/>
                  </a:solidFill>
                  <a:latin typeface="Calibri"/>
                  <a:ea typeface="Calibri"/>
                  <a:cs typeface="Calibri"/>
                  <a:sym typeface="Calibri"/>
                </a:rPr>
                <a:t>incumbe o tutor da guarda e da administração dos bens do pupilo.</a:t>
              </a:r>
              <a:endParaRPr sz="3400">
                <a:solidFill>
                  <a:schemeClr val="dk1"/>
                </a:solidFill>
                <a:latin typeface="Calibri"/>
                <a:ea typeface="Calibri"/>
                <a:cs typeface="Calibri"/>
                <a:sym typeface="Calibri"/>
              </a:endParaRPr>
            </a:p>
          </p:txBody>
        </p:sp>
        <p:sp>
          <p:nvSpPr>
            <p:cNvPr id="306" name="Google Shape;306;p27"/>
            <p:cNvSpPr/>
            <p:nvPr/>
          </p:nvSpPr>
          <p:spPr>
            <a:xfrm>
              <a:off x="6503960" y="390379"/>
              <a:ext cx="5369382" cy="6190530"/>
            </a:xfrm>
            <a:prstGeom prst="rect">
              <a:avLst/>
            </a:prstGeom>
            <a:solidFill>
              <a:srgbClr val="E1EFD8"/>
            </a:solidFill>
            <a:ln cap="flat" cmpd="sng" w="12700">
              <a:solidFill>
                <a:srgbClr val="C4E0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7" name="Google Shape;307;p27"/>
            <p:cNvSpPr txBox="1"/>
            <p:nvPr/>
          </p:nvSpPr>
          <p:spPr>
            <a:xfrm>
              <a:off x="6685559" y="573850"/>
              <a:ext cx="5000002" cy="58169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pt-BR" sz="3200">
                  <a:solidFill>
                    <a:srgbClr val="1E4E79"/>
                  </a:solidFill>
                  <a:latin typeface="Calibri"/>
                  <a:ea typeface="Calibri"/>
                  <a:cs typeface="Calibri"/>
                  <a:sym typeface="Calibri"/>
                </a:rPr>
                <a:t>Art. 36.  A tutela será deferida, nos termos da lei civil, a pessoa de até 18 (dezoito) anos incompletos. </a:t>
              </a:r>
              <a:endParaRPr/>
            </a:p>
            <a:p>
              <a:pPr indent="0" lvl="0" marL="0" marR="0" rtl="0" algn="just">
                <a:spcBef>
                  <a:spcPts val="2400"/>
                </a:spcBef>
                <a:spcAft>
                  <a:spcPts val="0"/>
                </a:spcAft>
                <a:buNone/>
              </a:pPr>
              <a:r>
                <a:rPr b="1" i="1" lang="pt-BR" sz="3200">
                  <a:solidFill>
                    <a:srgbClr val="1E4E79"/>
                  </a:solidFill>
                  <a:latin typeface="Calibri"/>
                  <a:ea typeface="Calibri"/>
                  <a:cs typeface="Calibri"/>
                  <a:sym typeface="Calibri"/>
                </a:rPr>
                <a:t>Parágrafo único. O deferimento da tutela pressupõe a prévia decretação da perda ou suspensão do poder familiar e implica necessariamente o dever de guarda.</a:t>
              </a:r>
              <a:r>
                <a:rPr b="1" lang="pt-BR" sz="3200">
                  <a:solidFill>
                    <a:srgbClr val="1E4E79"/>
                  </a:solidFill>
                  <a:latin typeface="Calibri"/>
                  <a:ea typeface="Calibri"/>
                  <a:cs typeface="Calibri"/>
                  <a:sym typeface="Calibri"/>
                </a:rPr>
                <a:t>   </a:t>
              </a:r>
              <a:r>
                <a:rPr b="1" lang="pt-BR" sz="1800">
                  <a:solidFill>
                    <a:srgbClr val="1E4E79"/>
                  </a:solidFill>
                  <a:latin typeface="Calibri"/>
                  <a:ea typeface="Calibri"/>
                  <a:cs typeface="Calibri"/>
                  <a:sym typeface="Calibri"/>
                </a:rPr>
                <a:t>   </a:t>
              </a:r>
              <a:endParaRPr/>
            </a:p>
          </p:txBody>
        </p:sp>
      </p:gr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grpSp>
        <p:nvGrpSpPr>
          <p:cNvPr id="312" name="Google Shape;312;p28"/>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313" name="Google Shape;313;p28"/>
            <p:cNvPicPr preferRelativeResize="0"/>
            <p:nvPr/>
          </p:nvPicPr>
          <p:blipFill rotWithShape="1">
            <a:blip r:embed="rId4">
              <a:alphaModFix/>
            </a:blip>
            <a:srcRect b="0" l="0" r="0" t="0"/>
            <a:stretch/>
          </p:blipFill>
          <p:spPr>
            <a:xfrm>
              <a:off x="0" y="1"/>
              <a:ext cx="12191999" cy="6858002"/>
            </a:xfrm>
            <a:prstGeom prst="rect">
              <a:avLst/>
            </a:prstGeom>
            <a:noFill/>
            <a:ln>
              <a:noFill/>
            </a:ln>
          </p:spPr>
        </p:pic>
        <p:sp>
          <p:nvSpPr>
            <p:cNvPr id="314" name="Google Shape;314;p28"/>
            <p:cNvSpPr/>
            <p:nvPr/>
          </p:nvSpPr>
          <p:spPr>
            <a:xfrm>
              <a:off x="361071" y="393895"/>
              <a:ext cx="11483926" cy="6077243"/>
            </a:xfrm>
            <a:prstGeom prst="rect">
              <a:avLst/>
            </a:prstGeom>
            <a:solidFill>
              <a:schemeClr val="lt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5" name="Google Shape;315;p28"/>
            <p:cNvSpPr txBox="1"/>
            <p:nvPr/>
          </p:nvSpPr>
          <p:spPr>
            <a:xfrm>
              <a:off x="520504" y="625881"/>
              <a:ext cx="7265751" cy="563231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200">
                  <a:solidFill>
                    <a:schemeClr val="dk1"/>
                  </a:solidFill>
                  <a:latin typeface="Calibri"/>
                  <a:ea typeface="Calibri"/>
                  <a:cs typeface="Calibri"/>
                  <a:sym typeface="Calibri"/>
                </a:rPr>
                <a:t>2.2. Características</a:t>
              </a:r>
              <a:endParaRPr/>
            </a:p>
            <a:p>
              <a:pPr indent="0" lvl="0" marL="0" marR="0" rtl="0" algn="just">
                <a:spcBef>
                  <a:spcPts val="0"/>
                </a:spcBef>
                <a:spcAft>
                  <a:spcPts val="0"/>
                </a:spcAft>
                <a:buNone/>
              </a:pPr>
              <a:r>
                <a:t/>
              </a:r>
              <a:endParaRPr b="1" sz="2800">
                <a:solidFill>
                  <a:schemeClr val="dk1"/>
                </a:solidFill>
                <a:latin typeface="Calibri"/>
                <a:ea typeface="Calibri"/>
                <a:cs typeface="Calibri"/>
                <a:sym typeface="Calibri"/>
              </a:endParaRPr>
            </a:p>
            <a:p>
              <a:pPr indent="-914400" lvl="0" marL="914400" marR="0" rtl="0" algn="just">
                <a:spcBef>
                  <a:spcPts val="0"/>
                </a:spcBef>
                <a:spcAft>
                  <a:spcPts val="0"/>
                </a:spcAft>
                <a:buClr>
                  <a:schemeClr val="dk1"/>
                </a:buClr>
                <a:buSzPts val="3000"/>
                <a:buFont typeface="Calibri"/>
                <a:buAutoNum type="alphaLcParenR"/>
              </a:pPr>
              <a:r>
                <a:rPr b="1" lang="pt-BR" sz="3000">
                  <a:solidFill>
                    <a:schemeClr val="dk1"/>
                  </a:solidFill>
                  <a:latin typeface="Calibri"/>
                  <a:ea typeface="Calibri"/>
                  <a:cs typeface="Calibri"/>
                  <a:sym typeface="Calibri"/>
                </a:rPr>
                <a:t>Provisoriedade</a:t>
              </a:r>
              <a:r>
                <a:rPr lang="pt-BR" sz="3000">
                  <a:solidFill>
                    <a:schemeClr val="dk1"/>
                  </a:solidFill>
                  <a:latin typeface="Calibri"/>
                  <a:ea typeface="Calibri"/>
                  <a:cs typeface="Calibri"/>
                  <a:sym typeface="Calibri"/>
                </a:rPr>
                <a:t> 🡪 além de poder ser revogada, dura, no máximo, até os 18 anos, cessando, igualmente, se restabelecido o poder familiar dos pais ou se a criança for adotada;</a:t>
              </a:r>
              <a:endParaRPr/>
            </a:p>
            <a:p>
              <a:pPr indent="-723900" lvl="0" marL="914400" marR="0" rtl="0" algn="just">
                <a:spcBef>
                  <a:spcPts val="0"/>
                </a:spcBef>
                <a:spcAft>
                  <a:spcPts val="0"/>
                </a:spcAft>
                <a:buClr>
                  <a:schemeClr val="dk1"/>
                </a:buClr>
                <a:buSzPts val="3000"/>
                <a:buFont typeface="Calibri"/>
                <a:buNone/>
              </a:pPr>
              <a:r>
                <a:t/>
              </a:r>
              <a:endParaRPr b="1" sz="3000">
                <a:solidFill>
                  <a:schemeClr val="dk1"/>
                </a:solidFill>
                <a:latin typeface="Calibri"/>
                <a:ea typeface="Calibri"/>
                <a:cs typeface="Calibri"/>
                <a:sym typeface="Calibri"/>
              </a:endParaRPr>
            </a:p>
            <a:p>
              <a:pPr indent="-914400" lvl="0" marL="914400" marR="0" rtl="0" algn="just">
                <a:spcBef>
                  <a:spcPts val="0"/>
                </a:spcBef>
                <a:spcAft>
                  <a:spcPts val="0"/>
                </a:spcAft>
                <a:buClr>
                  <a:schemeClr val="dk1"/>
                </a:buClr>
                <a:buSzPts val="3000"/>
                <a:buFont typeface="Calibri"/>
                <a:buAutoNum type="alphaLcParenR"/>
              </a:pPr>
              <a:r>
                <a:rPr b="1" lang="pt-BR" sz="3000">
                  <a:solidFill>
                    <a:schemeClr val="dk1"/>
                  </a:solidFill>
                  <a:latin typeface="Calibri"/>
                  <a:ea typeface="Calibri"/>
                  <a:cs typeface="Calibri"/>
                  <a:sym typeface="Calibri"/>
                </a:rPr>
                <a:t>Incompatibilidade com o poder familiar </a:t>
              </a:r>
              <a:r>
                <a:rPr lang="pt-BR" sz="3000">
                  <a:solidFill>
                    <a:schemeClr val="dk1"/>
                  </a:solidFill>
                  <a:latin typeface="Calibri"/>
                  <a:ea typeface="Calibri"/>
                  <a:cs typeface="Calibri"/>
                  <a:sym typeface="Calibri"/>
                </a:rPr>
                <a:t>🡪 criança sob poder familiar de qualquer dos pais não pode ser posta em tutela;</a:t>
              </a:r>
              <a:endParaRPr/>
            </a:p>
          </p:txBody>
        </p:sp>
        <p:sp>
          <p:nvSpPr>
            <p:cNvPr id="316" name="Google Shape;316;p28"/>
            <p:cNvSpPr/>
            <p:nvPr/>
          </p:nvSpPr>
          <p:spPr>
            <a:xfrm rot="5400000">
              <a:off x="7118505" y="1792394"/>
              <a:ext cx="5719499" cy="3386477"/>
            </a:xfrm>
            <a:prstGeom prst="wedgeRectCallout">
              <a:avLst>
                <a:gd fmla="val -20833" name="adj1"/>
                <a:gd fmla="val 62500" name="adj2"/>
              </a:avLst>
            </a:prstGeom>
            <a:solidFill>
              <a:srgbClr val="3A3838"/>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7" name="Google Shape;317;p28"/>
            <p:cNvSpPr txBox="1"/>
            <p:nvPr/>
          </p:nvSpPr>
          <p:spPr>
            <a:xfrm>
              <a:off x="8534399" y="775854"/>
              <a:ext cx="2978728" cy="532453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3400">
                  <a:solidFill>
                    <a:srgbClr val="FF0000"/>
                  </a:solidFill>
                  <a:latin typeface="Calibri"/>
                  <a:ea typeface="Calibri"/>
                  <a:cs typeface="Calibri"/>
                  <a:sym typeface="Calibri"/>
                </a:rPr>
                <a:t>Atenção!</a:t>
              </a:r>
              <a:r>
                <a:rPr b="1" lang="pt-BR" sz="3400">
                  <a:solidFill>
                    <a:srgbClr val="F2F2F2"/>
                  </a:solidFill>
                  <a:latin typeface="Calibri"/>
                  <a:ea typeface="Calibri"/>
                  <a:cs typeface="Calibri"/>
                  <a:sym typeface="Calibri"/>
                </a:rPr>
                <a:t> O tutor poderá adotar o pupilo apenas após dar conta de sua administração e saldar seu alcance (art. 44)</a:t>
              </a:r>
              <a:endParaRPr sz="3400">
                <a:solidFill>
                  <a:srgbClr val="F2F2F2"/>
                </a:solidFill>
                <a:latin typeface="Calibri"/>
                <a:ea typeface="Calibri"/>
                <a:cs typeface="Calibri"/>
                <a:sym typeface="Calibri"/>
              </a:endParaRPr>
            </a:p>
          </p:txBody>
        </p:sp>
      </p:gr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322" name="Google Shape;322;p29"/>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323" name="Google Shape;323;p29"/>
          <p:cNvSpPr/>
          <p:nvPr/>
        </p:nvSpPr>
        <p:spPr>
          <a:xfrm>
            <a:off x="361071" y="393895"/>
            <a:ext cx="11483926" cy="449367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4" name="Google Shape;324;p29"/>
          <p:cNvSpPr txBox="1"/>
          <p:nvPr/>
        </p:nvSpPr>
        <p:spPr>
          <a:xfrm>
            <a:off x="520504" y="489482"/>
            <a:ext cx="11099409" cy="433965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000">
                <a:solidFill>
                  <a:schemeClr val="dk1"/>
                </a:solidFill>
                <a:latin typeface="Calibri"/>
                <a:ea typeface="Calibri"/>
                <a:cs typeface="Calibri"/>
                <a:sym typeface="Calibri"/>
              </a:rPr>
              <a:t>c) Irrelevância para as relações de parentesco 🡪 </a:t>
            </a:r>
            <a:r>
              <a:rPr lang="pt-BR" sz="3000">
                <a:solidFill>
                  <a:schemeClr val="dk1"/>
                </a:solidFill>
                <a:latin typeface="Calibri"/>
                <a:ea typeface="Calibri"/>
                <a:cs typeface="Calibri"/>
                <a:sym typeface="Calibri"/>
              </a:rPr>
              <a:t>o tutor não se torna pai/mãe do pupilo;</a:t>
            </a:r>
            <a:endParaRPr/>
          </a:p>
          <a:p>
            <a:pPr indent="0" lvl="0" marL="0" marR="0" rtl="0" algn="just">
              <a:spcBef>
                <a:spcPts val="0"/>
              </a:spcBef>
              <a:spcAft>
                <a:spcPts val="0"/>
              </a:spcAft>
              <a:buNone/>
            </a:pPr>
            <a:r>
              <a:t/>
            </a:r>
            <a:endParaRPr b="1" sz="30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3000">
                <a:solidFill>
                  <a:schemeClr val="dk1"/>
                </a:solidFill>
                <a:latin typeface="Calibri"/>
                <a:ea typeface="Calibri"/>
                <a:cs typeface="Calibri"/>
                <a:sym typeface="Calibri"/>
              </a:rPr>
              <a:t>d) Implica a condição de dependente, inclusive, para fins previdenciários.</a:t>
            </a:r>
            <a:endParaRPr b="1" sz="3000">
              <a:solidFill>
                <a:schemeClr val="dk1"/>
              </a:solidFill>
              <a:latin typeface="Calibri"/>
              <a:ea typeface="Calibri"/>
              <a:cs typeface="Calibri"/>
              <a:sym typeface="Calibri"/>
            </a:endParaRPr>
          </a:p>
          <a:p>
            <a:pPr indent="0" lvl="0" marL="0" marR="0" rtl="0" algn="just">
              <a:spcBef>
                <a:spcPts val="0"/>
              </a:spcBef>
              <a:spcAft>
                <a:spcPts val="0"/>
              </a:spcAft>
              <a:buNone/>
            </a:pPr>
            <a:r>
              <a:t/>
            </a:r>
            <a:endParaRPr sz="1600">
              <a:solidFill>
                <a:schemeClr val="dk1"/>
              </a:solidFill>
              <a:latin typeface="Calibri"/>
              <a:ea typeface="Calibri"/>
              <a:cs typeface="Calibri"/>
              <a:sym typeface="Calibri"/>
            </a:endParaRPr>
          </a:p>
          <a:p>
            <a:pPr indent="0" lvl="0" marL="0" marR="0" rtl="0" algn="just">
              <a:spcBef>
                <a:spcPts val="1200"/>
              </a:spcBef>
              <a:spcAft>
                <a:spcPts val="0"/>
              </a:spcAft>
              <a:buNone/>
            </a:pPr>
            <a:r>
              <a:rPr b="1" lang="pt-BR" sz="3000">
                <a:solidFill>
                  <a:schemeClr val="dk1"/>
                </a:solidFill>
                <a:latin typeface="Calibri"/>
                <a:ea typeface="Calibri"/>
                <a:cs typeface="Calibri"/>
                <a:sym typeface="Calibri"/>
              </a:rPr>
              <a:t>3. Modalidades de tutela</a:t>
            </a:r>
            <a:endParaRPr/>
          </a:p>
          <a:p>
            <a:pPr indent="0" lvl="0" marL="0" marR="0" rtl="0" algn="just">
              <a:spcBef>
                <a:spcPts val="1200"/>
              </a:spcBef>
              <a:spcAft>
                <a:spcPts val="0"/>
              </a:spcAft>
              <a:buNone/>
            </a:pPr>
            <a:r>
              <a:rPr b="1" lang="pt-BR" sz="3000">
                <a:solidFill>
                  <a:schemeClr val="dk1"/>
                </a:solidFill>
                <a:latin typeface="Calibri"/>
                <a:ea typeface="Calibri"/>
                <a:cs typeface="Calibri"/>
                <a:sym typeface="Calibri"/>
              </a:rPr>
              <a:t>a) Testamentária </a:t>
            </a:r>
            <a:r>
              <a:rPr lang="pt-BR" sz="3000">
                <a:solidFill>
                  <a:schemeClr val="dk1"/>
                </a:solidFill>
                <a:latin typeface="Calibri"/>
                <a:ea typeface="Calibri"/>
                <a:cs typeface="Calibri"/>
                <a:sym typeface="Calibri"/>
              </a:rPr>
              <a:t>🡪 decorre de declaração de vontade dos pais (art. 37 do ECA). </a:t>
            </a:r>
            <a:endParaRPr/>
          </a:p>
        </p:txBody>
      </p:sp>
      <p:sp>
        <p:nvSpPr>
          <p:cNvPr id="325" name="Google Shape;325;p29"/>
          <p:cNvSpPr txBox="1"/>
          <p:nvPr>
            <p:ph type="title"/>
          </p:nvPr>
        </p:nvSpPr>
        <p:spPr>
          <a:xfrm>
            <a:off x="347216" y="5264722"/>
            <a:ext cx="11483926" cy="1430770"/>
          </a:xfrm>
          <a:prstGeom prst="rect">
            <a:avLst/>
          </a:prstGeom>
          <a:solidFill>
            <a:srgbClr val="7F7F7F"/>
          </a:solidFill>
          <a:ln>
            <a:noFill/>
          </a:ln>
        </p:spPr>
        <p:txBody>
          <a:bodyPr anchorCtr="0" anchor="ctr" bIns="45700" lIns="91425" spcFirstLastPara="1" rIns="91425" wrap="square" tIns="45700">
            <a:normAutofit/>
          </a:bodyPr>
          <a:lstStyle/>
          <a:p>
            <a:pPr indent="0" lvl="0" marL="0" rtl="0" algn="just">
              <a:lnSpc>
                <a:spcPct val="90000"/>
              </a:lnSpc>
              <a:spcBef>
                <a:spcPts val="0"/>
              </a:spcBef>
              <a:spcAft>
                <a:spcPts val="0"/>
              </a:spcAft>
              <a:buClr>
                <a:srgbClr val="C00000"/>
              </a:buClr>
              <a:buSzPts val="3600"/>
              <a:buFont typeface="Calibri"/>
              <a:buNone/>
            </a:pPr>
            <a:r>
              <a:rPr b="1" lang="pt-BR" sz="3600">
                <a:solidFill>
                  <a:srgbClr val="C00000"/>
                </a:solidFill>
              </a:rPr>
              <a:t>ATENÇÃO!</a:t>
            </a:r>
            <a:r>
              <a:rPr b="1" lang="pt-BR" sz="3600">
                <a:solidFill>
                  <a:srgbClr val="F2F2F2"/>
                </a:solidFill>
              </a:rPr>
              <a:t> </a:t>
            </a:r>
            <a:r>
              <a:rPr b="1" lang="pt-BR" sz="3600"/>
              <a:t>A declaração de última vontade não prevalece sobre o interesse superior da criança (art. 37, parágrafo único).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3"/>
          <p:cNvSpPr/>
          <p:nvPr/>
        </p:nvSpPr>
        <p:spPr>
          <a:xfrm>
            <a:off x="0" y="0"/>
            <a:ext cx="12192000" cy="4717774"/>
          </a:xfrm>
          <a:prstGeom prst="rect">
            <a:avLst/>
          </a:prstGeom>
          <a:solidFill>
            <a:srgbClr val="222A35"/>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112" name="Google Shape;112;p3"/>
          <p:cNvPicPr preferRelativeResize="0"/>
          <p:nvPr/>
        </p:nvPicPr>
        <p:blipFill rotWithShape="1">
          <a:blip r:embed="rId3">
            <a:alphaModFix/>
          </a:blip>
          <a:srcRect b="0" l="0" r="0" t="0"/>
          <a:stretch/>
        </p:blipFill>
        <p:spPr>
          <a:xfrm>
            <a:off x="0" y="4717774"/>
            <a:ext cx="12191999" cy="2140226"/>
          </a:xfrm>
          <a:prstGeom prst="rect">
            <a:avLst/>
          </a:prstGeom>
          <a:noFill/>
          <a:ln>
            <a:noFill/>
          </a:ln>
        </p:spPr>
      </p:pic>
      <p:sp>
        <p:nvSpPr>
          <p:cNvPr id="113" name="Google Shape;113;p3"/>
          <p:cNvSpPr txBox="1"/>
          <p:nvPr/>
        </p:nvSpPr>
        <p:spPr>
          <a:xfrm>
            <a:off x="980661" y="516835"/>
            <a:ext cx="1868556"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pt-BR" sz="4000">
                <a:solidFill>
                  <a:srgbClr val="D8D8D8"/>
                </a:solidFill>
                <a:latin typeface="Calibri"/>
                <a:ea typeface="Calibri"/>
                <a:cs typeface="Calibri"/>
                <a:sym typeface="Calibri"/>
              </a:rPr>
              <a:t>Tutor</a:t>
            </a:r>
            <a:endParaRPr/>
          </a:p>
        </p:txBody>
      </p:sp>
      <p:sp>
        <p:nvSpPr>
          <p:cNvPr id="114" name="Google Shape;114;p3"/>
          <p:cNvSpPr txBox="1"/>
          <p:nvPr/>
        </p:nvSpPr>
        <p:spPr>
          <a:xfrm>
            <a:off x="3525078" y="4227443"/>
            <a:ext cx="2875723"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pt-BR" sz="2000">
                <a:solidFill>
                  <a:srgbClr val="D8D8D8"/>
                </a:solidFill>
                <a:latin typeface="Calibri"/>
                <a:ea typeface="Calibri"/>
                <a:cs typeface="Calibri"/>
                <a:sym typeface="Calibri"/>
              </a:rPr>
              <a:t>Ricardo de Sá Leitão</a:t>
            </a:r>
            <a:endParaRPr/>
          </a:p>
        </p:txBody>
      </p:sp>
      <p:sp>
        <p:nvSpPr>
          <p:cNvPr id="115" name="Google Shape;115;p3"/>
          <p:cNvSpPr txBox="1"/>
          <p:nvPr/>
        </p:nvSpPr>
        <p:spPr>
          <a:xfrm>
            <a:off x="6351407" y="3050305"/>
            <a:ext cx="2785966"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1800">
                <a:solidFill>
                  <a:srgbClr val="D8D8D8"/>
                </a:solidFill>
                <a:latin typeface="Calibri"/>
                <a:ea typeface="Calibri"/>
                <a:cs typeface="Calibri"/>
                <a:sym typeface="Calibri"/>
              </a:rPr>
              <a:t>Juiz de Direito</a:t>
            </a:r>
            <a:endParaRPr/>
          </a:p>
          <a:p>
            <a:pPr indent="0" lvl="0" marL="0" marR="0" rtl="0" algn="l">
              <a:spcBef>
                <a:spcPts val="0"/>
              </a:spcBef>
              <a:spcAft>
                <a:spcPts val="0"/>
              </a:spcAft>
              <a:buNone/>
            </a:pPr>
            <a:r>
              <a:rPr lang="pt-BR" sz="1800">
                <a:solidFill>
                  <a:srgbClr val="D8D8D8"/>
                </a:solidFill>
                <a:latin typeface="Calibri"/>
                <a:ea typeface="Calibri"/>
                <a:cs typeface="Calibri"/>
                <a:sym typeface="Calibri"/>
              </a:rPr>
              <a:t>Mestre em Direito</a:t>
            </a:r>
            <a:endParaRPr/>
          </a:p>
          <a:p>
            <a:pPr indent="0" lvl="0" marL="0" marR="0" rtl="0" algn="l">
              <a:spcBef>
                <a:spcPts val="0"/>
              </a:spcBef>
              <a:spcAft>
                <a:spcPts val="0"/>
              </a:spcAft>
              <a:buNone/>
            </a:pPr>
            <a:r>
              <a:rPr lang="pt-BR" sz="1800">
                <a:solidFill>
                  <a:srgbClr val="D8D8D8"/>
                </a:solidFill>
                <a:latin typeface="Calibri"/>
                <a:ea typeface="Calibri"/>
                <a:cs typeface="Calibri"/>
                <a:sym typeface="Calibri"/>
              </a:rPr>
              <a:t>Professor Universitário</a:t>
            </a:r>
            <a:endParaRPr/>
          </a:p>
          <a:p>
            <a:pPr indent="0" lvl="0" marL="0" marR="0" rtl="0" algn="l">
              <a:spcBef>
                <a:spcPts val="0"/>
              </a:spcBef>
              <a:spcAft>
                <a:spcPts val="0"/>
              </a:spcAft>
              <a:buNone/>
            </a:pPr>
            <a:r>
              <a:rPr lang="pt-BR" sz="1800">
                <a:solidFill>
                  <a:srgbClr val="D8D8D8"/>
                </a:solidFill>
                <a:latin typeface="Calibri"/>
                <a:ea typeface="Calibri"/>
                <a:cs typeface="Calibri"/>
                <a:sym typeface="Calibri"/>
              </a:rPr>
              <a:t>Professor da ESMAPE</a:t>
            </a:r>
            <a:endParaRPr/>
          </a:p>
        </p:txBody>
      </p:sp>
      <p:pic>
        <p:nvPicPr>
          <p:cNvPr id="116" name="Google Shape;116;p3"/>
          <p:cNvPicPr preferRelativeResize="0"/>
          <p:nvPr/>
        </p:nvPicPr>
        <p:blipFill rotWithShape="1">
          <a:blip r:embed="rId4">
            <a:alphaModFix/>
          </a:blip>
          <a:srcRect b="0" l="0" r="0" t="0"/>
          <a:stretch/>
        </p:blipFill>
        <p:spPr>
          <a:xfrm>
            <a:off x="3498572" y="801476"/>
            <a:ext cx="2584174" cy="3449158"/>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grpSp>
        <p:nvGrpSpPr>
          <p:cNvPr id="330" name="Google Shape;330;p30"/>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331" name="Google Shape;331;p30"/>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332" name="Google Shape;332;p30"/>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3" name="Google Shape;333;p30"/>
            <p:cNvSpPr txBox="1"/>
            <p:nvPr/>
          </p:nvSpPr>
          <p:spPr>
            <a:xfrm>
              <a:off x="872835" y="1094387"/>
              <a:ext cx="10460183" cy="437042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4000">
                  <a:solidFill>
                    <a:srgbClr val="000000"/>
                  </a:solidFill>
                  <a:latin typeface="Calibri"/>
                  <a:ea typeface="Calibri"/>
                  <a:cs typeface="Calibri"/>
                  <a:sym typeface="Calibri"/>
                </a:rPr>
                <a:t>b) Legítima</a:t>
              </a:r>
              <a:r>
                <a:rPr lang="pt-BR" sz="4000">
                  <a:solidFill>
                    <a:srgbClr val="000000"/>
                  </a:solidFill>
                  <a:latin typeface="Calibri"/>
                  <a:ea typeface="Calibri"/>
                  <a:cs typeface="Calibri"/>
                  <a:sym typeface="Calibri"/>
                </a:rPr>
                <a:t> 🡪 decorre do parentesco (art. 1.731 do Código Civil), incidindo na falta de tutor testamentário.</a:t>
              </a:r>
              <a:endParaRPr/>
            </a:p>
            <a:p>
              <a:pPr indent="0" lvl="0" marL="0" marR="0" rtl="0" algn="l">
                <a:spcBef>
                  <a:spcPts val="1200"/>
                </a:spcBef>
                <a:spcAft>
                  <a:spcPts val="0"/>
                </a:spcAft>
                <a:buNone/>
              </a:pPr>
              <a:r>
                <a:t/>
              </a:r>
              <a:endParaRPr sz="4000">
                <a:solidFill>
                  <a:srgbClr val="000000"/>
                </a:solidFill>
                <a:latin typeface="Calibri"/>
                <a:ea typeface="Calibri"/>
                <a:cs typeface="Calibri"/>
                <a:sym typeface="Calibri"/>
              </a:endParaRPr>
            </a:p>
            <a:p>
              <a:pPr indent="0" lvl="0" marL="0" marR="0" rtl="0" algn="l">
                <a:spcBef>
                  <a:spcPts val="1200"/>
                </a:spcBef>
                <a:spcAft>
                  <a:spcPts val="0"/>
                </a:spcAft>
                <a:buNone/>
              </a:pPr>
              <a:r>
                <a:rPr b="1" lang="pt-BR" sz="4000">
                  <a:solidFill>
                    <a:srgbClr val="000000"/>
                  </a:solidFill>
                  <a:latin typeface="Calibri"/>
                  <a:ea typeface="Calibri"/>
                  <a:cs typeface="Calibri"/>
                  <a:sym typeface="Calibri"/>
                </a:rPr>
                <a:t>c) Dativa</a:t>
              </a:r>
              <a:r>
                <a:rPr lang="pt-BR" sz="4000">
                  <a:solidFill>
                    <a:srgbClr val="000000"/>
                  </a:solidFill>
                  <a:latin typeface="Calibri"/>
                  <a:ea typeface="Calibri"/>
                  <a:cs typeface="Calibri"/>
                  <a:sym typeface="Calibri"/>
                </a:rPr>
                <a:t> 🡪 determinada pelo juízo, recaindo sobre pessoa idônea.</a:t>
              </a:r>
              <a:endParaRPr b="1" sz="4000">
                <a:solidFill>
                  <a:srgbClr val="FF0000"/>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grpSp>
        <p:nvGrpSpPr>
          <p:cNvPr id="338" name="Google Shape;338;p31"/>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339" name="Google Shape;339;p31"/>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340" name="Google Shape;340;p31"/>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1" name="Google Shape;341;p31"/>
            <p:cNvSpPr txBox="1"/>
            <p:nvPr/>
          </p:nvSpPr>
          <p:spPr>
            <a:xfrm>
              <a:off x="775855" y="673860"/>
              <a:ext cx="10723418" cy="532453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400">
                  <a:solidFill>
                    <a:schemeClr val="dk1"/>
                  </a:solidFill>
                  <a:latin typeface="Calibri"/>
                  <a:ea typeface="Calibri"/>
                  <a:cs typeface="Calibri"/>
                  <a:sym typeface="Calibri"/>
                </a:rPr>
                <a:t>3. DA ADOÇÃO (arts. 39 a 52-D)</a:t>
              </a:r>
              <a:endParaRPr sz="3400">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sz="34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3400">
                  <a:solidFill>
                    <a:schemeClr val="dk1"/>
                  </a:solidFill>
                  <a:latin typeface="Calibri"/>
                  <a:ea typeface="Calibri"/>
                  <a:cs typeface="Calibri"/>
                  <a:sym typeface="Calibri"/>
                </a:rPr>
                <a:t>3.1. Conceito</a:t>
              </a:r>
              <a:r>
                <a:rPr lang="pt-BR" sz="3400">
                  <a:solidFill>
                    <a:schemeClr val="dk1"/>
                  </a:solidFill>
                  <a:latin typeface="Calibri"/>
                  <a:ea typeface="Calibri"/>
                  <a:cs typeface="Calibri"/>
                  <a:sym typeface="Calibri"/>
                </a:rPr>
                <a:t> – é a modalidade de colocação em família substituta que, diferentemente das demais e de modo excepcional, </a:t>
              </a:r>
              <a:r>
                <a:rPr b="1" lang="pt-BR" sz="3400">
                  <a:solidFill>
                    <a:schemeClr val="dk1"/>
                  </a:solidFill>
                  <a:latin typeface="Calibri"/>
                  <a:ea typeface="Calibri"/>
                  <a:cs typeface="Calibri"/>
                  <a:sym typeface="Calibri"/>
                </a:rPr>
                <a:t>atribui a condição de filho ao adotando </a:t>
              </a:r>
              <a:r>
                <a:rPr lang="pt-BR" sz="3400">
                  <a:solidFill>
                    <a:schemeClr val="dk1"/>
                  </a:solidFill>
                  <a:latin typeface="Calibri"/>
                  <a:ea typeface="Calibri"/>
                  <a:cs typeface="Calibri"/>
                  <a:sym typeface="Calibri"/>
                </a:rPr>
                <a:t>(isto é, </a:t>
              </a:r>
              <a:r>
                <a:rPr b="1" lang="pt-BR" sz="3400">
                  <a:solidFill>
                    <a:srgbClr val="C00000"/>
                  </a:solidFill>
                  <a:latin typeface="Calibri"/>
                  <a:ea typeface="Calibri"/>
                  <a:cs typeface="Calibri"/>
                  <a:sym typeface="Calibri"/>
                </a:rPr>
                <a:t>gera parentesco</a:t>
              </a:r>
              <a:r>
                <a:rPr lang="pt-BR" sz="3400">
                  <a:solidFill>
                    <a:schemeClr val="dk1"/>
                  </a:solidFill>
                  <a:latin typeface="Calibri"/>
                  <a:ea typeface="Calibri"/>
                  <a:cs typeface="Calibri"/>
                  <a:sym typeface="Calibri"/>
                </a:rPr>
                <a:t> entre a criança, seus adotantes e os familiares destes), com os mesmos direitos e deveres (inclusive sucessórios) e rompendo, definitivamente, todos os vínculos com a família de origem, exceto os impedimentos matrimoniais.</a:t>
              </a:r>
              <a:endParaRPr sz="3400">
                <a:solidFill>
                  <a:schemeClr val="dk1"/>
                </a:solidFill>
                <a:latin typeface="Calibri"/>
                <a:ea typeface="Calibri"/>
                <a:cs typeface="Calibri"/>
                <a:sym typeface="Calibri"/>
              </a:endParaRPr>
            </a:p>
          </p:txBody>
        </p:sp>
      </p:gr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32"/>
          <p:cNvSpPr txBox="1"/>
          <p:nvPr/>
        </p:nvSpPr>
        <p:spPr>
          <a:xfrm>
            <a:off x="546295" y="386862"/>
            <a:ext cx="11099409" cy="470898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200">
                <a:solidFill>
                  <a:srgbClr val="C00000"/>
                </a:solidFill>
                <a:latin typeface="Calibri"/>
                <a:ea typeface="Calibri"/>
                <a:cs typeface="Calibri"/>
                <a:sym typeface="Calibri"/>
              </a:rPr>
              <a:t>ATENÇÃO!</a:t>
            </a:r>
            <a:endParaRPr/>
          </a:p>
          <a:p>
            <a:pPr indent="0" lvl="0" marL="0" marR="0" rtl="0" algn="just">
              <a:spcBef>
                <a:spcPts val="0"/>
              </a:spcBef>
              <a:spcAft>
                <a:spcPts val="0"/>
              </a:spcAft>
              <a:buNone/>
            </a:pPr>
            <a:r>
              <a:t/>
            </a:r>
            <a:endParaRPr b="1" i="1" sz="2800">
              <a:solidFill>
                <a:srgbClr val="1E4E79"/>
              </a:solidFill>
              <a:latin typeface="Calibri"/>
              <a:ea typeface="Calibri"/>
              <a:cs typeface="Calibri"/>
              <a:sym typeface="Calibri"/>
            </a:endParaRPr>
          </a:p>
          <a:p>
            <a:pPr indent="0" lvl="0" marL="0" marR="0" rtl="0" algn="just">
              <a:spcBef>
                <a:spcPts val="0"/>
              </a:spcBef>
              <a:spcAft>
                <a:spcPts val="0"/>
              </a:spcAft>
              <a:buNone/>
            </a:pPr>
            <a:r>
              <a:rPr b="1" i="1" lang="pt-BR" sz="3000">
                <a:solidFill>
                  <a:srgbClr val="1E4E79"/>
                </a:solidFill>
                <a:latin typeface="Calibri"/>
                <a:ea typeface="Calibri"/>
                <a:cs typeface="Calibri"/>
                <a:sym typeface="Calibri"/>
              </a:rPr>
              <a:t>Conforme se extrai da definição acima, a adoção, de forma análoga à tutela, </a:t>
            </a:r>
            <a:r>
              <a:rPr b="1" i="1" lang="pt-BR" sz="3000">
                <a:solidFill>
                  <a:srgbClr val="C00000"/>
                </a:solidFill>
                <a:latin typeface="Calibri"/>
                <a:ea typeface="Calibri"/>
                <a:cs typeface="Calibri"/>
                <a:sym typeface="Calibri"/>
              </a:rPr>
              <a:t>não pode coexistir, segundo o ECA, com o poder familiar dos genitores</a:t>
            </a:r>
            <a:r>
              <a:rPr b="1" i="1" lang="pt-BR" sz="3000">
                <a:solidFill>
                  <a:srgbClr val="1E4E79"/>
                </a:solidFill>
                <a:latin typeface="Calibri"/>
                <a:ea typeface="Calibri"/>
                <a:cs typeface="Calibri"/>
                <a:sym typeface="Calibri"/>
              </a:rPr>
              <a:t> (exceção feita à adoção unilateral, na qual um cônjuge adota o filho do outro, que não esteja sob o poder familiar de um de seus genitores – ex.: padrasto adota enteado não-registrado pelo pai – neste caso, os vínculos com a família materna serão preservados). Por gerar parentesco, </a:t>
            </a:r>
            <a:r>
              <a:rPr b="1" i="1" lang="pt-BR" sz="3000">
                <a:solidFill>
                  <a:srgbClr val="C00000"/>
                </a:solidFill>
                <a:latin typeface="Calibri"/>
                <a:ea typeface="Calibri"/>
                <a:cs typeface="Calibri"/>
                <a:sym typeface="Calibri"/>
              </a:rPr>
              <a:t>produz efeitos permanentes, para além da maioridade.</a:t>
            </a:r>
            <a:endParaRPr/>
          </a:p>
        </p:txBody>
      </p:sp>
      <p:pic>
        <p:nvPicPr>
          <p:cNvPr descr="TYBA ONLINE :: Assunto: Calçada da Praça São Sebastião, de 1900, com os  desenhos de ondas como os da calçada de Copacabana e da Pça do Rocio, em  Lisboa / Local: Centro" id="347" name="Google Shape;347;p32"/>
          <p:cNvPicPr preferRelativeResize="0"/>
          <p:nvPr>
            <p:ph idx="1" type="body"/>
          </p:nvPr>
        </p:nvPicPr>
        <p:blipFill rotWithShape="1">
          <a:blip r:embed="rId3">
            <a:alphaModFix/>
          </a:blip>
          <a:srcRect b="0" l="0" r="0" t="0"/>
          <a:stretch/>
        </p:blipFill>
        <p:spPr>
          <a:xfrm>
            <a:off x="0" y="5155096"/>
            <a:ext cx="12192000" cy="1702904"/>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grpSp>
        <p:nvGrpSpPr>
          <p:cNvPr id="352" name="Google Shape;352;p33"/>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353" name="Google Shape;353;p33"/>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354" name="Google Shape;354;p33"/>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5" name="Google Shape;355;p33"/>
            <p:cNvSpPr txBox="1"/>
            <p:nvPr/>
          </p:nvSpPr>
          <p:spPr>
            <a:xfrm>
              <a:off x="520504" y="678742"/>
              <a:ext cx="11099409" cy="541686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200">
                  <a:solidFill>
                    <a:schemeClr val="dk1"/>
                  </a:solidFill>
                  <a:latin typeface="Calibri"/>
                  <a:ea typeface="Calibri"/>
                  <a:cs typeface="Calibri"/>
                  <a:sym typeface="Calibri"/>
                </a:rPr>
                <a:t>3.2. Regimes de adoção </a:t>
              </a:r>
              <a:endParaRPr/>
            </a:p>
            <a:p>
              <a:pPr indent="0" lvl="0" marL="0" marR="0" rtl="0" algn="just">
                <a:spcBef>
                  <a:spcPts val="0"/>
                </a:spcBef>
                <a:spcAft>
                  <a:spcPts val="0"/>
                </a:spcAft>
                <a:buNone/>
              </a:pPr>
              <a:r>
                <a:t/>
              </a:r>
              <a:endParaRPr b="1" sz="32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3200">
                  <a:solidFill>
                    <a:schemeClr val="dk1"/>
                  </a:solidFill>
                  <a:latin typeface="Calibri"/>
                  <a:ea typeface="Calibri"/>
                  <a:cs typeface="Calibri"/>
                  <a:sym typeface="Calibri"/>
                </a:rPr>
                <a:t>a) Se o adotando é menor de 18 anos 🡪 </a:t>
              </a:r>
              <a:r>
                <a:rPr lang="pt-BR" sz="3200">
                  <a:solidFill>
                    <a:schemeClr val="dk1"/>
                  </a:solidFill>
                  <a:latin typeface="Calibri"/>
                  <a:ea typeface="Calibri"/>
                  <a:cs typeface="Calibri"/>
                  <a:sym typeface="Calibri"/>
                </a:rPr>
                <a:t>regime do ECA (art. 40)</a:t>
              </a:r>
              <a:endParaRPr/>
            </a:p>
            <a:p>
              <a:pPr indent="0" lvl="0" marL="0" marR="0" rtl="0" algn="just">
                <a:spcBef>
                  <a:spcPts val="0"/>
                </a:spcBef>
                <a:spcAft>
                  <a:spcPts val="0"/>
                </a:spcAft>
                <a:buNone/>
              </a:pPr>
              <a:r>
                <a:t/>
              </a:r>
              <a:endParaRPr b="1" sz="12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3200">
                  <a:solidFill>
                    <a:schemeClr val="dk1"/>
                  </a:solidFill>
                  <a:latin typeface="Calibri"/>
                  <a:ea typeface="Calibri"/>
                  <a:cs typeface="Calibri"/>
                  <a:sym typeface="Calibri"/>
                </a:rPr>
                <a:t>b) Se o adotando possui entre 18 e 21 anos e se encontrava, antes da maioridade, sob a guarda ou tutela dos adotantes  🡪 </a:t>
              </a:r>
              <a:r>
                <a:rPr lang="pt-BR" sz="3200">
                  <a:solidFill>
                    <a:schemeClr val="dk1"/>
                  </a:solidFill>
                  <a:latin typeface="Calibri"/>
                  <a:ea typeface="Calibri"/>
                  <a:cs typeface="Calibri"/>
                  <a:sym typeface="Calibri"/>
                </a:rPr>
                <a:t>aplica-se, excepcionalmente, o regime do ECA.</a:t>
              </a:r>
              <a:endParaRPr/>
            </a:p>
            <a:p>
              <a:pPr indent="0" lvl="0" marL="0" marR="0" rtl="0" algn="just">
                <a:spcBef>
                  <a:spcPts val="0"/>
                </a:spcBef>
                <a:spcAft>
                  <a:spcPts val="0"/>
                </a:spcAft>
                <a:buNone/>
              </a:pPr>
              <a:r>
                <a:t/>
              </a:r>
              <a:endParaRPr b="1" i="1" sz="1400">
                <a:solidFill>
                  <a:srgbClr val="FF0000"/>
                </a:solidFill>
                <a:latin typeface="Calibri"/>
                <a:ea typeface="Calibri"/>
                <a:cs typeface="Calibri"/>
                <a:sym typeface="Calibri"/>
              </a:endParaRPr>
            </a:p>
            <a:p>
              <a:pPr indent="0" lvl="0" marL="0" marR="0" rtl="0" algn="just">
                <a:spcBef>
                  <a:spcPts val="0"/>
                </a:spcBef>
                <a:spcAft>
                  <a:spcPts val="0"/>
                </a:spcAft>
                <a:buNone/>
              </a:pPr>
              <a:r>
                <a:rPr b="1" lang="pt-BR" sz="3200">
                  <a:solidFill>
                    <a:schemeClr val="dk1"/>
                  </a:solidFill>
                  <a:latin typeface="Calibri"/>
                  <a:ea typeface="Calibri"/>
                  <a:cs typeface="Calibri"/>
                  <a:sym typeface="Calibri"/>
                </a:rPr>
                <a:t>c) Se o adotando for &gt; 21 anos ou se tiver atingido a maioridade fora das condições do item anterior 🡪 </a:t>
              </a:r>
              <a:r>
                <a:rPr lang="pt-BR" sz="3200">
                  <a:solidFill>
                    <a:schemeClr val="dk1"/>
                  </a:solidFill>
                  <a:latin typeface="Calibri"/>
                  <a:ea typeface="Calibri"/>
                  <a:cs typeface="Calibri"/>
                  <a:sym typeface="Calibri"/>
                </a:rPr>
                <a:t>regime do Código Civil, aplicando-se normas do ECA apenas subsidiariamente (art. 1.619 do CC)</a:t>
              </a:r>
              <a:endParaRPr i="1" sz="3200">
                <a:solidFill>
                  <a:srgbClr val="FF0000"/>
                </a:solidFill>
                <a:latin typeface="Calibri"/>
                <a:ea typeface="Calibri"/>
                <a:cs typeface="Calibri"/>
                <a:sym typeface="Calibri"/>
              </a:endParaRPr>
            </a:p>
          </p:txBody>
        </p:sp>
      </p:gr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360" name="Google Shape;360;p34"/>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361" name="Google Shape;361;p34"/>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2" name="Google Shape;362;p34"/>
          <p:cNvSpPr txBox="1"/>
          <p:nvPr/>
        </p:nvSpPr>
        <p:spPr>
          <a:xfrm>
            <a:off x="520504" y="678742"/>
            <a:ext cx="11099409" cy="552458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rgbClr val="000000"/>
                </a:solidFill>
                <a:latin typeface="Calibri"/>
                <a:ea typeface="Calibri"/>
                <a:cs typeface="Calibri"/>
                <a:sym typeface="Calibri"/>
              </a:rPr>
              <a:t>3.3. Características da Adoção</a:t>
            </a:r>
            <a:endParaRPr/>
          </a:p>
          <a:p>
            <a:pPr indent="-914400" lvl="0" marL="914400" marR="0" rtl="0" algn="just">
              <a:spcBef>
                <a:spcPts val="1800"/>
              </a:spcBef>
              <a:spcAft>
                <a:spcPts val="0"/>
              </a:spcAft>
              <a:buClr>
                <a:srgbClr val="002060"/>
              </a:buClr>
              <a:buSzPts val="2800"/>
              <a:buFont typeface="Calibri"/>
              <a:buAutoNum type="alphaLcParenR"/>
            </a:pPr>
            <a:r>
              <a:rPr b="1" lang="pt-BR" sz="2800">
                <a:solidFill>
                  <a:srgbClr val="FF0000"/>
                </a:solidFill>
                <a:latin typeface="Calibri"/>
                <a:ea typeface="Calibri"/>
                <a:cs typeface="Calibri"/>
                <a:sym typeface="Calibri"/>
              </a:rPr>
              <a:t>P</a:t>
            </a:r>
            <a:r>
              <a:rPr b="1" lang="pt-BR" sz="2800">
                <a:solidFill>
                  <a:srgbClr val="000000"/>
                </a:solidFill>
                <a:latin typeface="Calibri"/>
                <a:ea typeface="Calibri"/>
                <a:cs typeface="Calibri"/>
                <a:sym typeface="Calibri"/>
              </a:rPr>
              <a:t>ersonalíssima 🡪 </a:t>
            </a:r>
            <a:r>
              <a:rPr lang="pt-BR" sz="2800">
                <a:solidFill>
                  <a:srgbClr val="000000"/>
                </a:solidFill>
                <a:latin typeface="Calibri"/>
                <a:ea typeface="Calibri"/>
                <a:cs typeface="Calibri"/>
                <a:sym typeface="Calibri"/>
              </a:rPr>
              <a:t>não pode ser pleiteada por procuração e é intransmissível, embora possa ser deferida, excepcionalmente, </a:t>
            </a:r>
            <a:r>
              <a:rPr i="1" lang="pt-BR" sz="2800">
                <a:solidFill>
                  <a:srgbClr val="000000"/>
                </a:solidFill>
                <a:latin typeface="Calibri"/>
                <a:ea typeface="Calibri"/>
                <a:cs typeface="Calibri"/>
                <a:sym typeface="Calibri"/>
              </a:rPr>
              <a:t>post mortem</a:t>
            </a:r>
            <a:r>
              <a:rPr lang="pt-BR" sz="2800">
                <a:solidFill>
                  <a:srgbClr val="000000"/>
                </a:solidFill>
                <a:latin typeface="Calibri"/>
                <a:ea typeface="Calibri"/>
                <a:cs typeface="Calibri"/>
                <a:sym typeface="Calibri"/>
              </a:rPr>
              <a:t> (cf. comentários acima).</a:t>
            </a:r>
            <a:endParaRPr sz="2800">
              <a:solidFill>
                <a:srgbClr val="000000"/>
              </a:solidFill>
              <a:latin typeface="Calibri"/>
              <a:ea typeface="Calibri"/>
              <a:cs typeface="Calibri"/>
              <a:sym typeface="Calibri"/>
            </a:endParaRPr>
          </a:p>
          <a:p>
            <a:pPr indent="-914400" lvl="0" marL="914400" marR="0" rtl="0" algn="just">
              <a:spcBef>
                <a:spcPts val="1800"/>
              </a:spcBef>
              <a:spcAft>
                <a:spcPts val="0"/>
              </a:spcAft>
              <a:buClr>
                <a:srgbClr val="002060"/>
              </a:buClr>
              <a:buSzPts val="2800"/>
              <a:buFont typeface="Calibri"/>
              <a:buAutoNum type="alphaLcParenR"/>
            </a:pPr>
            <a:r>
              <a:rPr b="1" lang="pt-BR" sz="2800">
                <a:solidFill>
                  <a:srgbClr val="FF0000"/>
                </a:solidFill>
                <a:latin typeface="Calibri"/>
                <a:ea typeface="Calibri"/>
                <a:cs typeface="Calibri"/>
                <a:sym typeface="Calibri"/>
              </a:rPr>
              <a:t>E</a:t>
            </a:r>
            <a:r>
              <a:rPr b="1" lang="pt-BR" sz="2800">
                <a:solidFill>
                  <a:srgbClr val="000000"/>
                </a:solidFill>
                <a:latin typeface="Calibri"/>
                <a:ea typeface="Calibri"/>
                <a:cs typeface="Calibri"/>
                <a:sym typeface="Calibri"/>
              </a:rPr>
              <a:t>xcepcional 🡪 </a:t>
            </a:r>
            <a:r>
              <a:rPr lang="pt-BR" sz="2800">
                <a:solidFill>
                  <a:srgbClr val="000000"/>
                </a:solidFill>
                <a:latin typeface="Calibri"/>
                <a:ea typeface="Calibri"/>
                <a:cs typeface="Calibri"/>
                <a:sym typeface="Calibri"/>
              </a:rPr>
              <a:t>cabível apenas quando esgotadas as tentativas de permanência da criança na família natural ou extensa.</a:t>
            </a:r>
            <a:endParaRPr/>
          </a:p>
          <a:p>
            <a:pPr indent="-914400" lvl="0" marL="914400" marR="0" rtl="0" algn="just">
              <a:spcBef>
                <a:spcPts val="1800"/>
              </a:spcBef>
              <a:spcAft>
                <a:spcPts val="0"/>
              </a:spcAft>
              <a:buClr>
                <a:srgbClr val="002060"/>
              </a:buClr>
              <a:buSzPts val="2800"/>
              <a:buFont typeface="Calibri"/>
              <a:buAutoNum type="alphaLcParenR"/>
            </a:pPr>
            <a:r>
              <a:rPr b="1" lang="pt-BR" sz="2800">
                <a:solidFill>
                  <a:srgbClr val="FF0000"/>
                </a:solidFill>
                <a:latin typeface="Calibri"/>
                <a:ea typeface="Calibri"/>
                <a:cs typeface="Calibri"/>
                <a:sym typeface="Calibri"/>
              </a:rPr>
              <a:t>P</a:t>
            </a:r>
            <a:r>
              <a:rPr b="1" lang="pt-BR" sz="2800">
                <a:solidFill>
                  <a:srgbClr val="000000"/>
                </a:solidFill>
                <a:latin typeface="Calibri"/>
                <a:ea typeface="Calibri"/>
                <a:cs typeface="Calibri"/>
                <a:sym typeface="Calibri"/>
              </a:rPr>
              <a:t>lena 🡪</a:t>
            </a:r>
            <a:r>
              <a:rPr lang="pt-BR" sz="2800">
                <a:solidFill>
                  <a:srgbClr val="000000"/>
                </a:solidFill>
                <a:latin typeface="Calibri"/>
                <a:ea typeface="Calibri"/>
                <a:cs typeface="Calibri"/>
                <a:sym typeface="Calibri"/>
              </a:rPr>
              <a:t> atribui todos os direitos e deveres de filho, inclusive, quanto às relações de parentesco com os demais familiares, sem distinção, inclusive, para fins sucessórios (entre entre o adotado, seus descendentes, o adotante, seus ascendentes, descendentes e colaterais </a:t>
            </a:r>
            <a:r>
              <a:rPr lang="pt-BR" sz="2800">
                <a:solidFill>
                  <a:srgbClr val="C00000"/>
                </a:solidFill>
                <a:latin typeface="Calibri"/>
                <a:ea typeface="Calibri"/>
                <a:cs typeface="Calibri"/>
                <a:sym typeface="Calibri"/>
              </a:rPr>
              <a:t>até o 4º grau</a:t>
            </a:r>
            <a:r>
              <a:rPr lang="pt-BR" sz="2800">
                <a:solidFill>
                  <a:srgbClr val="000000"/>
                </a:solidFill>
                <a:latin typeface="Calibri"/>
                <a:ea typeface="Calibri"/>
                <a:cs typeface="Calibri"/>
                <a:sym typeface="Calibri"/>
              </a:rPr>
              <a:t>, observada a ordem de vocação hereditária).</a:t>
            </a:r>
            <a:endParaRPr sz="2800">
              <a:solidFill>
                <a:schemeClr val="dk1"/>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grpSp>
        <p:nvGrpSpPr>
          <p:cNvPr id="367" name="Google Shape;367;p35"/>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368" name="Google Shape;368;p35"/>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369" name="Google Shape;369;p35"/>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0" name="Google Shape;370;p35"/>
            <p:cNvSpPr txBox="1"/>
            <p:nvPr/>
          </p:nvSpPr>
          <p:spPr>
            <a:xfrm>
              <a:off x="520504" y="803432"/>
              <a:ext cx="11099409" cy="5155257"/>
            </a:xfrm>
            <a:prstGeom prst="rect">
              <a:avLst/>
            </a:prstGeom>
            <a:noFill/>
            <a:ln>
              <a:noFill/>
            </a:ln>
          </p:spPr>
          <p:txBody>
            <a:bodyPr anchorCtr="0" anchor="t" bIns="45700" lIns="91425" spcFirstLastPara="1" rIns="91425" wrap="square" tIns="45700">
              <a:spAutoFit/>
            </a:bodyPr>
            <a:lstStyle/>
            <a:p>
              <a:pPr indent="-914400" lvl="0" marL="914400" marR="0" rtl="0" algn="just">
                <a:spcBef>
                  <a:spcPts val="0"/>
                </a:spcBef>
                <a:spcAft>
                  <a:spcPts val="0"/>
                </a:spcAft>
                <a:buClr>
                  <a:srgbClr val="002060"/>
                </a:buClr>
                <a:buSzPts val="2800"/>
                <a:buFont typeface="Calibri"/>
                <a:buAutoNum type="alphaLcParenR" startAt="4"/>
              </a:pPr>
              <a:r>
                <a:rPr b="1" lang="pt-BR" sz="2800">
                  <a:solidFill>
                    <a:srgbClr val="000000"/>
                  </a:solidFill>
                  <a:latin typeface="Calibri"/>
                  <a:ea typeface="Calibri"/>
                  <a:cs typeface="Calibri"/>
                  <a:sym typeface="Calibri"/>
                </a:rPr>
                <a:t>Deferida por </a:t>
              </a:r>
              <a:r>
                <a:rPr b="1" lang="pt-BR" sz="2800">
                  <a:solidFill>
                    <a:srgbClr val="FF0000"/>
                  </a:solidFill>
                  <a:latin typeface="Calibri"/>
                  <a:ea typeface="Calibri"/>
                  <a:cs typeface="Calibri"/>
                  <a:sym typeface="Calibri"/>
                </a:rPr>
                <a:t>S</a:t>
              </a:r>
              <a:r>
                <a:rPr b="1" lang="pt-BR" sz="2800">
                  <a:solidFill>
                    <a:srgbClr val="000000"/>
                  </a:solidFill>
                  <a:latin typeface="Calibri"/>
                  <a:ea typeface="Calibri"/>
                  <a:cs typeface="Calibri"/>
                  <a:sym typeface="Calibri"/>
                </a:rPr>
                <a:t>entença 🡪 </a:t>
              </a:r>
              <a:r>
                <a:rPr lang="pt-BR" sz="2800">
                  <a:solidFill>
                    <a:srgbClr val="000000"/>
                  </a:solidFill>
                  <a:latin typeface="Calibri"/>
                  <a:ea typeface="Calibri"/>
                  <a:cs typeface="Calibri"/>
                  <a:sym typeface="Calibri"/>
                </a:rPr>
                <a:t>toda adoção deve ser judicializada, mesmo as adoções de adultos (no antigo CC/1916, a adoção de adultos podia ser extrajudicial, possibilidade atualmente abolida).</a:t>
              </a:r>
              <a:endParaRPr/>
            </a:p>
            <a:p>
              <a:pPr indent="-914400" lvl="0" marL="914400" marR="0" rtl="0" algn="just">
                <a:spcBef>
                  <a:spcPts val="1800"/>
                </a:spcBef>
                <a:spcAft>
                  <a:spcPts val="0"/>
                </a:spcAft>
                <a:buClr>
                  <a:srgbClr val="002060"/>
                </a:buClr>
                <a:buSzPts val="2800"/>
                <a:buFont typeface="Calibri"/>
                <a:buAutoNum type="alphaLcParenR" startAt="4"/>
              </a:pPr>
              <a:r>
                <a:rPr b="1" lang="pt-BR" sz="2800">
                  <a:solidFill>
                    <a:srgbClr val="FF0000"/>
                  </a:solidFill>
                  <a:latin typeface="Calibri"/>
                  <a:ea typeface="Calibri"/>
                  <a:cs typeface="Calibri"/>
                  <a:sym typeface="Calibri"/>
                </a:rPr>
                <a:t>I</a:t>
              </a:r>
              <a:r>
                <a:rPr b="1" lang="pt-BR" sz="2800">
                  <a:solidFill>
                    <a:srgbClr val="000000"/>
                  </a:solidFill>
                  <a:latin typeface="Calibri"/>
                  <a:ea typeface="Calibri"/>
                  <a:cs typeface="Calibri"/>
                  <a:sym typeface="Calibri"/>
                </a:rPr>
                <a:t>rrevogável 🡪 </a:t>
              </a:r>
              <a:r>
                <a:rPr lang="pt-BR" sz="2800">
                  <a:solidFill>
                    <a:srgbClr val="000000"/>
                  </a:solidFill>
                  <a:latin typeface="Calibri"/>
                  <a:ea typeface="Calibri"/>
                  <a:cs typeface="Calibri"/>
                  <a:sym typeface="Calibri"/>
                </a:rPr>
                <a:t>após o trânsito em julgado, só rescisória pode desconstituí-la. </a:t>
              </a:r>
              <a:r>
                <a:rPr b="1" lang="pt-BR" sz="2800">
                  <a:solidFill>
                    <a:srgbClr val="C00000"/>
                  </a:solidFill>
                  <a:latin typeface="Calibri"/>
                  <a:ea typeface="Calibri"/>
                  <a:cs typeface="Calibri"/>
                  <a:sym typeface="Calibri"/>
                </a:rPr>
                <a:t>Com a morte dos adotantes, não se restabelece o vínculo familiar anterior!!!</a:t>
              </a:r>
              <a:endParaRPr/>
            </a:p>
            <a:p>
              <a:pPr indent="0" lvl="0" marL="0" marR="0" rtl="0" algn="l">
                <a:spcBef>
                  <a:spcPts val="1800"/>
                </a:spcBef>
                <a:spcAft>
                  <a:spcPts val="0"/>
                </a:spcAft>
                <a:buNone/>
              </a:pPr>
              <a:r>
                <a:rPr b="1" lang="pt-BR" sz="3200">
                  <a:solidFill>
                    <a:srgbClr val="000000"/>
                  </a:solidFill>
                  <a:latin typeface="Calibri"/>
                  <a:ea typeface="Calibri"/>
                  <a:cs typeface="Calibri"/>
                  <a:sym typeface="Calibri"/>
                </a:rPr>
                <a:t>5. Modalidades de adoção</a:t>
              </a:r>
              <a:r>
                <a:rPr b="0" lang="pt-BR" sz="3200">
                  <a:solidFill>
                    <a:srgbClr val="000000"/>
                  </a:solidFill>
                  <a:latin typeface="Calibri"/>
                  <a:ea typeface="Calibri"/>
                  <a:cs typeface="Calibri"/>
                  <a:sym typeface="Calibri"/>
                </a:rPr>
                <a:t> </a:t>
              </a:r>
              <a:endParaRPr/>
            </a:p>
            <a:p>
              <a:pPr indent="-914400" lvl="0" marL="914400" marR="0" rtl="0" algn="just">
                <a:spcBef>
                  <a:spcPts val="1800"/>
                </a:spcBef>
                <a:spcAft>
                  <a:spcPts val="0"/>
                </a:spcAft>
                <a:buClr>
                  <a:srgbClr val="002060"/>
                </a:buClr>
                <a:buSzPts val="2800"/>
                <a:buFont typeface="Calibri"/>
                <a:buAutoNum type="alphaLcParenR"/>
              </a:pPr>
              <a:r>
                <a:rPr b="1" lang="pt-BR" sz="2800">
                  <a:solidFill>
                    <a:srgbClr val="000000"/>
                  </a:solidFill>
                  <a:latin typeface="Calibri"/>
                  <a:ea typeface="Calibri"/>
                  <a:cs typeface="Calibri"/>
                  <a:sym typeface="Calibri"/>
                </a:rPr>
                <a:t>Adoção conjunta ou bilateral</a:t>
              </a:r>
              <a:r>
                <a:rPr lang="pt-BR" sz="2800">
                  <a:solidFill>
                    <a:srgbClr val="000000"/>
                  </a:solidFill>
                  <a:latin typeface="Calibri"/>
                  <a:ea typeface="Calibri"/>
                  <a:cs typeface="Calibri"/>
                  <a:sym typeface="Calibri"/>
                </a:rPr>
                <a:t> 🡪</a:t>
              </a:r>
              <a:r>
                <a:rPr b="0" lang="pt-BR" sz="2800">
                  <a:solidFill>
                    <a:srgbClr val="000000"/>
                  </a:solidFill>
                  <a:latin typeface="Calibri"/>
                  <a:ea typeface="Calibri"/>
                  <a:cs typeface="Calibri"/>
                  <a:sym typeface="Calibri"/>
                </a:rPr>
                <a:t> é aquela pleiteada por casal de cônjuges ou companheiros (</a:t>
              </a:r>
              <a:r>
                <a:rPr lang="pt-BR" sz="2800">
                  <a:solidFill>
                    <a:srgbClr val="C00000"/>
                  </a:solidFill>
                  <a:latin typeface="Calibri"/>
                  <a:ea typeface="Calibri"/>
                  <a:cs typeface="Calibri"/>
                  <a:sym typeface="Calibri"/>
                </a:rPr>
                <a:t>independentemente de orientação sexual</a:t>
              </a:r>
              <a:r>
                <a:rPr b="0" lang="pt-BR" sz="2800">
                  <a:solidFill>
                    <a:srgbClr val="000000"/>
                  </a:solidFill>
                  <a:latin typeface="Calibri"/>
                  <a:ea typeface="Calibri"/>
                  <a:cs typeface="Calibri"/>
                  <a:sym typeface="Calibri"/>
                </a:rPr>
                <a:t>), comprovada, neste caso, estabilidade da família (art. 42, §2º)</a:t>
              </a:r>
              <a:endParaRPr b="1" sz="2800">
                <a:solidFill>
                  <a:srgbClr val="FF0000"/>
                </a:solidFill>
                <a:latin typeface="Calibri"/>
                <a:ea typeface="Calibri"/>
                <a:cs typeface="Calibri"/>
                <a:sym typeface="Calibri"/>
              </a:endParaRPr>
            </a:p>
          </p:txBody>
        </p:sp>
      </p:gr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grpSp>
        <p:nvGrpSpPr>
          <p:cNvPr id="375" name="Google Shape;375;p36"/>
          <p:cNvGrpSpPr/>
          <p:nvPr/>
        </p:nvGrpSpPr>
        <p:grpSpPr>
          <a:xfrm>
            <a:off x="520505" y="0"/>
            <a:ext cx="11671495" cy="6858000"/>
            <a:chOff x="520505" y="0"/>
            <a:chExt cx="11671495" cy="6858000"/>
          </a:xfrm>
        </p:grpSpPr>
        <p:sp>
          <p:nvSpPr>
            <p:cNvPr id="376" name="Google Shape;376;p36"/>
            <p:cNvSpPr txBox="1"/>
            <p:nvPr/>
          </p:nvSpPr>
          <p:spPr>
            <a:xfrm>
              <a:off x="520505" y="371055"/>
              <a:ext cx="7348878" cy="60939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3200">
                  <a:solidFill>
                    <a:srgbClr val="C00000"/>
                  </a:solidFill>
                  <a:latin typeface="Calibri"/>
                  <a:ea typeface="Calibri"/>
                  <a:cs typeface="Calibri"/>
                  <a:sym typeface="Calibri"/>
                </a:rPr>
                <a:t>Casais divorciados podem adotar conjuntamente, de forma excepcional, desde que atendidas as condições do art. 42, §4º, do ECA: </a:t>
              </a:r>
              <a:endParaRPr/>
            </a:p>
            <a:p>
              <a:pPr indent="0" lvl="0" marL="0" marR="0" rtl="0" algn="l">
                <a:spcBef>
                  <a:spcPts val="1800"/>
                </a:spcBef>
                <a:spcAft>
                  <a:spcPts val="0"/>
                </a:spcAft>
                <a:buNone/>
              </a:pPr>
              <a:r>
                <a:t/>
              </a:r>
              <a:endParaRPr sz="1000">
                <a:solidFill>
                  <a:srgbClr val="C00000"/>
                </a:solidFill>
                <a:latin typeface="Calibri"/>
                <a:ea typeface="Calibri"/>
                <a:cs typeface="Calibri"/>
                <a:sym typeface="Calibri"/>
              </a:endParaRPr>
            </a:p>
            <a:p>
              <a:pPr indent="0" lvl="0" marL="0" marR="0" rtl="0" algn="l">
                <a:spcBef>
                  <a:spcPts val="1800"/>
                </a:spcBef>
                <a:spcAft>
                  <a:spcPts val="0"/>
                </a:spcAft>
                <a:buNone/>
              </a:pPr>
              <a:r>
                <a:rPr lang="pt-BR" sz="3200">
                  <a:solidFill>
                    <a:srgbClr val="000000"/>
                  </a:solidFill>
                  <a:latin typeface="Calibri"/>
                  <a:ea typeface="Calibri"/>
                  <a:cs typeface="Calibri"/>
                  <a:sym typeface="Calibri"/>
                </a:rPr>
                <a:t>(i) prévio acordo sobre a guarda/visitação; </a:t>
              </a:r>
              <a:endParaRPr/>
            </a:p>
            <a:p>
              <a:pPr indent="0" lvl="0" marL="0" marR="0" rtl="0" algn="l">
                <a:spcBef>
                  <a:spcPts val="1800"/>
                </a:spcBef>
                <a:spcAft>
                  <a:spcPts val="0"/>
                </a:spcAft>
                <a:buNone/>
              </a:pPr>
              <a:r>
                <a:rPr lang="pt-BR" sz="3200">
                  <a:solidFill>
                    <a:srgbClr val="000000"/>
                  </a:solidFill>
                  <a:latin typeface="Calibri"/>
                  <a:ea typeface="Calibri"/>
                  <a:cs typeface="Calibri"/>
                  <a:sym typeface="Calibri"/>
                </a:rPr>
                <a:t>(ii) o estágio de convivência tenha iniciado na constância da união; </a:t>
              </a:r>
              <a:endParaRPr/>
            </a:p>
            <a:p>
              <a:pPr indent="0" lvl="0" marL="0" marR="0" rtl="0" algn="l">
                <a:spcBef>
                  <a:spcPts val="1800"/>
                </a:spcBef>
                <a:spcAft>
                  <a:spcPts val="0"/>
                </a:spcAft>
                <a:buNone/>
              </a:pPr>
              <a:r>
                <a:rPr lang="pt-BR" sz="3200">
                  <a:solidFill>
                    <a:srgbClr val="000000"/>
                  </a:solidFill>
                  <a:latin typeface="Calibri"/>
                  <a:ea typeface="Calibri"/>
                  <a:cs typeface="Calibri"/>
                  <a:sym typeface="Calibri"/>
                </a:rPr>
                <a:t>(iii) comprovação dos vínculos de afinidade e afetividade com quem não detenha a guarda.</a:t>
              </a:r>
              <a:endParaRPr sz="3200">
                <a:solidFill>
                  <a:schemeClr val="dk1"/>
                </a:solidFill>
                <a:latin typeface="Calibri"/>
                <a:ea typeface="Calibri"/>
                <a:cs typeface="Calibri"/>
                <a:sym typeface="Calibri"/>
              </a:endParaRPr>
            </a:p>
          </p:txBody>
        </p:sp>
        <p:pic>
          <p:nvPicPr>
            <p:cNvPr descr="Banco de imagens : arquitetura, rua, chão, calçada portuguesa, Passagem,  padronizar, linha, solo, telha, objeto, círculo, arte, fundo, desenhar,  circular, mosaico, Pavimentação, superfície da estrada 1920x1272 - -  1023658 - Imagens Gratuitas - PxHere" id="377" name="Google Shape;377;p36"/>
            <p:cNvPicPr preferRelativeResize="0"/>
            <p:nvPr/>
          </p:nvPicPr>
          <p:blipFill rotWithShape="1">
            <a:blip r:embed="rId3">
              <a:alphaModFix/>
            </a:blip>
            <a:srcRect b="0" l="0" r="0" t="0"/>
            <a:stretch/>
          </p:blipFill>
          <p:spPr>
            <a:xfrm>
              <a:off x="7991061" y="0"/>
              <a:ext cx="4200939" cy="6858000"/>
            </a:xfrm>
            <a:prstGeom prst="rect">
              <a:avLst/>
            </a:prstGeom>
            <a:noFill/>
            <a:ln>
              <a:noFill/>
            </a:ln>
          </p:spPr>
        </p:pic>
      </p:gr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1" name="Shape 381"/>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382" name="Google Shape;382;p37"/>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383" name="Google Shape;383;p37"/>
          <p:cNvSpPr/>
          <p:nvPr/>
        </p:nvSpPr>
        <p:spPr>
          <a:xfrm>
            <a:off x="361071" y="393895"/>
            <a:ext cx="11483926" cy="2102971"/>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4" name="Google Shape;384;p37"/>
          <p:cNvSpPr txBox="1"/>
          <p:nvPr/>
        </p:nvSpPr>
        <p:spPr>
          <a:xfrm>
            <a:off x="520504" y="715648"/>
            <a:ext cx="11099409" cy="156966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200">
                <a:solidFill>
                  <a:srgbClr val="1F3864"/>
                </a:solidFill>
                <a:latin typeface="Calibri"/>
                <a:ea typeface="Calibri"/>
                <a:cs typeface="Calibri"/>
                <a:sym typeface="Calibri"/>
              </a:rPr>
              <a:t>b)</a:t>
            </a:r>
            <a:r>
              <a:rPr lang="pt-BR" sz="3200">
                <a:solidFill>
                  <a:srgbClr val="000000"/>
                </a:solidFill>
                <a:latin typeface="Calibri"/>
                <a:ea typeface="Calibri"/>
                <a:cs typeface="Calibri"/>
                <a:sym typeface="Calibri"/>
              </a:rPr>
              <a:t> Adoção unilateral 🡪 </a:t>
            </a:r>
            <a:r>
              <a:rPr b="0" lang="pt-BR" sz="3200">
                <a:solidFill>
                  <a:srgbClr val="000000"/>
                </a:solidFill>
                <a:latin typeface="Calibri"/>
                <a:ea typeface="Calibri"/>
                <a:cs typeface="Calibri"/>
                <a:sym typeface="Calibri"/>
              </a:rPr>
              <a:t>é aquela na qual um dos cônjuges/companheiros adota o filho do outro, preservando-se os vínculos deste com a criança (art. 41, §1º)</a:t>
            </a:r>
            <a:endParaRPr sz="3200">
              <a:solidFill>
                <a:schemeClr val="dk1"/>
              </a:solidFill>
              <a:latin typeface="Calibri"/>
              <a:ea typeface="Calibri"/>
              <a:cs typeface="Calibri"/>
              <a:sym typeface="Calibri"/>
            </a:endParaRPr>
          </a:p>
        </p:txBody>
      </p:sp>
      <p:sp>
        <p:nvSpPr>
          <p:cNvPr id="385" name="Google Shape;385;p37"/>
          <p:cNvSpPr/>
          <p:nvPr/>
        </p:nvSpPr>
        <p:spPr>
          <a:xfrm>
            <a:off x="682171" y="3064459"/>
            <a:ext cx="10798629" cy="3358843"/>
          </a:xfrm>
          <a:prstGeom prst="roundRect">
            <a:avLst>
              <a:gd fmla="val 0" name="adj"/>
            </a:avLst>
          </a:prstGeom>
          <a:solidFill>
            <a:srgbClr val="E1EFD8"/>
          </a:solidFill>
          <a:ln cap="flat" cmpd="sng" w="12700">
            <a:solidFill>
              <a:srgbClr val="E1EFD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lang="pt-BR" sz="3600">
                <a:solidFill>
                  <a:srgbClr val="000000"/>
                </a:solidFill>
                <a:latin typeface="Calibri"/>
                <a:ea typeface="Calibri"/>
                <a:cs typeface="Calibri"/>
                <a:sym typeface="Calibri"/>
              </a:rPr>
              <a:t> </a:t>
            </a:r>
            <a:r>
              <a:rPr b="1" lang="pt-BR" sz="3600">
                <a:solidFill>
                  <a:srgbClr val="C00000"/>
                </a:solidFill>
                <a:latin typeface="Calibri"/>
                <a:ea typeface="Calibri"/>
                <a:cs typeface="Calibri"/>
                <a:sym typeface="Calibri"/>
              </a:rPr>
              <a:t>ATENÇÃO:</a:t>
            </a:r>
            <a:endParaRPr sz="3600">
              <a:solidFill>
                <a:srgbClr val="002060"/>
              </a:solidFill>
              <a:latin typeface="Calibri"/>
              <a:ea typeface="Calibri"/>
              <a:cs typeface="Calibri"/>
              <a:sym typeface="Calibri"/>
            </a:endParaRPr>
          </a:p>
          <a:p>
            <a:pPr indent="-685800" lvl="0" marL="685800" marR="0" rtl="0" algn="l">
              <a:spcBef>
                <a:spcPts val="1800"/>
              </a:spcBef>
              <a:spcAft>
                <a:spcPts val="0"/>
              </a:spcAft>
              <a:buClr>
                <a:srgbClr val="002060"/>
              </a:buClr>
              <a:buSzPts val="3600"/>
              <a:buFont typeface="Noto Sans Symbols"/>
              <a:buChar char="✔"/>
            </a:pPr>
            <a:r>
              <a:rPr lang="pt-BR" sz="3600">
                <a:solidFill>
                  <a:srgbClr val="002060"/>
                </a:solidFill>
                <a:latin typeface="Calibri"/>
                <a:ea typeface="Calibri"/>
                <a:cs typeface="Calibri"/>
                <a:sym typeface="Calibri"/>
              </a:rPr>
              <a:t>Adoção unilateral é uma das exceções passíveis de serem realizadas de forma direta!</a:t>
            </a:r>
            <a:endParaRPr/>
          </a:p>
          <a:p>
            <a:pPr indent="-685800" lvl="0" marL="685800" marR="0" rtl="0" algn="l">
              <a:spcBef>
                <a:spcPts val="1800"/>
              </a:spcBef>
              <a:spcAft>
                <a:spcPts val="0"/>
              </a:spcAft>
              <a:buClr>
                <a:srgbClr val="002060"/>
              </a:buClr>
              <a:buSzPts val="3600"/>
              <a:buFont typeface="Noto Sans Symbols"/>
              <a:buChar char="✔"/>
            </a:pPr>
            <a:r>
              <a:rPr lang="pt-BR" sz="3600">
                <a:solidFill>
                  <a:srgbClr val="002060"/>
                </a:solidFill>
                <a:latin typeface="Calibri"/>
                <a:ea typeface="Calibri"/>
                <a:cs typeface="Calibri"/>
                <a:sym typeface="Calibri"/>
              </a:rPr>
              <a:t>Pessoas solteiras podem se habilitar à adoção, individualmente, apesar do silêncio da lei.</a:t>
            </a:r>
            <a:r>
              <a:rPr lang="pt-BR" sz="3600">
                <a:solidFill>
                  <a:srgbClr val="1F3864"/>
                </a:solidFill>
                <a:latin typeface="Calibri"/>
                <a:ea typeface="Calibri"/>
                <a:cs typeface="Calibri"/>
                <a:sym typeface="Calibri"/>
              </a:rPr>
              <a:t> </a:t>
            </a:r>
            <a:endParaRPr i="1" sz="3600">
              <a:solidFill>
                <a:srgbClr val="1F3864"/>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grpSp>
        <p:nvGrpSpPr>
          <p:cNvPr id="390" name="Google Shape;390;p38"/>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391" name="Google Shape;391;p38"/>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392" name="Google Shape;392;p38"/>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3" name="Google Shape;393;p38"/>
            <p:cNvSpPr txBox="1"/>
            <p:nvPr/>
          </p:nvSpPr>
          <p:spPr>
            <a:xfrm>
              <a:off x="520504" y="616707"/>
              <a:ext cx="11099409" cy="5786199"/>
            </a:xfrm>
            <a:prstGeom prst="rect">
              <a:avLst/>
            </a:prstGeom>
            <a:noFill/>
            <a:ln>
              <a:noFill/>
            </a:ln>
          </p:spPr>
          <p:txBody>
            <a:bodyPr anchorCtr="0" anchor="t" bIns="45700" lIns="91425" spcFirstLastPara="1" rIns="91425" wrap="square" tIns="45700">
              <a:spAutoFit/>
            </a:bodyPr>
            <a:lstStyle/>
            <a:p>
              <a:pPr indent="-914400" lvl="0" marL="914400" marR="0" rtl="0" algn="l">
                <a:spcBef>
                  <a:spcPts val="0"/>
                </a:spcBef>
                <a:spcAft>
                  <a:spcPts val="0"/>
                </a:spcAft>
                <a:buClr>
                  <a:srgbClr val="002060"/>
                </a:buClr>
                <a:buSzPts val="3400"/>
                <a:buFont typeface="Calibri"/>
                <a:buAutoNum type="alphaLcParenR" startAt="3"/>
              </a:pPr>
              <a:r>
                <a:rPr lang="pt-BR" sz="3400">
                  <a:solidFill>
                    <a:srgbClr val="000000"/>
                  </a:solidFill>
                  <a:latin typeface="Calibri"/>
                  <a:ea typeface="Calibri"/>
                  <a:cs typeface="Calibri"/>
                  <a:sym typeface="Calibri"/>
                </a:rPr>
                <a:t>Adoção póstuma, </a:t>
              </a:r>
              <a:r>
                <a:rPr i="1" lang="pt-BR" sz="3400">
                  <a:solidFill>
                    <a:srgbClr val="000000"/>
                  </a:solidFill>
                  <a:latin typeface="Calibri"/>
                  <a:ea typeface="Calibri"/>
                  <a:cs typeface="Calibri"/>
                  <a:sym typeface="Calibri"/>
                </a:rPr>
                <a:t>post mortem</a:t>
              </a:r>
              <a:r>
                <a:rPr lang="pt-BR" sz="3400">
                  <a:solidFill>
                    <a:srgbClr val="000000"/>
                  </a:solidFill>
                  <a:latin typeface="Calibri"/>
                  <a:ea typeface="Calibri"/>
                  <a:cs typeface="Calibri"/>
                  <a:sym typeface="Calibri"/>
                </a:rPr>
                <a:t> ou nuncupativa 🡪</a:t>
              </a:r>
              <a:r>
                <a:rPr b="0" lang="pt-BR" sz="3400">
                  <a:solidFill>
                    <a:srgbClr val="000000"/>
                  </a:solidFill>
                  <a:latin typeface="Calibri"/>
                  <a:ea typeface="Calibri"/>
                  <a:cs typeface="Calibri"/>
                  <a:sym typeface="Calibri"/>
                </a:rPr>
                <a:t> é aquela deferida, excepcionalmente, a pessoas já falecidas. Para tanto, deve-se observar as </a:t>
              </a:r>
              <a:r>
                <a:rPr lang="pt-BR" sz="3400">
                  <a:solidFill>
                    <a:srgbClr val="000000"/>
                  </a:solidFill>
                  <a:latin typeface="Calibri"/>
                  <a:ea typeface="Calibri"/>
                  <a:cs typeface="Calibri"/>
                  <a:sym typeface="Calibri"/>
                </a:rPr>
                <a:t>seguintes condições</a:t>
              </a:r>
              <a:r>
                <a:rPr b="0" lang="pt-BR" sz="3400">
                  <a:solidFill>
                    <a:srgbClr val="000000"/>
                  </a:solidFill>
                  <a:latin typeface="Calibri"/>
                  <a:ea typeface="Calibri"/>
                  <a:cs typeface="Calibri"/>
                  <a:sym typeface="Calibri"/>
                </a:rPr>
                <a:t>: </a:t>
              </a:r>
              <a:endParaRPr/>
            </a:p>
            <a:p>
              <a:pPr indent="-1143000" lvl="0" marL="1143000" marR="0" rtl="0" algn="l">
                <a:spcBef>
                  <a:spcPts val="1800"/>
                </a:spcBef>
                <a:spcAft>
                  <a:spcPts val="0"/>
                </a:spcAft>
                <a:buClr>
                  <a:srgbClr val="002060"/>
                </a:buClr>
                <a:buSzPts val="3400"/>
                <a:buFont typeface="Calibri"/>
                <a:buAutoNum type="romanLcParenBoth"/>
              </a:pPr>
              <a:r>
                <a:rPr b="0" lang="pt-BR" sz="3400">
                  <a:solidFill>
                    <a:srgbClr val="000000"/>
                  </a:solidFill>
                  <a:latin typeface="Calibri"/>
                  <a:ea typeface="Calibri"/>
                  <a:cs typeface="Calibri"/>
                  <a:sym typeface="Calibri"/>
                </a:rPr>
                <a:t>o processo de adoção deve já estar em curso quando do óbito e</a:t>
              </a:r>
              <a:endParaRPr/>
            </a:p>
            <a:p>
              <a:pPr indent="-1143000" lvl="0" marL="1143000" marR="0" rtl="0" algn="l">
                <a:spcBef>
                  <a:spcPts val="1800"/>
                </a:spcBef>
                <a:spcAft>
                  <a:spcPts val="0"/>
                </a:spcAft>
                <a:buClr>
                  <a:srgbClr val="002060"/>
                </a:buClr>
                <a:buSzPts val="3400"/>
                <a:buFont typeface="Calibri"/>
                <a:buAutoNum type="romanLcParenBoth"/>
              </a:pPr>
              <a:r>
                <a:rPr b="0" lang="pt-BR" sz="3400">
                  <a:solidFill>
                    <a:srgbClr val="000000"/>
                  </a:solidFill>
                  <a:latin typeface="Calibri"/>
                  <a:ea typeface="Calibri"/>
                  <a:cs typeface="Calibri"/>
                  <a:sym typeface="Calibri"/>
                </a:rPr>
                <a:t>existência de manifestação inequívoca, pelo adotante, do desejo de adotar (para o STJ, a manifestação inequívoca parte do mesmo da filiação socioafetiva: posse do estado de filiação pelo binômio </a:t>
              </a:r>
              <a:r>
                <a:rPr lang="pt-BR" sz="3400">
                  <a:solidFill>
                    <a:srgbClr val="C00000"/>
                  </a:solidFill>
                  <a:latin typeface="Calibri"/>
                  <a:ea typeface="Calibri"/>
                  <a:cs typeface="Calibri"/>
                  <a:sym typeface="Calibri"/>
                </a:rPr>
                <a:t>– trato/fama</a:t>
              </a:r>
              <a:r>
                <a:rPr lang="pt-BR" sz="3400">
                  <a:solidFill>
                    <a:srgbClr val="FF0000"/>
                  </a:solidFill>
                  <a:latin typeface="Calibri"/>
                  <a:ea typeface="Calibri"/>
                  <a:cs typeface="Calibri"/>
                  <a:sym typeface="Calibri"/>
                </a:rPr>
                <a:t> </a:t>
              </a:r>
              <a:r>
                <a:rPr b="0" lang="pt-BR" sz="3400">
                  <a:solidFill>
                    <a:srgbClr val="000000"/>
                  </a:solidFill>
                  <a:latin typeface="Calibri"/>
                  <a:ea typeface="Calibri"/>
                  <a:cs typeface="Calibri"/>
                  <a:sym typeface="Calibri"/>
                </a:rPr>
                <a:t>)</a:t>
              </a:r>
              <a:endParaRPr sz="3400">
                <a:solidFill>
                  <a:schemeClr val="dk1"/>
                </a:solidFill>
                <a:latin typeface="Calibri"/>
                <a:ea typeface="Calibri"/>
                <a:cs typeface="Calibri"/>
                <a:sym typeface="Calibri"/>
              </a:endParaRPr>
            </a:p>
          </p:txBody>
        </p:sp>
      </p:gr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39"/>
          <p:cNvSpPr txBox="1"/>
          <p:nvPr/>
        </p:nvSpPr>
        <p:spPr>
          <a:xfrm>
            <a:off x="249381" y="304798"/>
            <a:ext cx="11679383" cy="6206840"/>
          </a:xfrm>
          <a:prstGeom prst="rect">
            <a:avLst/>
          </a:prstGeom>
          <a:solidFill>
            <a:srgbClr val="F7CAAC"/>
          </a:solid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rgbClr val="002060"/>
              </a:buClr>
              <a:buSzPts val="3600"/>
              <a:buFont typeface="Arial"/>
              <a:buChar char="•"/>
            </a:pPr>
            <a:r>
              <a:rPr lang="pt-BR" sz="3600">
                <a:solidFill>
                  <a:srgbClr val="FF0000"/>
                </a:solidFill>
                <a:latin typeface="Calibri"/>
                <a:ea typeface="Calibri"/>
                <a:cs typeface="Calibri"/>
                <a:sym typeface="Calibri"/>
              </a:rPr>
              <a:t>Jurisprudência temática:</a:t>
            </a:r>
            <a:endParaRPr/>
          </a:p>
          <a:p>
            <a:pPr indent="-571500" lvl="0" marL="571500" marR="0" rtl="0" algn="l">
              <a:lnSpc>
                <a:spcPct val="90000"/>
              </a:lnSpc>
              <a:spcBef>
                <a:spcPts val="1800"/>
              </a:spcBef>
              <a:spcAft>
                <a:spcPts val="0"/>
              </a:spcAft>
              <a:buClr>
                <a:srgbClr val="002060"/>
              </a:buClr>
              <a:buSzPts val="3000"/>
              <a:buFont typeface="Noto Sans Symbols"/>
              <a:buChar char="▪"/>
            </a:pPr>
            <a:r>
              <a:rPr lang="pt-BR" sz="3000">
                <a:solidFill>
                  <a:schemeClr val="dk1"/>
                </a:solidFill>
                <a:latin typeface="Calibri"/>
                <a:ea typeface="Calibri"/>
                <a:cs typeface="Calibri"/>
                <a:sym typeface="Calibri"/>
              </a:rPr>
              <a:t>Adoção póstuma por pessoa falecida antes da propositura da adoção</a:t>
            </a:r>
            <a:endParaRPr/>
          </a:p>
          <a:p>
            <a:pPr indent="-228600" lvl="0" marL="228600" marR="0" rtl="0" algn="l">
              <a:lnSpc>
                <a:spcPct val="90000"/>
              </a:lnSpc>
              <a:spcBef>
                <a:spcPts val="1800"/>
              </a:spcBef>
              <a:spcAft>
                <a:spcPts val="0"/>
              </a:spcAft>
              <a:buClr>
                <a:srgbClr val="002060"/>
              </a:buClr>
              <a:buSzPts val="3000"/>
              <a:buFont typeface="Arial"/>
              <a:buChar char="•"/>
            </a:pPr>
            <a:r>
              <a:rPr lang="pt-BR" sz="3000">
                <a:solidFill>
                  <a:schemeClr val="dk1"/>
                </a:solidFill>
                <a:latin typeface="Calibri"/>
                <a:ea typeface="Calibri"/>
                <a:cs typeface="Calibri"/>
                <a:sym typeface="Calibri"/>
              </a:rPr>
              <a:t>(...) Em que pese o art. 42, § 6º, do ECA estabelecer ser possível a adoção ao adotante que, após inequívoca manifestação de vontade, vier a falecer no curso do procedimento de adoção, a jurisprudência evoluiu progressivamente para, em situações excepcionais, reconhecer a possibilidade jurídica do pedido de adoção póstuma, quando, embora não tenha ajuizado a ação em vida, ficar demonstrado, de forma inequívoca, que, diante de longa relação de afetividade, o falecido pretendia realizar o procedimento.</a:t>
            </a:r>
            <a:endParaRPr/>
          </a:p>
          <a:p>
            <a:pPr indent="-228600" lvl="0" marL="228600" marR="0" rtl="0" algn="l">
              <a:lnSpc>
                <a:spcPct val="90000"/>
              </a:lnSpc>
              <a:spcBef>
                <a:spcPts val="1800"/>
              </a:spcBef>
              <a:spcAft>
                <a:spcPts val="0"/>
              </a:spcAft>
              <a:buClr>
                <a:srgbClr val="002060"/>
              </a:buClr>
              <a:buSzPts val="3000"/>
              <a:buFont typeface="Arial"/>
              <a:buChar char="•"/>
            </a:pPr>
            <a:r>
              <a:rPr lang="pt-BR" sz="3000">
                <a:solidFill>
                  <a:schemeClr val="dk1"/>
                </a:solidFill>
                <a:latin typeface="Calibri"/>
                <a:ea typeface="Calibri"/>
                <a:cs typeface="Calibri"/>
                <a:sym typeface="Calibri"/>
              </a:rPr>
              <a:t>(AgInt no REsp 1520454/RS, Rel. Ministro LÁZARO GUIMARÃES (DESEMBARGADOR CONVOCADO DO TRF 5ª REGIÃO), QUARTA TURMA, julgado em 22/03/2018, DJe 16/04/2018)</a:t>
            </a:r>
            <a:endParaRPr/>
          </a:p>
          <a:p>
            <a:pPr indent="0" lvl="0" marL="0" marR="0" rtl="0" algn="l">
              <a:lnSpc>
                <a:spcPct val="90000"/>
              </a:lnSpc>
              <a:spcBef>
                <a:spcPts val="1800"/>
              </a:spcBef>
              <a:spcAft>
                <a:spcPts val="0"/>
              </a:spcAft>
              <a:buClr>
                <a:srgbClr val="002060"/>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121" name="Google Shape;121;p4"/>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122" name="Google Shape;122;p4"/>
          <p:cNvSpPr/>
          <p:nvPr/>
        </p:nvSpPr>
        <p:spPr>
          <a:xfrm>
            <a:off x="361071" y="393896"/>
            <a:ext cx="11483926" cy="4134562"/>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 name="Google Shape;123;p4"/>
          <p:cNvSpPr txBox="1"/>
          <p:nvPr/>
        </p:nvSpPr>
        <p:spPr>
          <a:xfrm>
            <a:off x="520504" y="677504"/>
            <a:ext cx="11099409" cy="353943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1. Tipologia das famílias no ECA</a:t>
            </a:r>
            <a:endParaRPr/>
          </a:p>
          <a:p>
            <a:pPr indent="-914400" lvl="0" marL="914400" marR="0" rtl="0" algn="just">
              <a:spcBef>
                <a:spcPts val="0"/>
              </a:spcBef>
              <a:spcAft>
                <a:spcPts val="0"/>
              </a:spcAft>
              <a:buClr>
                <a:schemeClr val="dk1"/>
              </a:buClr>
              <a:buSzPts val="2800"/>
              <a:buFont typeface="Calibri"/>
              <a:buChar char="-"/>
            </a:pPr>
            <a:r>
              <a:rPr b="1" lang="pt-BR" sz="2800">
                <a:solidFill>
                  <a:schemeClr val="dk1"/>
                </a:solidFill>
                <a:latin typeface="Calibri"/>
                <a:ea typeface="Calibri"/>
                <a:cs typeface="Calibri"/>
                <a:sym typeface="Calibri"/>
              </a:rPr>
              <a:t>Família natural ou nuclear</a:t>
            </a:r>
            <a:r>
              <a:rPr lang="pt-BR" sz="2800">
                <a:solidFill>
                  <a:schemeClr val="dk1"/>
                </a:solidFill>
                <a:latin typeface="Calibri"/>
                <a:ea typeface="Calibri"/>
                <a:cs typeface="Calibri"/>
                <a:sym typeface="Calibri"/>
              </a:rPr>
              <a:t> 🡪 formada pelo(s) genitor(es) e seus descendentes (art. 25, </a:t>
            </a:r>
            <a:r>
              <a:rPr i="1" lang="pt-BR" sz="2800">
                <a:solidFill>
                  <a:schemeClr val="dk1"/>
                </a:solidFill>
                <a:latin typeface="Calibri"/>
                <a:ea typeface="Calibri"/>
                <a:cs typeface="Calibri"/>
                <a:sym typeface="Calibri"/>
              </a:rPr>
              <a:t>caput</a:t>
            </a:r>
            <a:r>
              <a:rPr lang="pt-BR" sz="2800">
                <a:solidFill>
                  <a:schemeClr val="dk1"/>
                </a:solidFill>
                <a:latin typeface="Calibri"/>
                <a:ea typeface="Calibri"/>
                <a:cs typeface="Calibri"/>
                <a:sym typeface="Calibri"/>
              </a:rPr>
              <a:t>, do ECA)</a:t>
            </a:r>
            <a:endParaRPr/>
          </a:p>
          <a:p>
            <a:pPr indent="-914400" lvl="0" marL="914400" marR="0" rtl="0" algn="just">
              <a:spcBef>
                <a:spcPts val="0"/>
              </a:spcBef>
              <a:spcAft>
                <a:spcPts val="0"/>
              </a:spcAft>
              <a:buClr>
                <a:schemeClr val="dk1"/>
              </a:buClr>
              <a:buSzPts val="2800"/>
              <a:buFont typeface="Calibri"/>
              <a:buChar char="-"/>
            </a:pPr>
            <a:r>
              <a:rPr b="1" lang="pt-BR" sz="2800">
                <a:solidFill>
                  <a:schemeClr val="dk1"/>
                </a:solidFill>
                <a:latin typeface="Calibri"/>
                <a:ea typeface="Calibri"/>
                <a:cs typeface="Calibri"/>
                <a:sym typeface="Calibri"/>
              </a:rPr>
              <a:t>Família extensa</a:t>
            </a:r>
            <a:r>
              <a:rPr lang="pt-BR" sz="2800">
                <a:solidFill>
                  <a:schemeClr val="dk1"/>
                </a:solidFill>
                <a:latin typeface="Calibri"/>
                <a:ea typeface="Calibri"/>
                <a:cs typeface="Calibri"/>
                <a:sym typeface="Calibri"/>
              </a:rPr>
              <a:t> 🡪 consiste nos parentes próximos, para além da família natural, com os quais a criança convive e mantém vínculos de afinidade e afetividade (art. 25, parágrafo único);</a:t>
            </a:r>
            <a:endParaRPr/>
          </a:p>
          <a:p>
            <a:pPr indent="-914400" lvl="0" marL="914400" marR="0" rtl="0" algn="just">
              <a:spcBef>
                <a:spcPts val="0"/>
              </a:spcBef>
              <a:spcAft>
                <a:spcPts val="0"/>
              </a:spcAft>
              <a:buClr>
                <a:schemeClr val="dk1"/>
              </a:buClr>
              <a:buSzPts val="2800"/>
              <a:buFont typeface="Calibri"/>
              <a:buChar char="-"/>
            </a:pPr>
            <a:r>
              <a:rPr b="1" lang="pt-BR" sz="2800">
                <a:solidFill>
                  <a:schemeClr val="dk1"/>
                </a:solidFill>
                <a:latin typeface="Calibri"/>
                <a:ea typeface="Calibri"/>
                <a:cs typeface="Calibri"/>
                <a:sym typeface="Calibri"/>
              </a:rPr>
              <a:t>Família substituta</a:t>
            </a:r>
            <a:r>
              <a:rPr lang="pt-BR" sz="2800">
                <a:solidFill>
                  <a:schemeClr val="dk1"/>
                </a:solidFill>
                <a:latin typeface="Calibri"/>
                <a:ea typeface="Calibri"/>
                <a:cs typeface="Calibri"/>
                <a:sym typeface="Calibri"/>
              </a:rPr>
              <a:t> 🡪 constituída para além dos vínculos genéticos, pode-se constituir através da guarda, da tutela ou da adoção.</a:t>
            </a:r>
            <a:endParaRPr/>
          </a:p>
        </p:txBody>
      </p:sp>
      <p:sp>
        <p:nvSpPr>
          <p:cNvPr id="124" name="Google Shape;124;p4"/>
          <p:cNvSpPr txBox="1"/>
          <p:nvPr>
            <p:ph type="title"/>
          </p:nvPr>
        </p:nvSpPr>
        <p:spPr>
          <a:xfrm>
            <a:off x="-1" y="4922354"/>
            <a:ext cx="12191999" cy="1935646"/>
          </a:xfrm>
          <a:prstGeom prst="rect">
            <a:avLst/>
          </a:prstGeom>
          <a:solidFill>
            <a:srgbClr val="7F7F7F"/>
          </a:solid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pt-BR"/>
              <a:t> </a:t>
            </a:r>
            <a:br>
              <a:rPr lang="pt-BR"/>
            </a:br>
            <a:r>
              <a:rPr b="1" lang="pt-BR" sz="4400">
                <a:solidFill>
                  <a:srgbClr val="C00000"/>
                </a:solidFill>
              </a:rPr>
              <a:t>CUIDADO:</a:t>
            </a:r>
            <a:r>
              <a:rPr b="1" lang="pt-BR" sz="4400"/>
              <a:t> curatela não é modalidade de colocação em família substituta, mas instituto destinado à proteção dos incapazes/deficientes!</a:t>
            </a:r>
            <a:br>
              <a:rPr b="1" lang="pt-BR" sz="4400"/>
            </a:br>
            <a:endParaRPr b="1"/>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grpSp>
        <p:nvGrpSpPr>
          <p:cNvPr id="403" name="Google Shape;403;p40"/>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404" name="Google Shape;404;p40"/>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405" name="Google Shape;405;p40"/>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6" name="Google Shape;406;p40"/>
            <p:cNvSpPr txBox="1"/>
            <p:nvPr/>
          </p:nvSpPr>
          <p:spPr>
            <a:xfrm>
              <a:off x="581891" y="734160"/>
              <a:ext cx="11038022" cy="5478423"/>
            </a:xfrm>
            <a:prstGeom prst="rect">
              <a:avLst/>
            </a:prstGeom>
            <a:noFill/>
            <a:ln>
              <a:noFill/>
            </a:ln>
          </p:spPr>
          <p:txBody>
            <a:bodyPr anchorCtr="0" anchor="t" bIns="45700" lIns="91425" spcFirstLastPara="1" rIns="91425" wrap="square" tIns="45700">
              <a:spAutoFit/>
            </a:bodyPr>
            <a:lstStyle/>
            <a:p>
              <a:pPr indent="-914400" lvl="0" marL="914400" marR="0" rtl="0" algn="l">
                <a:spcBef>
                  <a:spcPts val="0"/>
                </a:spcBef>
                <a:spcAft>
                  <a:spcPts val="0"/>
                </a:spcAft>
                <a:buClr>
                  <a:srgbClr val="002060"/>
                </a:buClr>
                <a:buSzPts val="3200"/>
                <a:buFont typeface="Calibri"/>
                <a:buAutoNum type="alphaLcParenR" startAt="4"/>
              </a:pPr>
              <a:r>
                <a:rPr lang="pt-BR" sz="3200">
                  <a:solidFill>
                    <a:srgbClr val="000000"/>
                  </a:solidFill>
                  <a:latin typeface="Calibri"/>
                  <a:ea typeface="Calibri"/>
                  <a:cs typeface="Calibri"/>
                  <a:sym typeface="Calibri"/>
                </a:rPr>
                <a:t>Adoção indireta 🡪 </a:t>
              </a:r>
              <a:r>
                <a:rPr b="0" lang="pt-BR" sz="3200">
                  <a:solidFill>
                    <a:srgbClr val="000000"/>
                  </a:solidFill>
                  <a:latin typeface="Calibri"/>
                  <a:ea typeface="Calibri"/>
                  <a:cs typeface="Calibri"/>
                  <a:sym typeface="Calibri"/>
                </a:rPr>
                <a:t>é a regra do modelo brasileiro. A vinculação entre pretendente e adotante se faz através do Sistema Nacional de Adoção (SNA), alimentado e gerido pelo Judiciário, onde constam os pretendentes previamente cadastrados e as crianças aptas à adoção.   </a:t>
              </a:r>
              <a:endParaRPr/>
            </a:p>
            <a:p>
              <a:pPr indent="0" lvl="0" marL="0" marR="0" rtl="0" algn="l">
                <a:spcBef>
                  <a:spcPts val="1800"/>
                </a:spcBef>
                <a:spcAft>
                  <a:spcPts val="0"/>
                </a:spcAft>
                <a:buNone/>
              </a:pPr>
              <a:r>
                <a:t/>
              </a:r>
              <a:endParaRPr b="0" sz="3200">
                <a:solidFill>
                  <a:srgbClr val="000000"/>
                </a:solidFill>
                <a:latin typeface="Calibri"/>
                <a:ea typeface="Calibri"/>
                <a:cs typeface="Calibri"/>
                <a:sym typeface="Calibri"/>
              </a:endParaRPr>
            </a:p>
            <a:p>
              <a:pPr indent="-914400" lvl="0" marL="914400" marR="0" rtl="0" algn="l">
                <a:spcBef>
                  <a:spcPts val="1800"/>
                </a:spcBef>
                <a:spcAft>
                  <a:spcPts val="0"/>
                </a:spcAft>
                <a:buClr>
                  <a:srgbClr val="002060"/>
                </a:buClr>
                <a:buSzPts val="3200"/>
                <a:buFont typeface="Calibri"/>
                <a:buAutoNum type="alphaLcParenR" startAt="4"/>
              </a:pPr>
              <a:r>
                <a:rPr lang="pt-BR" sz="3200">
                  <a:solidFill>
                    <a:srgbClr val="000000"/>
                  </a:solidFill>
                  <a:latin typeface="Calibri"/>
                  <a:ea typeface="Calibri"/>
                  <a:cs typeface="Calibri"/>
                  <a:sym typeface="Calibri"/>
                </a:rPr>
                <a:t>Adoção direta ou </a:t>
              </a:r>
              <a:r>
                <a:rPr i="1" lang="pt-BR" sz="3200">
                  <a:solidFill>
                    <a:srgbClr val="000000"/>
                  </a:solidFill>
                  <a:latin typeface="Calibri"/>
                  <a:ea typeface="Calibri"/>
                  <a:cs typeface="Calibri"/>
                  <a:sym typeface="Calibri"/>
                </a:rPr>
                <a:t>intuitu personae</a:t>
              </a:r>
              <a:r>
                <a:rPr lang="pt-BR" sz="3200">
                  <a:solidFill>
                    <a:srgbClr val="000000"/>
                  </a:solidFill>
                  <a:latin typeface="Calibri"/>
                  <a:ea typeface="Calibri"/>
                  <a:cs typeface="Calibri"/>
                  <a:sym typeface="Calibri"/>
                </a:rPr>
                <a:t> 🡪</a:t>
              </a:r>
              <a:r>
                <a:rPr b="0" lang="pt-BR" sz="3200">
                  <a:solidFill>
                    <a:srgbClr val="000000"/>
                  </a:solidFill>
                  <a:latin typeface="Calibri"/>
                  <a:ea typeface="Calibri"/>
                  <a:cs typeface="Calibri"/>
                  <a:sym typeface="Calibri"/>
                </a:rPr>
                <a:t> É aquela realizada fora do SNA, na qual o adotante direciona a adoção a uma criança ou adolescente específicos, escolhendo, efetivamente, quem irá adotar.</a:t>
              </a:r>
              <a:endParaRPr sz="3200">
                <a:solidFill>
                  <a:schemeClr val="dk1"/>
                </a:solidFill>
                <a:latin typeface="Calibri"/>
                <a:ea typeface="Calibri"/>
                <a:cs typeface="Calibri"/>
                <a:sym typeface="Calibri"/>
              </a:endParaRPr>
            </a:p>
          </p:txBody>
        </p:sp>
      </p:gr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41"/>
          <p:cNvSpPr txBox="1"/>
          <p:nvPr/>
        </p:nvSpPr>
        <p:spPr>
          <a:xfrm>
            <a:off x="362858" y="275771"/>
            <a:ext cx="11466286" cy="6241144"/>
          </a:xfrm>
          <a:prstGeom prst="rect">
            <a:avLst/>
          </a:prstGeom>
          <a:solidFill>
            <a:srgbClr val="E1EFD8"/>
          </a:solidFill>
          <a:ln cap="flat" cmpd="sng" w="9525">
            <a:solidFill>
              <a:srgbClr val="DDEAF6"/>
            </a:solidFill>
            <a:prstDash val="solid"/>
            <a:round/>
            <a:headEnd len="sm" w="sm" type="none"/>
            <a:tailEnd len="sm" w="sm" type="none"/>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rgbClr val="002060"/>
              </a:buClr>
              <a:buSzPts val="3200"/>
              <a:buFont typeface="Arial"/>
              <a:buChar char="•"/>
            </a:pPr>
            <a:r>
              <a:rPr b="1" lang="pt-BR" sz="3200">
                <a:solidFill>
                  <a:srgbClr val="C00000"/>
                </a:solidFill>
                <a:latin typeface="Calibri"/>
                <a:ea typeface="Calibri"/>
                <a:cs typeface="Calibri"/>
                <a:sym typeface="Calibri"/>
              </a:rPr>
              <a:t>Após a Lei nº 12.010/2009, a adoção direta tornou-se exceção no ECA!</a:t>
            </a:r>
            <a:endParaRPr/>
          </a:p>
          <a:p>
            <a:pPr indent="-228600" lvl="0" marL="228600" marR="0" rtl="0" algn="l">
              <a:lnSpc>
                <a:spcPct val="90000"/>
              </a:lnSpc>
              <a:spcBef>
                <a:spcPts val="1800"/>
              </a:spcBef>
              <a:spcAft>
                <a:spcPts val="0"/>
              </a:spcAft>
              <a:buClr>
                <a:srgbClr val="002060"/>
              </a:buClr>
              <a:buSzPts val="3200"/>
              <a:buFont typeface="Arial"/>
              <a:buChar char="•"/>
            </a:pPr>
            <a:r>
              <a:rPr lang="pt-BR" sz="3200">
                <a:solidFill>
                  <a:srgbClr val="000000"/>
                </a:solidFill>
                <a:latin typeface="Calibri"/>
                <a:ea typeface="Calibri"/>
                <a:cs typeface="Calibri"/>
                <a:sym typeface="Calibri"/>
              </a:rPr>
              <a:t>Segundo o art. 50, §13, do ECA, a adoção </a:t>
            </a:r>
            <a:r>
              <a:rPr i="1" lang="pt-BR" sz="3200">
                <a:solidFill>
                  <a:srgbClr val="000000"/>
                </a:solidFill>
                <a:latin typeface="Calibri"/>
                <a:ea typeface="Calibri"/>
                <a:cs typeface="Calibri"/>
                <a:sym typeface="Calibri"/>
              </a:rPr>
              <a:t>intuitu personae</a:t>
            </a:r>
            <a:r>
              <a:rPr lang="pt-BR" sz="3200">
                <a:solidFill>
                  <a:srgbClr val="000000"/>
                </a:solidFill>
                <a:latin typeface="Calibri"/>
                <a:ea typeface="Calibri"/>
                <a:cs typeface="Calibri"/>
                <a:sym typeface="Calibri"/>
              </a:rPr>
              <a:t> só é admissível em alguma das seguintes hipóteses: </a:t>
            </a:r>
            <a:endParaRPr/>
          </a:p>
          <a:p>
            <a:pPr indent="-1028700" lvl="0" marL="1028700" marR="0" rtl="0" algn="l">
              <a:lnSpc>
                <a:spcPct val="90000"/>
              </a:lnSpc>
              <a:spcBef>
                <a:spcPts val="1800"/>
              </a:spcBef>
              <a:spcAft>
                <a:spcPts val="0"/>
              </a:spcAft>
              <a:buClr>
                <a:srgbClr val="002060"/>
              </a:buClr>
              <a:buSzPts val="3200"/>
              <a:buFont typeface="Arial"/>
              <a:buAutoNum type="romanLcParenBoth"/>
            </a:pPr>
            <a:r>
              <a:rPr lang="pt-BR" sz="3200">
                <a:solidFill>
                  <a:srgbClr val="000000"/>
                </a:solidFill>
                <a:latin typeface="Calibri"/>
                <a:ea typeface="Calibri"/>
                <a:cs typeface="Calibri"/>
                <a:sym typeface="Calibri"/>
              </a:rPr>
              <a:t>Adoção unilateral (comentários já tecidos acima)</a:t>
            </a:r>
            <a:endParaRPr/>
          </a:p>
          <a:p>
            <a:pPr indent="-1028700" lvl="0" marL="1028700" marR="0" rtl="0" algn="l">
              <a:lnSpc>
                <a:spcPct val="90000"/>
              </a:lnSpc>
              <a:spcBef>
                <a:spcPts val="1800"/>
              </a:spcBef>
              <a:spcAft>
                <a:spcPts val="0"/>
              </a:spcAft>
              <a:buClr>
                <a:srgbClr val="002060"/>
              </a:buClr>
              <a:buSzPts val="3200"/>
              <a:buFont typeface="Arial"/>
              <a:buAutoNum type="romanLcParenBoth"/>
            </a:pPr>
            <a:r>
              <a:rPr lang="pt-BR" sz="3200">
                <a:solidFill>
                  <a:srgbClr val="000000"/>
                </a:solidFill>
                <a:latin typeface="Calibri"/>
                <a:ea typeface="Calibri"/>
                <a:cs typeface="Calibri"/>
                <a:sym typeface="Calibri"/>
              </a:rPr>
              <a:t>Adoção por parentes com os quais a criança mantenha vínculos</a:t>
            </a:r>
            <a:endParaRPr/>
          </a:p>
          <a:p>
            <a:pPr indent="-1028700" lvl="0" marL="1028700" marR="0" rtl="0" algn="l">
              <a:lnSpc>
                <a:spcPct val="90000"/>
              </a:lnSpc>
              <a:spcBef>
                <a:spcPts val="1800"/>
              </a:spcBef>
              <a:spcAft>
                <a:spcPts val="0"/>
              </a:spcAft>
              <a:buClr>
                <a:srgbClr val="002060"/>
              </a:buClr>
              <a:buSzPts val="3200"/>
              <a:buFont typeface="Arial"/>
              <a:buAutoNum type="romanLcParenBoth"/>
            </a:pPr>
            <a:r>
              <a:rPr lang="pt-BR" sz="3200">
                <a:solidFill>
                  <a:schemeClr val="dk1"/>
                </a:solidFill>
                <a:latin typeface="Calibri"/>
                <a:ea typeface="Calibri"/>
                <a:cs typeface="Calibri"/>
                <a:sym typeface="Calibri"/>
              </a:rPr>
              <a:t>Adoção por tutor ou guardião legal de, criança maior de 3 (três) anos ou adolescente, desde que o lapso de tempo de convivência comprove a fixação de laços de afinidade e afetividade, e não seja constatada a ocorrência de má-fé ou qualquer das situações previstas nos arts. 237 ou 238 do ECA.</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grpSp>
        <p:nvGrpSpPr>
          <p:cNvPr id="416" name="Google Shape;416;p42"/>
          <p:cNvGrpSpPr/>
          <p:nvPr/>
        </p:nvGrpSpPr>
        <p:grpSpPr>
          <a:xfrm>
            <a:off x="361071" y="299852"/>
            <a:ext cx="11657428" cy="6394863"/>
            <a:chOff x="361071" y="299852"/>
            <a:chExt cx="11657428" cy="6394863"/>
          </a:xfrm>
        </p:grpSpPr>
        <p:sp>
          <p:nvSpPr>
            <p:cNvPr id="417" name="Google Shape;417;p42"/>
            <p:cNvSpPr txBox="1"/>
            <p:nvPr/>
          </p:nvSpPr>
          <p:spPr>
            <a:xfrm>
              <a:off x="361071" y="299852"/>
              <a:ext cx="11657428" cy="4517077"/>
            </a:xfrm>
            <a:prstGeom prst="rect">
              <a:avLst/>
            </a:prstGeom>
            <a:solidFill>
              <a:srgbClr val="EBFD91"/>
            </a:solidFill>
            <a:ln cap="flat" cmpd="sng" w="9525">
              <a:solidFill>
                <a:schemeClr val="accent1"/>
              </a:solidFill>
              <a:prstDash val="solid"/>
              <a:round/>
              <a:headEnd len="sm" w="sm" type="none"/>
              <a:tailEnd len="sm" w="sm" type="none"/>
            </a:ln>
          </p:spPr>
          <p:txBody>
            <a:bodyPr anchorCtr="0" anchor="t" bIns="45700" lIns="91425" spcFirstLastPara="1" rIns="91425" wrap="square" tIns="45700">
              <a:normAutofit fontScale="92500" lnSpcReduction="20000"/>
            </a:bodyPr>
            <a:lstStyle/>
            <a:p>
              <a:pPr indent="-228600" lvl="0" marL="228600" marR="0" rtl="0" algn="l">
                <a:lnSpc>
                  <a:spcPct val="90000"/>
                </a:lnSpc>
                <a:spcBef>
                  <a:spcPts val="0"/>
                </a:spcBef>
                <a:spcAft>
                  <a:spcPts val="0"/>
                </a:spcAft>
                <a:buClr>
                  <a:srgbClr val="002060"/>
                </a:buClr>
                <a:buSzPct val="100000"/>
                <a:buFont typeface="Arial"/>
                <a:buChar char="•"/>
              </a:pPr>
              <a:r>
                <a:rPr i="1" lang="pt-BR" sz="3600">
                  <a:solidFill>
                    <a:srgbClr val="000000"/>
                  </a:solidFill>
                  <a:latin typeface="Calibri"/>
                  <a:ea typeface="Calibri"/>
                  <a:cs typeface="Calibri"/>
                  <a:sym typeface="Calibri"/>
                </a:rPr>
                <a:t>Art. 237. Subtrair criança ou adolescente ao poder de quem o tem sob sua guarda em virtude de lei ou ordem judicial, com o fim de colocação em lar substituto:</a:t>
              </a:r>
              <a:endParaRPr/>
            </a:p>
            <a:p>
              <a:pPr indent="-228600" lvl="0" marL="228600" marR="0" rtl="0" algn="l">
                <a:lnSpc>
                  <a:spcPct val="90000"/>
                </a:lnSpc>
                <a:spcBef>
                  <a:spcPts val="1800"/>
                </a:spcBef>
                <a:spcAft>
                  <a:spcPts val="0"/>
                </a:spcAft>
                <a:buClr>
                  <a:srgbClr val="002060"/>
                </a:buClr>
                <a:buSzPct val="100000"/>
                <a:buFont typeface="Arial"/>
                <a:buChar char="•"/>
              </a:pPr>
              <a:r>
                <a:rPr i="1" lang="pt-BR" sz="3600">
                  <a:solidFill>
                    <a:srgbClr val="000000"/>
                  </a:solidFill>
                  <a:latin typeface="Calibri"/>
                  <a:ea typeface="Calibri"/>
                  <a:cs typeface="Calibri"/>
                  <a:sym typeface="Calibri"/>
                </a:rPr>
                <a:t>Pena - reclusão de dois a seis anos, e multa.</a:t>
              </a:r>
              <a:endParaRPr/>
            </a:p>
            <a:p>
              <a:pPr indent="-228600" lvl="0" marL="228600" marR="0" rtl="0" algn="l">
                <a:lnSpc>
                  <a:spcPct val="90000"/>
                </a:lnSpc>
                <a:spcBef>
                  <a:spcPts val="1800"/>
                </a:spcBef>
                <a:spcAft>
                  <a:spcPts val="0"/>
                </a:spcAft>
                <a:buClr>
                  <a:srgbClr val="002060"/>
                </a:buClr>
                <a:buSzPct val="100000"/>
                <a:buFont typeface="Arial"/>
                <a:buChar char="•"/>
              </a:pPr>
              <a:r>
                <a:rPr i="1" lang="pt-BR" sz="3600">
                  <a:solidFill>
                    <a:srgbClr val="000000"/>
                  </a:solidFill>
                  <a:latin typeface="Calibri"/>
                  <a:ea typeface="Calibri"/>
                  <a:cs typeface="Calibri"/>
                  <a:sym typeface="Calibri"/>
                </a:rPr>
                <a:t>Art. 238. Prometer ou efetivar a entrega de filho ou pupilo a terceiro, mediante paga ou recompensa:</a:t>
              </a:r>
              <a:endParaRPr/>
            </a:p>
            <a:p>
              <a:pPr indent="-228600" lvl="0" marL="228600" marR="0" rtl="0" algn="l">
                <a:lnSpc>
                  <a:spcPct val="90000"/>
                </a:lnSpc>
                <a:spcBef>
                  <a:spcPts val="1800"/>
                </a:spcBef>
                <a:spcAft>
                  <a:spcPts val="0"/>
                </a:spcAft>
                <a:buClr>
                  <a:srgbClr val="002060"/>
                </a:buClr>
                <a:buSzPct val="100000"/>
                <a:buFont typeface="Arial"/>
                <a:buChar char="•"/>
              </a:pPr>
              <a:r>
                <a:rPr i="1" lang="pt-BR" sz="3600">
                  <a:solidFill>
                    <a:srgbClr val="000000"/>
                  </a:solidFill>
                  <a:latin typeface="Calibri"/>
                  <a:ea typeface="Calibri"/>
                  <a:cs typeface="Calibri"/>
                  <a:sym typeface="Calibri"/>
                </a:rPr>
                <a:t>Pena - reclusão de um a quatro anos, e multa.</a:t>
              </a:r>
              <a:endParaRPr/>
            </a:p>
            <a:p>
              <a:pPr indent="-228600" lvl="0" marL="228600" marR="0" rtl="0" algn="l">
                <a:lnSpc>
                  <a:spcPct val="90000"/>
                </a:lnSpc>
                <a:spcBef>
                  <a:spcPts val="1800"/>
                </a:spcBef>
                <a:spcAft>
                  <a:spcPts val="0"/>
                </a:spcAft>
                <a:buClr>
                  <a:srgbClr val="002060"/>
                </a:buClr>
                <a:buSzPct val="100000"/>
                <a:buFont typeface="Arial"/>
                <a:buChar char="•"/>
              </a:pPr>
              <a:r>
                <a:rPr i="1" lang="pt-BR" sz="3600">
                  <a:solidFill>
                    <a:srgbClr val="000000"/>
                  </a:solidFill>
                  <a:latin typeface="Calibri"/>
                  <a:ea typeface="Calibri"/>
                  <a:cs typeface="Calibri"/>
                  <a:sym typeface="Calibri"/>
                </a:rPr>
                <a:t>Parágrafo único. Incide nas mesmas penas quem oferece ou efetiva a paga ou recompensa.C</a:t>
              </a:r>
              <a:endParaRPr sz="3600">
                <a:solidFill>
                  <a:schemeClr val="dk1"/>
                </a:solidFill>
                <a:latin typeface="Calibri"/>
                <a:ea typeface="Calibri"/>
                <a:cs typeface="Calibri"/>
                <a:sym typeface="Calibri"/>
              </a:endParaRPr>
            </a:p>
          </p:txBody>
        </p:sp>
        <p:sp>
          <p:nvSpPr>
            <p:cNvPr id="418" name="Google Shape;418;p42"/>
            <p:cNvSpPr txBox="1"/>
            <p:nvPr/>
          </p:nvSpPr>
          <p:spPr>
            <a:xfrm>
              <a:off x="361071" y="5167333"/>
              <a:ext cx="11657428" cy="1527382"/>
            </a:xfrm>
            <a:prstGeom prst="rect">
              <a:avLst/>
            </a:prstGeom>
            <a:solidFill>
              <a:srgbClr val="E1EFD8"/>
            </a:solidFill>
            <a:ln cap="flat" cmpd="sng" w="9525">
              <a:solidFill>
                <a:srgbClr val="E1EFD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just">
                <a:spcBef>
                  <a:spcPts val="0"/>
                </a:spcBef>
                <a:spcAft>
                  <a:spcPts val="0"/>
                </a:spcAft>
                <a:buClr>
                  <a:srgbClr val="002060"/>
                </a:buClr>
                <a:buSzPts val="2400"/>
                <a:buFont typeface="Arial"/>
                <a:buNone/>
              </a:pPr>
              <a:r>
                <a:rPr b="1" lang="pt-BR" sz="2400">
                  <a:solidFill>
                    <a:srgbClr val="C00000"/>
                  </a:solidFill>
                  <a:latin typeface="Arial"/>
                  <a:ea typeface="Arial"/>
                  <a:cs typeface="Arial"/>
                  <a:sym typeface="Arial"/>
                </a:rPr>
                <a:t>Cuidado! </a:t>
              </a:r>
              <a:r>
                <a:rPr b="0" lang="pt-BR" sz="2400">
                  <a:solidFill>
                    <a:schemeClr val="dk1"/>
                  </a:solidFill>
                  <a:latin typeface="Arial"/>
                  <a:ea typeface="Arial"/>
                  <a:cs typeface="Arial"/>
                  <a:sym typeface="Arial"/>
                </a:rPr>
                <a:t>A simples entrega irregular de criança, sem paga ou promessa, não constitui crime, embora, pela Lei nº 13.509/2017, tenha-se tornado, expressamente, hipótese autorizadora da destituição do poder familiar, acrescento o inciso V ao art. 1.638 do Código Civil!</a:t>
              </a:r>
              <a:endParaRPr b="0" sz="2400">
                <a:solidFill>
                  <a:schemeClr val="dk1"/>
                </a:solidFill>
                <a:latin typeface="Arial"/>
                <a:ea typeface="Arial"/>
                <a:cs typeface="Arial"/>
                <a:sym typeface="Arial"/>
              </a:endParaRPr>
            </a:p>
          </p:txBody>
        </p:sp>
      </p:gr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grpSp>
        <p:nvGrpSpPr>
          <p:cNvPr id="424" name="Google Shape;424;p43"/>
          <p:cNvGrpSpPr/>
          <p:nvPr/>
        </p:nvGrpSpPr>
        <p:grpSpPr>
          <a:xfrm>
            <a:off x="0" y="669477"/>
            <a:ext cx="12191999" cy="6188526"/>
            <a:chOff x="0" y="669477"/>
            <a:chExt cx="12191999" cy="6188526"/>
          </a:xfrm>
        </p:grpSpPr>
        <p:pic>
          <p:nvPicPr>
            <p:cNvPr descr="Aqui em São Paulo a calçada tem o desenho do Estado, então quando eu era  pequena achava que todo estado tinha calçada com seu desenho. : brasil" id="425" name="Google Shape;425;p43"/>
            <p:cNvPicPr preferRelativeResize="0"/>
            <p:nvPr/>
          </p:nvPicPr>
          <p:blipFill rotWithShape="1">
            <a:blip r:embed="rId3">
              <a:alphaModFix/>
            </a:blip>
            <a:srcRect b="0" l="0" r="0" t="0"/>
            <a:stretch/>
          </p:blipFill>
          <p:spPr>
            <a:xfrm>
              <a:off x="0" y="4947557"/>
              <a:ext cx="12191999" cy="1910446"/>
            </a:xfrm>
            <a:prstGeom prst="rect">
              <a:avLst/>
            </a:prstGeom>
            <a:noFill/>
            <a:ln>
              <a:noFill/>
            </a:ln>
          </p:spPr>
        </p:pic>
        <p:sp>
          <p:nvSpPr>
            <p:cNvPr id="426" name="Google Shape;426;p43"/>
            <p:cNvSpPr txBox="1"/>
            <p:nvPr/>
          </p:nvSpPr>
          <p:spPr>
            <a:xfrm>
              <a:off x="726621" y="669477"/>
              <a:ext cx="10738758" cy="4784266"/>
            </a:xfrm>
            <a:prstGeom prst="rect">
              <a:avLst/>
            </a:prstGeom>
            <a:solidFill>
              <a:srgbClr val="E1EFD8"/>
            </a:solidFill>
            <a:ln cap="flat" cmpd="sng" w="9525">
              <a:solidFill>
                <a:srgbClr val="E1EFD8"/>
              </a:solidFill>
              <a:prstDash val="solid"/>
              <a:round/>
              <a:headEnd len="sm" w="sm" type="none"/>
              <a:tailEnd len="sm" w="sm" type="none"/>
            </a:ln>
          </p:spPr>
          <p:txBody>
            <a:bodyPr anchorCtr="0" anchor="t" bIns="45700" lIns="91425" spcFirstLastPara="1" rIns="91425" wrap="square" tIns="45700">
              <a:noAutofit/>
            </a:bodyPr>
            <a:lstStyle/>
            <a:p>
              <a:pPr indent="-266700" lvl="0" marL="228600" marR="0" rtl="0" algn="l">
                <a:lnSpc>
                  <a:spcPct val="90000"/>
                </a:lnSpc>
                <a:spcBef>
                  <a:spcPts val="0"/>
                </a:spcBef>
                <a:spcAft>
                  <a:spcPts val="0"/>
                </a:spcAft>
                <a:buClr>
                  <a:srgbClr val="002060"/>
                </a:buClr>
                <a:buSzPts val="4200"/>
                <a:buFont typeface="Arial"/>
                <a:buChar char="•"/>
              </a:pPr>
              <a:r>
                <a:rPr b="1" lang="pt-BR" sz="4200">
                  <a:solidFill>
                    <a:srgbClr val="C00000"/>
                  </a:solidFill>
                  <a:latin typeface="Calibri"/>
                  <a:ea typeface="Calibri"/>
                  <a:cs typeface="Calibri"/>
                  <a:sym typeface="Calibri"/>
                </a:rPr>
                <a:t>ATENÇÃO!</a:t>
              </a:r>
              <a:endParaRPr/>
            </a:p>
            <a:p>
              <a:pPr indent="-266700" lvl="0" marL="228600" marR="0" rtl="0" algn="l">
                <a:lnSpc>
                  <a:spcPct val="90000"/>
                </a:lnSpc>
                <a:spcBef>
                  <a:spcPts val="1800"/>
                </a:spcBef>
                <a:spcAft>
                  <a:spcPts val="0"/>
                </a:spcAft>
                <a:buClr>
                  <a:srgbClr val="002060"/>
                </a:buClr>
                <a:buSzPts val="4200"/>
                <a:buFont typeface="Arial"/>
                <a:buChar char="•"/>
              </a:pPr>
              <a:r>
                <a:rPr lang="pt-BR" sz="4200">
                  <a:solidFill>
                    <a:srgbClr val="000000"/>
                  </a:solidFill>
                  <a:latin typeface="Calibri"/>
                  <a:ea typeface="Calibri"/>
                  <a:cs typeface="Calibri"/>
                  <a:sym typeface="Calibri"/>
                </a:rPr>
                <a:t>O ECA veda a adoção por irmãos e ascendentes (em qualquer grau), segundo o art. 42, §1º, embora o STJ já tenha admitido adoções por irmãos (Informativo 500) e por avós (Informativo 551) do adotando, em prestígio a peculiaridades dos casos e à afetividade.</a:t>
              </a:r>
              <a:endParaRPr/>
            </a:p>
            <a:p>
              <a:pPr indent="0" lvl="0" marL="228600" marR="0" rtl="0" algn="l">
                <a:lnSpc>
                  <a:spcPct val="90000"/>
                </a:lnSpc>
                <a:spcBef>
                  <a:spcPts val="1800"/>
                </a:spcBef>
                <a:spcAft>
                  <a:spcPts val="0"/>
                </a:spcAft>
                <a:buClr>
                  <a:srgbClr val="002060"/>
                </a:buClr>
                <a:buSzPts val="4000"/>
                <a:buFont typeface="Arial"/>
                <a:buNone/>
              </a:pPr>
              <a:r>
                <a:t/>
              </a:r>
              <a:endParaRPr sz="4000">
                <a:solidFill>
                  <a:srgbClr val="000000"/>
                </a:solidFill>
                <a:latin typeface="Calibri"/>
                <a:ea typeface="Calibri"/>
                <a:cs typeface="Calibri"/>
                <a:sym typeface="Calibri"/>
              </a:endParaRPr>
            </a:p>
            <a:p>
              <a:pPr indent="-774700" lvl="0" marL="1028700" marR="0" rtl="0" algn="l">
                <a:lnSpc>
                  <a:spcPct val="90000"/>
                </a:lnSpc>
                <a:spcBef>
                  <a:spcPts val="1800"/>
                </a:spcBef>
                <a:spcAft>
                  <a:spcPts val="0"/>
                </a:spcAft>
                <a:buClr>
                  <a:srgbClr val="002060"/>
                </a:buClr>
                <a:buSzPts val="4000"/>
                <a:buFont typeface="Arial"/>
                <a:buNone/>
              </a:pPr>
              <a:r>
                <a:t/>
              </a:r>
              <a:endParaRPr sz="4000">
                <a:solidFill>
                  <a:schemeClr val="dk1"/>
                </a:solidFill>
                <a:latin typeface="Calibri"/>
                <a:ea typeface="Calibri"/>
                <a:cs typeface="Calibri"/>
                <a:sym typeface="Calibri"/>
              </a:endParaRPr>
            </a:p>
          </p:txBody>
        </p:sp>
      </p:gr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sp>
        <p:nvSpPr>
          <p:cNvPr id="431" name="Google Shape;431;p44"/>
          <p:cNvSpPr txBox="1"/>
          <p:nvPr/>
        </p:nvSpPr>
        <p:spPr>
          <a:xfrm>
            <a:off x="225878" y="187778"/>
            <a:ext cx="11740244" cy="6441622"/>
          </a:xfrm>
          <a:prstGeom prst="rect">
            <a:avLst/>
          </a:prstGeom>
          <a:solidFill>
            <a:srgbClr val="F7CAAC"/>
          </a:solidFill>
          <a:ln cap="flat" cmpd="sng" w="9525">
            <a:solidFill>
              <a:srgbClr val="F7CAAC"/>
            </a:solidFill>
            <a:prstDash val="solid"/>
            <a:round/>
            <a:headEnd len="sm" w="sm" type="none"/>
            <a:tailEnd len="sm" w="sm" type="none"/>
          </a:ln>
        </p:spPr>
        <p:txBody>
          <a:bodyPr anchorCtr="0" anchor="t" bIns="45700" lIns="91425" spcFirstLastPara="1" rIns="91425" wrap="square" tIns="45700">
            <a:noAutofit/>
          </a:bodyPr>
          <a:lstStyle/>
          <a:p>
            <a:pPr indent="-254000" lvl="0" marL="228600" marR="0" rtl="0" algn="l">
              <a:lnSpc>
                <a:spcPct val="90000"/>
              </a:lnSpc>
              <a:spcBef>
                <a:spcPts val="0"/>
              </a:spcBef>
              <a:spcAft>
                <a:spcPts val="0"/>
              </a:spcAft>
              <a:buClr>
                <a:srgbClr val="002060"/>
              </a:buClr>
              <a:buSzPts val="4000"/>
              <a:buFont typeface="Arial"/>
              <a:buChar char="•"/>
            </a:pPr>
            <a:r>
              <a:rPr b="1" lang="pt-BR" sz="4000">
                <a:solidFill>
                  <a:srgbClr val="C00000"/>
                </a:solidFill>
                <a:latin typeface="Calibri"/>
                <a:ea typeface="Calibri"/>
                <a:cs typeface="Calibri"/>
                <a:sym typeface="Calibri"/>
              </a:rPr>
              <a:t>Jurisprudência temática</a:t>
            </a:r>
            <a:endParaRPr/>
          </a:p>
          <a:p>
            <a:pPr indent="-228600" lvl="0" marL="228600" marR="0" rtl="0" algn="l">
              <a:lnSpc>
                <a:spcPct val="90000"/>
              </a:lnSpc>
              <a:spcBef>
                <a:spcPts val="1800"/>
              </a:spcBef>
              <a:spcAft>
                <a:spcPts val="0"/>
              </a:spcAft>
              <a:buClr>
                <a:srgbClr val="002060"/>
              </a:buClr>
              <a:buSzPts val="3200"/>
              <a:buFont typeface="Arial"/>
              <a:buChar char="•"/>
            </a:pPr>
            <a:r>
              <a:rPr lang="pt-BR" sz="3200">
                <a:solidFill>
                  <a:schemeClr val="dk1"/>
                </a:solidFill>
                <a:latin typeface="Calibri"/>
                <a:ea typeface="Calibri"/>
                <a:cs typeface="Calibri"/>
                <a:sym typeface="Calibri"/>
              </a:rPr>
              <a:t>Relativização da proibição de adoções </a:t>
            </a:r>
            <a:r>
              <a:rPr i="1" lang="pt-BR" sz="3200">
                <a:solidFill>
                  <a:schemeClr val="dk1"/>
                </a:solidFill>
                <a:latin typeface="Calibri"/>
                <a:ea typeface="Calibri"/>
                <a:cs typeface="Calibri"/>
                <a:sym typeface="Calibri"/>
              </a:rPr>
              <a:t>intuitu personae </a:t>
            </a:r>
            <a:r>
              <a:rPr lang="pt-BR" sz="3200">
                <a:solidFill>
                  <a:schemeClr val="dk1"/>
                </a:solidFill>
                <a:latin typeface="Calibri"/>
                <a:ea typeface="Calibri"/>
                <a:cs typeface="Calibri"/>
                <a:sym typeface="Calibri"/>
              </a:rPr>
              <a:t>em atenção ao melhor interesse da criança:</a:t>
            </a:r>
            <a:endParaRPr/>
          </a:p>
          <a:p>
            <a:pPr indent="-228600" lvl="0" marL="228600" marR="0" rtl="0" algn="l">
              <a:lnSpc>
                <a:spcPct val="90000"/>
              </a:lnSpc>
              <a:spcBef>
                <a:spcPts val="1800"/>
              </a:spcBef>
              <a:spcAft>
                <a:spcPts val="0"/>
              </a:spcAft>
              <a:buClr>
                <a:srgbClr val="002060"/>
              </a:buClr>
              <a:buSzPts val="3200"/>
              <a:buFont typeface="Arial"/>
              <a:buChar char="•"/>
            </a:pPr>
            <a:r>
              <a:rPr lang="pt-BR" sz="3200">
                <a:solidFill>
                  <a:schemeClr val="dk1"/>
                </a:solidFill>
                <a:latin typeface="Calibri"/>
                <a:ea typeface="Calibri"/>
                <a:cs typeface="Calibri"/>
                <a:sym typeface="Calibri"/>
              </a:rPr>
              <a:t>RECURSO ESPECIAL. CIVIL E PROCESSUAL CIVIL. DIREITO DE FAMÍLIA. ADOÇÃO INTUITU PERSONAE. PRETENDENTE NÃO INSCRITA NO CADASTRO DE ADOTANTES. IMPOSSIBILIDADE JURÍDICA DO PEDIDO. APLICAÇÃO DO PRINCÍPIO DO MELHOR INTERESSE DO MENOR. ESTABELECIMENTO DE VÍNCULO AFETIVO DA CRIANÇA COM A PRETENSA ADOTANTE NÃO CADASTRADA. RECURSO ESPECIAL PROVIDO.</a:t>
            </a:r>
            <a:endParaRPr/>
          </a:p>
          <a:p>
            <a:pPr indent="-228600" lvl="0" marL="228600" marR="0" rtl="0" algn="l">
              <a:lnSpc>
                <a:spcPct val="90000"/>
              </a:lnSpc>
              <a:spcBef>
                <a:spcPts val="1800"/>
              </a:spcBef>
              <a:spcAft>
                <a:spcPts val="0"/>
              </a:spcAft>
              <a:buClr>
                <a:srgbClr val="002060"/>
              </a:buClr>
              <a:buSzPts val="3200"/>
              <a:buFont typeface="Arial"/>
              <a:buChar char="•"/>
            </a:pPr>
            <a:r>
              <a:rPr lang="pt-BR" sz="3200">
                <a:solidFill>
                  <a:schemeClr val="dk1"/>
                </a:solidFill>
                <a:latin typeface="Calibri"/>
                <a:ea typeface="Calibri"/>
                <a:cs typeface="Calibri"/>
                <a:sym typeface="Calibri"/>
              </a:rPr>
              <a:t>(REsp 1628245/SP, Rel. Ministro RAUL ARAÚJO, QUARTA TURMA, julgado em 13/12/2016, DJe 15/12/2016)</a:t>
            </a:r>
            <a:endParaRPr/>
          </a:p>
          <a:p>
            <a:pPr indent="-25400" lvl="0" marL="228600" marR="0" rtl="0" algn="l">
              <a:lnSpc>
                <a:spcPct val="90000"/>
              </a:lnSpc>
              <a:spcBef>
                <a:spcPts val="1800"/>
              </a:spcBef>
              <a:spcAft>
                <a:spcPts val="0"/>
              </a:spcAft>
              <a:buClr>
                <a:srgbClr val="002060"/>
              </a:buClr>
              <a:buSzPts val="3200"/>
              <a:buFont typeface="Arial"/>
              <a:buNone/>
            </a:pPr>
            <a:r>
              <a:t/>
            </a:r>
            <a:endParaRPr sz="3200">
              <a:solidFill>
                <a:schemeClr val="dk1"/>
              </a:solidFill>
              <a:latin typeface="Calibri"/>
              <a:ea typeface="Calibri"/>
              <a:cs typeface="Calibri"/>
              <a:sym typeface="Calibri"/>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6" name="Shape 436"/>
        <p:cNvGrpSpPr/>
        <p:nvPr/>
      </p:nvGrpSpPr>
      <p:grpSpPr>
        <a:xfrm>
          <a:off x="0" y="0"/>
          <a:ext cx="0" cy="0"/>
          <a:chOff x="0" y="0"/>
          <a:chExt cx="0" cy="0"/>
        </a:xfrm>
      </p:grpSpPr>
      <p:sp>
        <p:nvSpPr>
          <p:cNvPr id="437" name="Google Shape;437;p45"/>
          <p:cNvSpPr txBox="1"/>
          <p:nvPr/>
        </p:nvSpPr>
        <p:spPr>
          <a:xfrm>
            <a:off x="114300" y="163284"/>
            <a:ext cx="11936185" cy="6531429"/>
          </a:xfrm>
          <a:prstGeom prst="rect">
            <a:avLst/>
          </a:prstGeom>
          <a:solidFill>
            <a:srgbClr val="E1EFD8"/>
          </a:solid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rgbClr val="002060"/>
              </a:buClr>
              <a:buSzPts val="3600"/>
              <a:buFont typeface="Arial"/>
              <a:buChar char="•"/>
            </a:pPr>
            <a:r>
              <a:rPr b="1" lang="pt-BR" sz="3600">
                <a:solidFill>
                  <a:srgbClr val="C00000"/>
                </a:solidFill>
                <a:latin typeface="Calibri"/>
                <a:ea typeface="Calibri"/>
                <a:cs typeface="Calibri"/>
                <a:sym typeface="Calibri"/>
              </a:rPr>
              <a:t>Jurisprudência temática</a:t>
            </a:r>
            <a:endParaRPr/>
          </a:p>
          <a:p>
            <a:pPr indent="-228600" lvl="0" marL="228600" marR="0" rtl="0" algn="l">
              <a:lnSpc>
                <a:spcPct val="90000"/>
              </a:lnSpc>
              <a:spcBef>
                <a:spcPts val="1800"/>
              </a:spcBef>
              <a:spcAft>
                <a:spcPts val="0"/>
              </a:spcAft>
              <a:buClr>
                <a:srgbClr val="002060"/>
              </a:buClr>
              <a:buSzPts val="2800"/>
              <a:buFont typeface="Arial"/>
              <a:buChar char="•"/>
            </a:pPr>
            <a:r>
              <a:rPr lang="pt-BR" sz="2800">
                <a:solidFill>
                  <a:schemeClr val="dk1"/>
                </a:solidFill>
                <a:latin typeface="Calibri"/>
                <a:ea typeface="Calibri"/>
                <a:cs typeface="Calibri"/>
                <a:sym typeface="Calibri"/>
              </a:rPr>
              <a:t>Manutenção de entregas irregulares recentes, pelo STJ, para evitar o acolhimento:</a:t>
            </a:r>
            <a:endParaRPr/>
          </a:p>
          <a:p>
            <a:pPr indent="-228600" lvl="0" marL="228600" marR="0" rtl="0" algn="l">
              <a:lnSpc>
                <a:spcPct val="90000"/>
              </a:lnSpc>
              <a:spcBef>
                <a:spcPts val="1800"/>
              </a:spcBef>
              <a:spcAft>
                <a:spcPts val="0"/>
              </a:spcAft>
              <a:buClr>
                <a:srgbClr val="002060"/>
              </a:buClr>
              <a:buSzPts val="2800"/>
              <a:buFont typeface="Arial"/>
              <a:buChar char="•"/>
            </a:pPr>
            <a:r>
              <a:rPr lang="pt-BR" sz="2800">
                <a:solidFill>
                  <a:schemeClr val="dk1"/>
                </a:solidFill>
                <a:latin typeface="Calibri"/>
                <a:ea typeface="Calibri"/>
                <a:cs typeface="Calibri"/>
                <a:sym typeface="Calibri"/>
              </a:rPr>
              <a:t>4. Portanto, não havendo nem sequer indício de risco à integridade física ou psíquica do infante, evidencia-se manifesta ilegalidade na decisão que determinou, em caráter liminar, o acolhimento institucional da paciente, contrariando o princípio do melhor interesse da criança e do adolescente, devendo-se ressaltar que a observância do cadastro de adoção não tem caráter absoluto.</a:t>
            </a:r>
            <a:endParaRPr/>
          </a:p>
          <a:p>
            <a:pPr indent="-228600" lvl="0" marL="228600" marR="0" rtl="0" algn="l">
              <a:lnSpc>
                <a:spcPct val="90000"/>
              </a:lnSpc>
              <a:spcBef>
                <a:spcPts val="1800"/>
              </a:spcBef>
              <a:spcAft>
                <a:spcPts val="0"/>
              </a:spcAft>
              <a:buClr>
                <a:srgbClr val="002060"/>
              </a:buClr>
              <a:buSzPts val="2800"/>
              <a:buFont typeface="Arial"/>
              <a:buChar char="•"/>
            </a:pPr>
            <a:r>
              <a:rPr lang="pt-BR" sz="2800">
                <a:solidFill>
                  <a:schemeClr val="dk1"/>
                </a:solidFill>
                <a:latin typeface="Calibri"/>
                <a:ea typeface="Calibri"/>
                <a:cs typeface="Calibri"/>
                <a:sym typeface="Calibri"/>
              </a:rPr>
              <a:t>5. A concreta possibilidade de contaminação pelo coronavírus (Covid-19) em casa de abrigo institucional deve ser levada em consideração para se determinar a manutenção da criança com a família substituta, notadamente quando a menor necessita de acompanhamento médico especial, como na hipótese dos autos. </a:t>
            </a:r>
            <a:r>
              <a:rPr lang="pt-BR" sz="2600">
                <a:solidFill>
                  <a:schemeClr val="dk1"/>
                </a:solidFill>
                <a:latin typeface="Calibri"/>
                <a:ea typeface="Calibri"/>
                <a:cs typeface="Calibri"/>
                <a:sym typeface="Calibri"/>
              </a:rPr>
              <a:t>(HC 611.567/CE, Rel. Ministro MARCO AURÉLIO BELLIZZE, TERCEIRA TURMA, julgado em 02/02/2021, DJe 09/02/2021)</a:t>
            </a:r>
            <a:endParaRPr/>
          </a:p>
          <a:p>
            <a:pPr indent="0" lvl="0" marL="228600" marR="0" rtl="0" algn="l">
              <a:lnSpc>
                <a:spcPct val="90000"/>
              </a:lnSpc>
              <a:spcBef>
                <a:spcPts val="1800"/>
              </a:spcBef>
              <a:spcAft>
                <a:spcPts val="0"/>
              </a:spcAft>
              <a:buClr>
                <a:srgbClr val="002060"/>
              </a:buClr>
              <a:buSzPts val="3600"/>
              <a:buFont typeface="Arial"/>
              <a:buNone/>
            </a:pPr>
            <a:r>
              <a:t/>
            </a:r>
            <a:endParaRPr sz="3600">
              <a:solidFill>
                <a:schemeClr val="dk1"/>
              </a:solidFill>
              <a:latin typeface="Calibri"/>
              <a:ea typeface="Calibri"/>
              <a:cs typeface="Calibri"/>
              <a:sym typeface="Calibri"/>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1" name="Shape 441"/>
        <p:cNvGrpSpPr/>
        <p:nvPr/>
      </p:nvGrpSpPr>
      <p:grpSpPr>
        <a:xfrm>
          <a:off x="0" y="0"/>
          <a:ext cx="0" cy="0"/>
          <a:chOff x="0" y="0"/>
          <a:chExt cx="0" cy="0"/>
        </a:xfrm>
      </p:grpSpPr>
      <p:sp>
        <p:nvSpPr>
          <p:cNvPr id="442" name="Google Shape;442;p46"/>
          <p:cNvSpPr txBox="1"/>
          <p:nvPr>
            <p:ph type="title"/>
          </p:nvPr>
        </p:nvSpPr>
        <p:spPr>
          <a:xfrm>
            <a:off x="838200" y="1546395"/>
            <a:ext cx="5627914" cy="376521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000000"/>
              </a:buClr>
              <a:buSzPct val="100000"/>
              <a:buFont typeface="Calibri"/>
              <a:buNone/>
            </a:pPr>
            <a:r>
              <a:rPr b="0" lang="pt-BR">
                <a:solidFill>
                  <a:srgbClr val="000000"/>
                </a:solidFill>
              </a:rPr>
              <a:t>Com esses reiterados entendimentos do STJ sobre busca e apreensão e acolhimento de crianças entregues irregularmente, que saídas podemos apontar?</a:t>
            </a:r>
            <a:endParaRPr/>
          </a:p>
        </p:txBody>
      </p:sp>
      <p:grpSp>
        <p:nvGrpSpPr>
          <p:cNvPr id="443" name="Google Shape;443;p46"/>
          <p:cNvGrpSpPr/>
          <p:nvPr/>
        </p:nvGrpSpPr>
        <p:grpSpPr>
          <a:xfrm>
            <a:off x="6988628" y="281954"/>
            <a:ext cx="4724403" cy="6294092"/>
            <a:chOff x="6988628" y="281954"/>
            <a:chExt cx="4724403" cy="6294092"/>
          </a:xfrm>
        </p:grpSpPr>
        <p:pic>
          <p:nvPicPr>
            <p:cNvPr descr="placa de madeira de direção em um fundo branco 2264172 Vetor no Vecteezy" id="444" name="Google Shape;444;p46"/>
            <p:cNvPicPr preferRelativeResize="0"/>
            <p:nvPr/>
          </p:nvPicPr>
          <p:blipFill rotWithShape="1">
            <a:blip r:embed="rId3">
              <a:alphaModFix/>
            </a:blip>
            <a:srcRect b="0" l="0" r="0" t="0"/>
            <a:stretch/>
          </p:blipFill>
          <p:spPr>
            <a:xfrm>
              <a:off x="6988628" y="281954"/>
              <a:ext cx="4724403" cy="6294092"/>
            </a:xfrm>
            <a:prstGeom prst="rect">
              <a:avLst/>
            </a:prstGeom>
            <a:noFill/>
            <a:ln>
              <a:noFill/>
            </a:ln>
          </p:spPr>
        </p:pic>
        <p:sp>
          <p:nvSpPr>
            <p:cNvPr id="445" name="Google Shape;445;p46"/>
            <p:cNvSpPr txBox="1"/>
            <p:nvPr/>
          </p:nvSpPr>
          <p:spPr>
            <a:xfrm flipH="1">
              <a:off x="8645506" y="2987425"/>
              <a:ext cx="1410646"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2800">
                  <a:solidFill>
                    <a:srgbClr val="3F3F3F"/>
                  </a:solidFill>
                  <a:latin typeface="Arial"/>
                  <a:ea typeface="Arial"/>
                  <a:cs typeface="Arial"/>
                  <a:sym typeface="Arial"/>
                </a:rPr>
                <a:t>SAÍDA</a:t>
              </a:r>
              <a:endParaRPr/>
            </a:p>
          </p:txBody>
        </p:sp>
        <p:sp>
          <p:nvSpPr>
            <p:cNvPr id="446" name="Google Shape;446;p46"/>
            <p:cNvSpPr txBox="1"/>
            <p:nvPr/>
          </p:nvSpPr>
          <p:spPr>
            <a:xfrm flipH="1">
              <a:off x="9425138" y="1026076"/>
              <a:ext cx="1661112"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SAÍDA</a:t>
              </a:r>
              <a:endParaRPr/>
            </a:p>
          </p:txBody>
        </p:sp>
        <p:sp>
          <p:nvSpPr>
            <p:cNvPr id="447" name="Google Shape;447;p46"/>
            <p:cNvSpPr txBox="1"/>
            <p:nvPr/>
          </p:nvSpPr>
          <p:spPr>
            <a:xfrm flipH="1">
              <a:off x="7993666" y="2031808"/>
              <a:ext cx="1661112"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SAÍDA</a:t>
              </a:r>
              <a:endParaRPr/>
            </a:p>
          </p:txBody>
        </p:sp>
      </p:gr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1" name="Shape 451"/>
        <p:cNvGrpSpPr/>
        <p:nvPr/>
      </p:nvGrpSpPr>
      <p:grpSpPr>
        <a:xfrm>
          <a:off x="0" y="0"/>
          <a:ext cx="0" cy="0"/>
          <a:chOff x="0" y="0"/>
          <a:chExt cx="0" cy="0"/>
        </a:xfrm>
      </p:grpSpPr>
      <p:sp>
        <p:nvSpPr>
          <p:cNvPr id="452" name="Google Shape;452;p47"/>
          <p:cNvSpPr txBox="1"/>
          <p:nvPr>
            <p:ph type="title"/>
          </p:nvPr>
        </p:nvSpPr>
        <p:spPr>
          <a:xfrm>
            <a:off x="838200" y="365125"/>
            <a:ext cx="10515600" cy="1325563"/>
          </a:xfrm>
          <a:prstGeom prst="rect">
            <a:avLst/>
          </a:prstGeom>
          <a:solidFill>
            <a:srgbClr val="7F7F7F"/>
          </a:solid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pt-BR"/>
              <a:t> </a:t>
            </a:r>
            <a:r>
              <a:rPr b="1" lang="pt-BR">
                <a:solidFill>
                  <a:srgbClr val="F2F2F2"/>
                </a:solidFill>
              </a:rPr>
              <a:t>ADOÇÃO  DIRETA </a:t>
            </a:r>
            <a:r>
              <a:rPr b="1" lang="pt-BR" sz="6600">
                <a:solidFill>
                  <a:srgbClr val="F2F2F2"/>
                </a:solidFill>
              </a:rPr>
              <a:t>x</a:t>
            </a:r>
            <a:r>
              <a:rPr b="1" lang="pt-BR">
                <a:solidFill>
                  <a:srgbClr val="F2F2F2"/>
                </a:solidFill>
              </a:rPr>
              <a:t> ADOÇÃO À BRASILEIRA</a:t>
            </a:r>
            <a:endParaRPr/>
          </a:p>
        </p:txBody>
      </p:sp>
      <p:sp>
        <p:nvSpPr>
          <p:cNvPr id="453" name="Google Shape;453;p47"/>
          <p:cNvSpPr txBox="1"/>
          <p:nvPr>
            <p:ph idx="1" type="body"/>
          </p:nvPr>
        </p:nvSpPr>
        <p:spPr>
          <a:xfrm>
            <a:off x="838200" y="1914229"/>
            <a:ext cx="10515600" cy="4578646"/>
          </a:xfrm>
          <a:prstGeom prst="rect">
            <a:avLst/>
          </a:prstGeom>
          <a:noFill/>
          <a:ln>
            <a:noFill/>
          </a:ln>
        </p:spPr>
        <p:txBody>
          <a:bodyPr anchorCtr="0" anchor="t" bIns="45700" lIns="91425" spcFirstLastPara="1" rIns="91425" wrap="square" tIns="45700">
            <a:normAutofit fontScale="85000" lnSpcReduction="20000"/>
          </a:bodyPr>
          <a:lstStyle/>
          <a:p>
            <a:pPr indent="-228600" lvl="0" marL="228600" rtl="0" algn="l">
              <a:lnSpc>
                <a:spcPct val="90000"/>
              </a:lnSpc>
              <a:spcBef>
                <a:spcPts val="0"/>
              </a:spcBef>
              <a:spcAft>
                <a:spcPts val="0"/>
              </a:spcAft>
              <a:buClr>
                <a:srgbClr val="002060"/>
              </a:buClr>
              <a:buSzPct val="100000"/>
              <a:buChar char="•"/>
            </a:pPr>
            <a:r>
              <a:rPr b="0" lang="pt-BR" sz="3300"/>
              <a:t>A adoção </a:t>
            </a:r>
            <a:r>
              <a:rPr b="0" i="1" lang="pt-BR" sz="3300"/>
              <a:t>intuitu personae</a:t>
            </a:r>
            <a:r>
              <a:rPr b="0" lang="pt-BR" sz="3300"/>
              <a:t> não se confunde com a adoção à brasileira. Esta é prevista no art. 242 como uma das condutas presentes naquele tipo misto alternativo:</a:t>
            </a:r>
            <a:endParaRPr/>
          </a:p>
          <a:p>
            <a:pPr indent="-228600" lvl="0" marL="228600" rtl="0" algn="l">
              <a:lnSpc>
                <a:spcPct val="90000"/>
              </a:lnSpc>
              <a:spcBef>
                <a:spcPts val="1800"/>
              </a:spcBef>
              <a:spcAft>
                <a:spcPts val="0"/>
              </a:spcAft>
              <a:buClr>
                <a:srgbClr val="002060"/>
              </a:buClr>
              <a:buSzPct val="100000"/>
              <a:buChar char="•"/>
            </a:pPr>
            <a:r>
              <a:rPr b="0" i="1" lang="pt-BR" sz="3300">
                <a:solidFill>
                  <a:srgbClr val="000000"/>
                </a:solidFill>
              </a:rPr>
              <a:t>Art. 242 - Dar parto alheio como próprio; registrar como seu o filho de outrem; ocultar recém-nascido ou substituí-lo, suprimindo ou alterando direito inerente ao estado civil:</a:t>
            </a:r>
            <a:endParaRPr/>
          </a:p>
          <a:p>
            <a:pPr indent="-228600" lvl="0" marL="228600" rtl="0" algn="l">
              <a:lnSpc>
                <a:spcPct val="90000"/>
              </a:lnSpc>
              <a:spcBef>
                <a:spcPts val="1800"/>
              </a:spcBef>
              <a:spcAft>
                <a:spcPts val="0"/>
              </a:spcAft>
              <a:buClr>
                <a:srgbClr val="002060"/>
              </a:buClr>
              <a:buSzPct val="100000"/>
              <a:buChar char="•"/>
            </a:pPr>
            <a:r>
              <a:rPr b="0" i="1" lang="pt-BR" sz="3300">
                <a:solidFill>
                  <a:srgbClr val="000000"/>
                </a:solidFill>
              </a:rPr>
              <a:t>Pena - reclusão, de dois a seis anos. </a:t>
            </a:r>
            <a:endParaRPr/>
          </a:p>
          <a:p>
            <a:pPr indent="-228600" lvl="0" marL="228600" rtl="0" algn="l">
              <a:lnSpc>
                <a:spcPct val="90000"/>
              </a:lnSpc>
              <a:spcBef>
                <a:spcPts val="1800"/>
              </a:spcBef>
              <a:spcAft>
                <a:spcPts val="0"/>
              </a:spcAft>
              <a:buClr>
                <a:srgbClr val="002060"/>
              </a:buClr>
              <a:buSzPct val="100000"/>
              <a:buChar char="•"/>
            </a:pPr>
            <a:r>
              <a:rPr b="0" i="1" lang="pt-BR" sz="3300">
                <a:solidFill>
                  <a:srgbClr val="000000"/>
                </a:solidFill>
              </a:rPr>
              <a:t>Parágrafo único - Se o crime é praticado por motivo de reconhecida nobreza:</a:t>
            </a:r>
            <a:endParaRPr/>
          </a:p>
          <a:p>
            <a:pPr indent="-228600" lvl="0" marL="228600" rtl="0" algn="l">
              <a:lnSpc>
                <a:spcPct val="90000"/>
              </a:lnSpc>
              <a:spcBef>
                <a:spcPts val="1800"/>
              </a:spcBef>
              <a:spcAft>
                <a:spcPts val="0"/>
              </a:spcAft>
              <a:buClr>
                <a:srgbClr val="002060"/>
              </a:buClr>
              <a:buSzPct val="100000"/>
              <a:buChar char="•"/>
            </a:pPr>
            <a:r>
              <a:rPr b="0" i="1" lang="pt-BR" sz="3300">
                <a:solidFill>
                  <a:srgbClr val="000000"/>
                </a:solidFill>
              </a:rPr>
              <a:t>Pena - detenção, de um a dois anos, podendo o juiz deixar de aplicar a pena.</a:t>
            </a:r>
            <a:endParaRPr/>
          </a:p>
          <a:p>
            <a:pPr indent="-77470" lvl="0" marL="228600" rtl="0" algn="l">
              <a:lnSpc>
                <a:spcPct val="90000"/>
              </a:lnSpc>
              <a:spcBef>
                <a:spcPts val="2800"/>
              </a:spcBef>
              <a:spcAft>
                <a:spcPts val="0"/>
              </a:spcAft>
              <a:buClr>
                <a:schemeClr val="dk1"/>
              </a:buClr>
              <a:buSzPct val="100000"/>
              <a:buNone/>
            </a:pPr>
            <a:r>
              <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grpSp>
        <p:nvGrpSpPr>
          <p:cNvPr id="458" name="Google Shape;458;p48"/>
          <p:cNvGrpSpPr/>
          <p:nvPr/>
        </p:nvGrpSpPr>
        <p:grpSpPr>
          <a:xfrm>
            <a:off x="0" y="1143000"/>
            <a:ext cx="12191999" cy="5715003"/>
            <a:chOff x="0" y="1143000"/>
            <a:chExt cx="12191999" cy="5715003"/>
          </a:xfrm>
        </p:grpSpPr>
        <p:pic>
          <p:nvPicPr>
            <p:cNvPr descr="Aqui em São Paulo a calçada tem o desenho do Estado, então quando eu era  pequena achava que todo estado tinha calçada com seu desenho. : brasil" id="459" name="Google Shape;459;p48"/>
            <p:cNvPicPr preferRelativeResize="0"/>
            <p:nvPr/>
          </p:nvPicPr>
          <p:blipFill rotWithShape="1">
            <a:blip r:embed="rId3">
              <a:alphaModFix/>
            </a:blip>
            <a:srcRect b="0" l="0" r="0" t="0"/>
            <a:stretch/>
          </p:blipFill>
          <p:spPr>
            <a:xfrm>
              <a:off x="0" y="5127171"/>
              <a:ext cx="12191999" cy="1730832"/>
            </a:xfrm>
            <a:prstGeom prst="rect">
              <a:avLst/>
            </a:prstGeom>
            <a:noFill/>
            <a:ln>
              <a:noFill/>
            </a:ln>
          </p:spPr>
        </p:pic>
        <p:pic>
          <p:nvPicPr>
            <p:cNvPr id="460" name="Google Shape;460;p48"/>
            <p:cNvPicPr preferRelativeResize="0"/>
            <p:nvPr/>
          </p:nvPicPr>
          <p:blipFill rotWithShape="1">
            <a:blip r:embed="rId4">
              <a:alphaModFix/>
            </a:blip>
            <a:srcRect b="0" l="0" r="0" t="0"/>
            <a:stretch/>
          </p:blipFill>
          <p:spPr>
            <a:xfrm>
              <a:off x="295434" y="1143000"/>
              <a:ext cx="11554226" cy="3559287"/>
            </a:xfrm>
            <a:prstGeom prst="rect">
              <a:avLst/>
            </a:prstGeom>
            <a:noFill/>
            <a:ln>
              <a:noFill/>
            </a:ln>
          </p:spPr>
        </p:pic>
      </p:gr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4" name="Shape 464"/>
        <p:cNvGrpSpPr/>
        <p:nvPr/>
      </p:nvGrpSpPr>
      <p:grpSpPr>
        <a:xfrm>
          <a:off x="0" y="0"/>
          <a:ext cx="0" cy="0"/>
          <a:chOff x="0" y="0"/>
          <a:chExt cx="0" cy="0"/>
        </a:xfrm>
      </p:grpSpPr>
      <p:grpSp>
        <p:nvGrpSpPr>
          <p:cNvPr id="465" name="Google Shape;465;p49"/>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466" name="Google Shape;466;p49"/>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467" name="Google Shape;467;p49"/>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8" name="Google Shape;468;p49"/>
            <p:cNvSpPr txBox="1"/>
            <p:nvPr/>
          </p:nvSpPr>
          <p:spPr>
            <a:xfrm>
              <a:off x="520504" y="616707"/>
              <a:ext cx="11099409" cy="553997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rgbClr val="000000"/>
                  </a:solidFill>
                  <a:latin typeface="Calibri"/>
                  <a:ea typeface="Calibri"/>
                  <a:cs typeface="Calibri"/>
                  <a:sym typeface="Calibri"/>
                </a:rPr>
                <a:t>5. Algumas questões referentes ao processo de adoção</a:t>
              </a:r>
              <a:endParaRPr/>
            </a:p>
            <a:p>
              <a:pPr indent="0" lvl="0" marL="0" marR="0" rtl="0" algn="just">
                <a:spcBef>
                  <a:spcPts val="1800"/>
                </a:spcBef>
                <a:spcAft>
                  <a:spcPts val="0"/>
                </a:spcAft>
                <a:buNone/>
              </a:pPr>
              <a:r>
                <a:t/>
              </a:r>
              <a:endParaRPr b="1" sz="3600">
                <a:solidFill>
                  <a:srgbClr val="000000"/>
                </a:solidFill>
                <a:latin typeface="Calibri"/>
                <a:ea typeface="Calibri"/>
                <a:cs typeface="Calibri"/>
                <a:sym typeface="Calibri"/>
              </a:endParaRPr>
            </a:p>
            <a:p>
              <a:pPr indent="-914400" lvl="0" marL="914400" marR="0" rtl="0" algn="just">
                <a:spcBef>
                  <a:spcPts val="1800"/>
                </a:spcBef>
                <a:spcAft>
                  <a:spcPts val="0"/>
                </a:spcAft>
                <a:buClr>
                  <a:srgbClr val="002060"/>
                </a:buClr>
                <a:buSzPts val="3600"/>
                <a:buFont typeface="Calibri"/>
                <a:buAutoNum type="alphaLcParenR"/>
              </a:pPr>
              <a:r>
                <a:rPr b="1" lang="pt-BR" sz="3600">
                  <a:solidFill>
                    <a:srgbClr val="000000"/>
                  </a:solidFill>
                  <a:latin typeface="Calibri"/>
                  <a:ea typeface="Calibri"/>
                  <a:cs typeface="Calibri"/>
                  <a:sym typeface="Calibri"/>
                </a:rPr>
                <a:t>Adoção mediante consentimento dos pais 🡪 </a:t>
              </a:r>
              <a:r>
                <a:rPr lang="pt-BR" sz="3600">
                  <a:solidFill>
                    <a:srgbClr val="000000"/>
                  </a:solidFill>
                  <a:latin typeface="Calibri"/>
                  <a:ea typeface="Calibri"/>
                  <a:cs typeface="Calibri"/>
                  <a:sym typeface="Calibri"/>
                </a:rPr>
                <a:t>o consentimento deve ser manifestado em juízo (em audiência, assegurada assistência jurídica aos genitores), após a criança nascer, e não é necessário se a criança não estiver sob poder familiar (art. 45). O consentimento é retratável em até 10 dias da sentença (art. 166 do ECA).</a:t>
              </a:r>
              <a:endParaRPr sz="3400">
                <a:solidFill>
                  <a:schemeClr val="dk1"/>
                </a:solidFill>
                <a:latin typeface="Calibri"/>
                <a:ea typeface="Calibri"/>
                <a:cs typeface="Calibri"/>
                <a:sym typeface="Calibri"/>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grpSp>
        <p:nvGrpSpPr>
          <p:cNvPr id="129" name="Google Shape;129;p5"/>
          <p:cNvGrpSpPr/>
          <p:nvPr/>
        </p:nvGrpSpPr>
        <p:grpSpPr>
          <a:xfrm>
            <a:off x="0" y="0"/>
            <a:ext cx="12192000" cy="6858003"/>
            <a:chOff x="0" y="0"/>
            <a:chExt cx="12192000" cy="6858003"/>
          </a:xfrm>
        </p:grpSpPr>
        <p:pic>
          <p:nvPicPr>
            <p:cNvPr descr="Aqui em São Paulo a calçada tem o desenho do Estado, então quando eu era  pequena achava que todo estado tinha calçada com seu desenho. : brasil" id="130" name="Google Shape;130;p5"/>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131" name="Google Shape;131;p5"/>
            <p:cNvSpPr/>
            <p:nvPr/>
          </p:nvSpPr>
          <p:spPr>
            <a:xfrm>
              <a:off x="0" y="0"/>
              <a:ext cx="12192000" cy="367489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2" name="Google Shape;132;p5"/>
            <p:cNvSpPr txBox="1"/>
            <p:nvPr/>
          </p:nvSpPr>
          <p:spPr>
            <a:xfrm>
              <a:off x="701000" y="1017359"/>
              <a:ext cx="10789998" cy="1384995"/>
            </a:xfrm>
            <a:prstGeom prst="rect">
              <a:avLst/>
            </a:prstGeom>
            <a:solidFill>
              <a:srgbClr val="BFBFBF"/>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rgbClr val="C00000"/>
                  </a:solidFill>
                  <a:latin typeface="Calibri"/>
                  <a:ea typeface="Calibri"/>
                  <a:cs typeface="Calibri"/>
                  <a:sym typeface="Calibri"/>
                </a:rPr>
                <a:t>À luz do princípio da prevalência da família</a:t>
              </a:r>
              <a:r>
                <a:rPr b="1" lang="pt-BR" sz="2800">
                  <a:solidFill>
                    <a:schemeClr val="dk1"/>
                  </a:solidFill>
                  <a:latin typeface="Calibri"/>
                  <a:ea typeface="Calibri"/>
                  <a:cs typeface="Calibri"/>
                  <a:sym typeface="Calibri"/>
                </a:rPr>
                <a:t>, pode-se divisar a seguinte ordem de primazia: família natural &gt; família extensa &gt; família substituta (esta ordem não é absoluta), conforme o art. 19, §3º, do ECA:</a:t>
              </a:r>
              <a:endParaRPr/>
            </a:p>
          </p:txBody>
        </p:sp>
        <p:sp>
          <p:nvSpPr>
            <p:cNvPr id="133" name="Google Shape;133;p5"/>
            <p:cNvSpPr/>
            <p:nvPr/>
          </p:nvSpPr>
          <p:spPr>
            <a:xfrm>
              <a:off x="871974" y="3906983"/>
              <a:ext cx="10142806" cy="2677075"/>
            </a:xfrm>
            <a:prstGeom prst="roundRect">
              <a:avLst>
                <a:gd fmla="val 0" name="adj"/>
              </a:avLst>
            </a:prstGeom>
            <a:solidFill>
              <a:srgbClr val="FBFD95"/>
            </a:solidFill>
            <a:ln cap="flat" cmpd="sng" w="12700">
              <a:solidFill>
                <a:srgbClr val="FBFD9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just">
                <a:lnSpc>
                  <a:spcPct val="90000"/>
                </a:lnSpc>
                <a:spcBef>
                  <a:spcPts val="0"/>
                </a:spcBef>
                <a:spcAft>
                  <a:spcPts val="0"/>
                </a:spcAft>
                <a:buNone/>
              </a:pPr>
              <a:r>
                <a:rPr b="1" i="1" lang="pt-BR" sz="2600">
                  <a:solidFill>
                    <a:srgbClr val="262626"/>
                  </a:solidFill>
                  <a:latin typeface="Arial"/>
                  <a:ea typeface="Arial"/>
                  <a:cs typeface="Arial"/>
                  <a:sym typeface="Arial"/>
                </a:rPr>
                <a:t>§ 3o  A manutenção ou a reintegração de criança ou adolescente à sua família terá preferência em relação a qualquer outra providência, caso em que será esta incluída em serviços e programas de proteção, apoio e promoção, nos termos do § 1o do art. 23, dos incisos I e IV do caput do art. 101 e dos incisos I a IV do caput do art. 129 desta Lei. </a:t>
              </a:r>
              <a:endParaRPr/>
            </a:p>
          </p:txBody>
        </p:sp>
      </p:gr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2" name="Shape 472"/>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473" name="Google Shape;473;p50"/>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474" name="Google Shape;474;p50"/>
          <p:cNvSpPr/>
          <p:nvPr/>
        </p:nvSpPr>
        <p:spPr>
          <a:xfrm>
            <a:off x="361071" y="328580"/>
            <a:ext cx="11483926" cy="4716350"/>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50"/>
          <p:cNvSpPr txBox="1"/>
          <p:nvPr/>
        </p:nvSpPr>
        <p:spPr>
          <a:xfrm>
            <a:off x="520504" y="551391"/>
            <a:ext cx="11099409" cy="4493538"/>
          </a:xfrm>
          <a:prstGeom prst="rect">
            <a:avLst/>
          </a:prstGeom>
          <a:noFill/>
          <a:ln>
            <a:noFill/>
          </a:ln>
        </p:spPr>
        <p:txBody>
          <a:bodyPr anchorCtr="0" anchor="t" bIns="45700" lIns="91425" spcFirstLastPara="1" rIns="91425" wrap="square" tIns="45700">
            <a:spAutoFit/>
          </a:bodyPr>
          <a:lstStyle/>
          <a:p>
            <a:pPr indent="-914400" lvl="0" marL="914400" marR="0" rtl="0" algn="just">
              <a:spcBef>
                <a:spcPts val="0"/>
              </a:spcBef>
              <a:spcAft>
                <a:spcPts val="0"/>
              </a:spcAft>
              <a:buClr>
                <a:srgbClr val="002060"/>
              </a:buClr>
              <a:buSzPts val="3000"/>
              <a:buFont typeface="Calibri"/>
              <a:buAutoNum type="alphaLcParenR" startAt="2"/>
            </a:pPr>
            <a:r>
              <a:rPr b="1" lang="pt-BR" sz="3000">
                <a:solidFill>
                  <a:srgbClr val="000000"/>
                </a:solidFill>
                <a:latin typeface="Calibri"/>
                <a:ea typeface="Calibri"/>
                <a:cs typeface="Calibri"/>
                <a:sym typeface="Calibri"/>
              </a:rPr>
              <a:t>Exigência de consentimento do maior de 12 anos (art. 45, §2º)</a:t>
            </a:r>
            <a:endParaRPr/>
          </a:p>
          <a:p>
            <a:pPr indent="-914400" lvl="0" marL="914400" marR="0" rtl="0" algn="just">
              <a:spcBef>
                <a:spcPts val="1200"/>
              </a:spcBef>
              <a:spcAft>
                <a:spcPts val="0"/>
              </a:spcAft>
              <a:buClr>
                <a:srgbClr val="002060"/>
              </a:buClr>
              <a:buSzPts val="3000"/>
              <a:buFont typeface="Calibri"/>
              <a:buAutoNum type="alphaLcParenR" startAt="2"/>
            </a:pPr>
            <a:r>
              <a:rPr b="1" lang="pt-BR" sz="3000">
                <a:solidFill>
                  <a:srgbClr val="000000"/>
                </a:solidFill>
                <a:latin typeface="Calibri"/>
                <a:ea typeface="Calibri"/>
                <a:cs typeface="Calibri"/>
                <a:sym typeface="Calibri"/>
              </a:rPr>
              <a:t>Precedência de estágio de convivência  (art. 46) 🡪</a:t>
            </a:r>
            <a:r>
              <a:rPr lang="pt-BR" sz="3000">
                <a:solidFill>
                  <a:srgbClr val="000000"/>
                </a:solidFill>
                <a:latin typeface="Calibri"/>
                <a:ea typeface="Calibri"/>
                <a:cs typeface="Calibri"/>
                <a:sym typeface="Calibri"/>
              </a:rPr>
              <a:t> período de observação, anterior à adoção, em que vai ser avaliada a perspectiva de êxito desta, por parte da equipe interprofissional a serviço da Justiça da Infância e da Juventude, preferencialmente com apoio dos técnicos responsáveis pela execução da política de garantia do direito à convivência familiar, que apresentarão relatório minucioso acerca da conveniência do deferimento da medida.</a:t>
            </a:r>
            <a:r>
              <a:rPr lang="pt-BR" sz="3600">
                <a:solidFill>
                  <a:srgbClr val="000000"/>
                </a:solidFill>
                <a:latin typeface="Calibri"/>
                <a:ea typeface="Calibri"/>
                <a:cs typeface="Calibri"/>
                <a:sym typeface="Calibri"/>
              </a:rPr>
              <a:t> </a:t>
            </a:r>
            <a:endParaRPr sz="3600">
              <a:solidFill>
                <a:schemeClr val="dk1"/>
              </a:solidFill>
              <a:latin typeface="Calibri"/>
              <a:ea typeface="Calibri"/>
              <a:cs typeface="Calibri"/>
              <a:sym typeface="Calibri"/>
            </a:endParaRPr>
          </a:p>
        </p:txBody>
      </p:sp>
      <p:sp>
        <p:nvSpPr>
          <p:cNvPr id="476" name="Google Shape;476;p50"/>
          <p:cNvSpPr txBox="1"/>
          <p:nvPr>
            <p:ph type="title"/>
          </p:nvPr>
        </p:nvSpPr>
        <p:spPr>
          <a:xfrm flipH="1">
            <a:off x="660471" y="5267740"/>
            <a:ext cx="10885126" cy="1338828"/>
          </a:xfrm>
          <a:prstGeom prst="rect">
            <a:avLst/>
          </a:prstGeom>
          <a:solidFill>
            <a:srgbClr val="C00000"/>
          </a:solidFill>
          <a:ln cap="flat" cmpd="sng" w="9525">
            <a:solidFill>
              <a:srgbClr val="C00000"/>
            </a:solidFill>
            <a:prstDash val="solid"/>
            <a:round/>
            <a:headEnd len="sm" w="sm" type="none"/>
            <a:tailEnd len="sm" w="sm" type="none"/>
          </a:ln>
        </p:spPr>
        <p:txBody>
          <a:bodyPr anchorCtr="0" anchor="ctr" bIns="45700" lIns="91425" spcFirstLastPara="1" rIns="91425" wrap="square" tIns="45700">
            <a:spAutoFit/>
          </a:bodyPr>
          <a:lstStyle/>
          <a:p>
            <a:pPr indent="0" lvl="0" marL="0" rtl="0" algn="l">
              <a:lnSpc>
                <a:spcPct val="90000"/>
              </a:lnSpc>
              <a:spcBef>
                <a:spcPts val="0"/>
              </a:spcBef>
              <a:spcAft>
                <a:spcPts val="0"/>
              </a:spcAft>
              <a:buClr>
                <a:schemeClr val="lt1"/>
              </a:buClr>
              <a:buSzPts val="3000"/>
              <a:buFont typeface="Calibri"/>
              <a:buNone/>
            </a:pPr>
            <a:br>
              <a:rPr b="1" lang="pt-BR" sz="3000">
                <a:solidFill>
                  <a:schemeClr val="lt1"/>
                </a:solidFill>
              </a:rPr>
            </a:br>
            <a:r>
              <a:rPr b="1" lang="pt-BR" sz="3000">
                <a:solidFill>
                  <a:schemeClr val="lt1"/>
                </a:solidFill>
              </a:rPr>
              <a:t>Necessário, pois, pelo art. 43, a adoção deve trazer reais vantagens.</a:t>
            </a:r>
            <a:br>
              <a:rPr b="1" lang="pt-BR" sz="3000">
                <a:solidFill>
                  <a:schemeClr val="lt1"/>
                </a:solidFill>
              </a:rPr>
            </a:br>
            <a:endParaRPr b="1" sz="3000">
              <a:solidFill>
                <a:schemeClr val="lt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0" name="Shape 480"/>
        <p:cNvGrpSpPr/>
        <p:nvPr/>
      </p:nvGrpSpPr>
      <p:grpSpPr>
        <a:xfrm>
          <a:off x="0" y="0"/>
          <a:ext cx="0" cy="0"/>
          <a:chOff x="0" y="0"/>
          <a:chExt cx="0" cy="0"/>
        </a:xfrm>
      </p:grpSpPr>
      <p:grpSp>
        <p:nvGrpSpPr>
          <p:cNvPr id="481" name="Google Shape;481;p51"/>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482" name="Google Shape;482;p51"/>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483" name="Google Shape;483;p51"/>
            <p:cNvSpPr txBox="1"/>
            <p:nvPr/>
          </p:nvSpPr>
          <p:spPr>
            <a:xfrm>
              <a:off x="243154" y="289679"/>
              <a:ext cx="11705689" cy="6278642"/>
            </a:xfrm>
            <a:prstGeom prst="rect">
              <a:avLst/>
            </a:prstGeom>
            <a:solidFill>
              <a:srgbClr val="DDEAF6"/>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685800" lvl="0" marL="685800" marR="0" rtl="0" algn="just">
                <a:spcBef>
                  <a:spcPts val="0"/>
                </a:spcBef>
                <a:spcAft>
                  <a:spcPts val="0"/>
                </a:spcAft>
                <a:buClr>
                  <a:srgbClr val="002060"/>
                </a:buClr>
                <a:buSzPts val="3200"/>
                <a:buFont typeface="Noto Sans Symbols"/>
                <a:buChar char="⮚"/>
              </a:pPr>
              <a:r>
                <a:rPr b="1" lang="pt-BR" sz="3200">
                  <a:solidFill>
                    <a:srgbClr val="000000"/>
                  </a:solidFill>
                  <a:latin typeface="Calibri"/>
                  <a:ea typeface="Calibri"/>
                  <a:cs typeface="Calibri"/>
                  <a:sym typeface="Calibri"/>
                </a:rPr>
                <a:t>Duração do estágio de convivência: </a:t>
              </a:r>
              <a:endParaRPr/>
            </a:p>
            <a:p>
              <a:pPr indent="-685800" lvl="0" marL="685800" marR="0" rtl="0" algn="just">
                <a:spcBef>
                  <a:spcPts val="1200"/>
                </a:spcBef>
                <a:spcAft>
                  <a:spcPts val="0"/>
                </a:spcAft>
                <a:buClr>
                  <a:srgbClr val="002060"/>
                </a:buClr>
                <a:buSzPts val="3200"/>
                <a:buFont typeface="Arial"/>
                <a:buChar char="•"/>
              </a:pPr>
              <a:r>
                <a:rPr b="1" lang="pt-BR" sz="3200">
                  <a:solidFill>
                    <a:srgbClr val="000000"/>
                  </a:solidFill>
                  <a:latin typeface="Calibri"/>
                  <a:ea typeface="Calibri"/>
                  <a:cs typeface="Calibri"/>
                  <a:sym typeface="Calibri"/>
                </a:rPr>
                <a:t>Nas adoções nacionais: até </a:t>
              </a:r>
              <a:r>
                <a:rPr b="1" lang="pt-BR" sz="3200">
                  <a:solidFill>
                    <a:srgbClr val="C00000"/>
                  </a:solidFill>
                  <a:latin typeface="Calibri"/>
                  <a:ea typeface="Calibri"/>
                  <a:cs typeface="Calibri"/>
                  <a:sym typeface="Calibri"/>
                </a:rPr>
                <a:t>90 dias</a:t>
              </a:r>
              <a:r>
                <a:rPr b="1" lang="pt-BR" sz="3200">
                  <a:solidFill>
                    <a:srgbClr val="000000"/>
                  </a:solidFill>
                  <a:latin typeface="Calibri"/>
                  <a:ea typeface="Calibri"/>
                  <a:cs typeface="Calibri"/>
                  <a:sym typeface="Calibri"/>
                </a:rPr>
                <a:t>, admitida </a:t>
              </a:r>
              <a:r>
                <a:rPr b="1" lang="pt-BR" sz="3200">
                  <a:solidFill>
                    <a:srgbClr val="C00000"/>
                  </a:solidFill>
                  <a:latin typeface="Calibri"/>
                  <a:ea typeface="Calibri"/>
                  <a:cs typeface="Calibri"/>
                  <a:sym typeface="Calibri"/>
                </a:rPr>
                <a:t>uma prorrogação</a:t>
              </a:r>
              <a:r>
                <a:rPr b="1" lang="pt-BR" sz="3200">
                  <a:solidFill>
                    <a:srgbClr val="000000"/>
                  </a:solidFill>
                  <a:latin typeface="Calibri"/>
                  <a:ea typeface="Calibri"/>
                  <a:cs typeface="Calibri"/>
                  <a:sym typeface="Calibri"/>
                </a:rPr>
                <a:t>, devidamente fundamentada, pelo mesmo período;</a:t>
              </a:r>
              <a:endParaRPr/>
            </a:p>
            <a:p>
              <a:pPr indent="-685800" lvl="0" marL="685800" marR="0" rtl="0" algn="just">
                <a:spcBef>
                  <a:spcPts val="1200"/>
                </a:spcBef>
                <a:spcAft>
                  <a:spcPts val="0"/>
                </a:spcAft>
                <a:buClr>
                  <a:srgbClr val="002060"/>
                </a:buClr>
                <a:buSzPts val="3200"/>
                <a:buFont typeface="Arial"/>
                <a:buChar char="•"/>
              </a:pPr>
              <a:r>
                <a:rPr b="1" lang="pt-BR" sz="3200">
                  <a:solidFill>
                    <a:srgbClr val="000000"/>
                  </a:solidFill>
                  <a:latin typeface="Calibri"/>
                  <a:ea typeface="Calibri"/>
                  <a:cs typeface="Calibri"/>
                  <a:sym typeface="Calibri"/>
                </a:rPr>
                <a:t>Nas adoções intencionais: entre </a:t>
              </a:r>
              <a:r>
                <a:rPr b="1" lang="pt-BR" sz="3200">
                  <a:solidFill>
                    <a:srgbClr val="C00000"/>
                  </a:solidFill>
                  <a:latin typeface="Calibri"/>
                  <a:ea typeface="Calibri"/>
                  <a:cs typeface="Calibri"/>
                  <a:sym typeface="Calibri"/>
                </a:rPr>
                <a:t>30 e 45 dias</a:t>
              </a:r>
              <a:r>
                <a:rPr b="1" lang="pt-BR" sz="3200">
                  <a:solidFill>
                    <a:srgbClr val="000000"/>
                  </a:solidFill>
                  <a:latin typeface="Calibri"/>
                  <a:ea typeface="Calibri"/>
                  <a:cs typeface="Calibri"/>
                  <a:sym typeface="Calibri"/>
                </a:rPr>
                <a:t>, admitida </a:t>
              </a:r>
              <a:r>
                <a:rPr b="1" lang="pt-BR" sz="3200">
                  <a:solidFill>
                    <a:srgbClr val="C00000"/>
                  </a:solidFill>
                  <a:latin typeface="Calibri"/>
                  <a:ea typeface="Calibri"/>
                  <a:cs typeface="Calibri"/>
                  <a:sym typeface="Calibri"/>
                </a:rPr>
                <a:t>uma prorrogação</a:t>
              </a:r>
              <a:r>
                <a:rPr b="1" lang="pt-BR" sz="3200">
                  <a:solidFill>
                    <a:srgbClr val="000000"/>
                  </a:solidFill>
                  <a:latin typeface="Calibri"/>
                  <a:ea typeface="Calibri"/>
                  <a:cs typeface="Calibri"/>
                  <a:sym typeface="Calibri"/>
                </a:rPr>
                <a:t>, devidamente fundamentada, pelo mesmo período. Deve ser cumprido integralmente </a:t>
              </a:r>
              <a:r>
                <a:rPr b="1" lang="pt-BR" sz="3200">
                  <a:solidFill>
                    <a:srgbClr val="C00000"/>
                  </a:solidFill>
                  <a:latin typeface="Calibri"/>
                  <a:ea typeface="Calibri"/>
                  <a:cs typeface="Calibri"/>
                  <a:sym typeface="Calibri"/>
                </a:rPr>
                <a:t>no Brasil</a:t>
              </a:r>
              <a:r>
                <a:rPr b="1" lang="pt-BR" sz="3200">
                  <a:solidFill>
                    <a:srgbClr val="000000"/>
                  </a:solidFill>
                  <a:latin typeface="Calibri"/>
                  <a:ea typeface="Calibri"/>
                  <a:cs typeface="Calibri"/>
                  <a:sym typeface="Calibri"/>
                </a:rPr>
                <a:t>.</a:t>
              </a:r>
              <a:endParaRPr/>
            </a:p>
            <a:p>
              <a:pPr indent="-685800" lvl="0" marL="685800" marR="0" rtl="0" algn="just">
                <a:spcBef>
                  <a:spcPts val="3600"/>
                </a:spcBef>
                <a:spcAft>
                  <a:spcPts val="0"/>
                </a:spcAft>
                <a:buClr>
                  <a:srgbClr val="002060"/>
                </a:buClr>
                <a:buSzPts val="3200"/>
                <a:buFont typeface="Noto Sans Symbols"/>
                <a:buChar char="⮚"/>
              </a:pPr>
              <a:r>
                <a:rPr b="1" lang="pt-BR" sz="3200">
                  <a:solidFill>
                    <a:srgbClr val="000000"/>
                  </a:solidFill>
                  <a:latin typeface="Calibri"/>
                  <a:ea typeface="Calibri"/>
                  <a:cs typeface="Calibri"/>
                  <a:sym typeface="Calibri"/>
                </a:rPr>
                <a:t>Dispensa do estágio de convivência: </a:t>
              </a:r>
              <a:r>
                <a:rPr lang="pt-BR" sz="3200">
                  <a:solidFill>
                    <a:srgbClr val="000000"/>
                  </a:solidFill>
                  <a:latin typeface="Calibri"/>
                  <a:ea typeface="Calibri"/>
                  <a:cs typeface="Calibri"/>
                  <a:sym typeface="Calibri"/>
                </a:rPr>
                <a:t>quando  adotando já estiver sob a tutela ou guarda legal do adotante durante tempo suficiente para que seja possível avaliar a conveniência da constituição do vínculo, o estágio de convivência pode ser dispensado (a guarda de fato, por si só, não autoriza a dispensa).</a:t>
              </a:r>
              <a:endParaRPr sz="3200">
                <a:solidFill>
                  <a:schemeClr val="dk1"/>
                </a:solidFill>
                <a:latin typeface="Calibri"/>
                <a:ea typeface="Calibri"/>
                <a:cs typeface="Calibri"/>
                <a:sym typeface="Calibri"/>
              </a:endParaRPr>
            </a:p>
          </p:txBody>
        </p:sp>
      </p:gr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7" name="Shape 487"/>
        <p:cNvGrpSpPr/>
        <p:nvPr/>
      </p:nvGrpSpPr>
      <p:grpSpPr>
        <a:xfrm>
          <a:off x="0" y="0"/>
          <a:ext cx="0" cy="0"/>
          <a:chOff x="0" y="0"/>
          <a:chExt cx="0" cy="0"/>
        </a:xfrm>
      </p:grpSpPr>
      <p:grpSp>
        <p:nvGrpSpPr>
          <p:cNvPr id="488" name="Google Shape;488;p52"/>
          <p:cNvGrpSpPr/>
          <p:nvPr/>
        </p:nvGrpSpPr>
        <p:grpSpPr>
          <a:xfrm>
            <a:off x="0" y="393896"/>
            <a:ext cx="12191999" cy="6464106"/>
            <a:chOff x="0" y="393896"/>
            <a:chExt cx="12191999" cy="6464106"/>
          </a:xfrm>
        </p:grpSpPr>
        <p:pic>
          <p:nvPicPr>
            <p:cNvPr descr="Aqui em São Paulo a calçada tem o desenho do Estado, então quando eu era  pequena achava que todo estado tinha calçada com seu desenho. : brasil" id="489" name="Google Shape;489;p52"/>
            <p:cNvPicPr preferRelativeResize="0"/>
            <p:nvPr/>
          </p:nvPicPr>
          <p:blipFill rotWithShape="1">
            <a:blip r:embed="rId3">
              <a:alphaModFix/>
            </a:blip>
            <a:srcRect b="0" l="0" r="0" t="0"/>
            <a:stretch/>
          </p:blipFill>
          <p:spPr>
            <a:xfrm>
              <a:off x="0" y="4000499"/>
              <a:ext cx="12191999" cy="2857503"/>
            </a:xfrm>
            <a:prstGeom prst="rect">
              <a:avLst/>
            </a:prstGeom>
            <a:noFill/>
            <a:ln>
              <a:noFill/>
            </a:ln>
          </p:spPr>
        </p:pic>
        <p:sp>
          <p:nvSpPr>
            <p:cNvPr id="490" name="Google Shape;490;p52"/>
            <p:cNvSpPr/>
            <p:nvPr/>
          </p:nvSpPr>
          <p:spPr>
            <a:xfrm>
              <a:off x="361071" y="393896"/>
              <a:ext cx="11483926" cy="4145448"/>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52"/>
            <p:cNvSpPr txBox="1"/>
            <p:nvPr/>
          </p:nvSpPr>
          <p:spPr>
            <a:xfrm>
              <a:off x="520504" y="616707"/>
              <a:ext cx="11099409" cy="369331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200">
                  <a:solidFill>
                    <a:srgbClr val="000000"/>
                  </a:solidFill>
                  <a:latin typeface="Calibri"/>
                  <a:ea typeface="Calibri"/>
                  <a:cs typeface="Calibri"/>
                  <a:sym typeface="Calibri"/>
                </a:rPr>
                <a:t>d) Natureza jurídica da sentença de adoção 🡪</a:t>
              </a:r>
              <a:r>
                <a:rPr lang="pt-BR" sz="3200">
                  <a:solidFill>
                    <a:srgbClr val="000000"/>
                  </a:solidFill>
                  <a:latin typeface="Calibri"/>
                  <a:ea typeface="Calibri"/>
                  <a:cs typeface="Calibri"/>
                  <a:sym typeface="Calibri"/>
                </a:rPr>
                <a:t> constitutiva (eficácia </a:t>
              </a:r>
              <a:r>
                <a:rPr i="1" lang="pt-BR" sz="3200">
                  <a:solidFill>
                    <a:srgbClr val="000000"/>
                  </a:solidFill>
                  <a:latin typeface="Calibri"/>
                  <a:ea typeface="Calibri"/>
                  <a:cs typeface="Calibri"/>
                  <a:sym typeface="Calibri"/>
                </a:rPr>
                <a:t>ex nunc</a:t>
              </a:r>
              <a:r>
                <a:rPr lang="pt-BR" sz="3200">
                  <a:solidFill>
                    <a:srgbClr val="000000"/>
                  </a:solidFill>
                  <a:latin typeface="Calibri"/>
                  <a:ea typeface="Calibri"/>
                  <a:cs typeface="Calibri"/>
                  <a:sym typeface="Calibri"/>
                </a:rPr>
                <a:t>, a partir do trânsito em julgado, salvo a póstuma, que retroage à data do óbito).</a:t>
              </a:r>
              <a:endParaRPr b="1" sz="3200">
                <a:solidFill>
                  <a:srgbClr val="000000"/>
                </a:solidFill>
                <a:latin typeface="Calibri"/>
                <a:ea typeface="Calibri"/>
                <a:cs typeface="Calibri"/>
                <a:sym typeface="Calibri"/>
              </a:endParaRPr>
            </a:p>
            <a:p>
              <a:pPr indent="0" lvl="0" marL="0" marR="0" rtl="0" algn="just">
                <a:spcBef>
                  <a:spcPts val="1200"/>
                </a:spcBef>
                <a:spcAft>
                  <a:spcPts val="0"/>
                </a:spcAft>
                <a:buNone/>
              </a:pPr>
              <a:r>
                <a:rPr b="1" lang="pt-BR" sz="3200">
                  <a:solidFill>
                    <a:srgbClr val="000000"/>
                  </a:solidFill>
                  <a:latin typeface="Calibri"/>
                  <a:ea typeface="Calibri"/>
                  <a:cs typeface="Calibri"/>
                  <a:sym typeface="Calibri"/>
                </a:rPr>
                <a:t>e) Necessidade de inscrição no Registro Civil 🡪 </a:t>
              </a:r>
              <a:r>
                <a:rPr lang="pt-BR" sz="3200">
                  <a:solidFill>
                    <a:srgbClr val="000000"/>
                  </a:solidFill>
                  <a:latin typeface="Calibri"/>
                  <a:ea typeface="Calibri"/>
                  <a:cs typeface="Calibri"/>
                  <a:sym typeface="Calibri"/>
                </a:rPr>
                <a:t>o mandado determinará o cancelamento do registro anterior com a lavratura de novo assentamento, que pode ser realizado no Cartório de residência do adotante (art. 47, §3º).</a:t>
              </a:r>
              <a:endParaRPr sz="3200">
                <a:solidFill>
                  <a:schemeClr val="dk1"/>
                </a:solidFill>
                <a:latin typeface="Calibri"/>
                <a:ea typeface="Calibri"/>
                <a:cs typeface="Calibri"/>
                <a:sym typeface="Calibri"/>
              </a:endParaRPr>
            </a:p>
          </p:txBody>
        </p:sp>
        <p:sp>
          <p:nvSpPr>
            <p:cNvPr id="492" name="Google Shape;492;p52"/>
            <p:cNvSpPr txBox="1"/>
            <p:nvPr/>
          </p:nvSpPr>
          <p:spPr>
            <a:xfrm>
              <a:off x="282820" y="4790732"/>
              <a:ext cx="11640428" cy="1815882"/>
            </a:xfrm>
            <a:prstGeom prst="rect">
              <a:avLst/>
            </a:prstGeom>
            <a:solidFill>
              <a:srgbClr val="DDEAF6"/>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rgbClr val="C00000"/>
                  </a:solidFill>
                  <a:latin typeface="Calibri"/>
                  <a:ea typeface="Calibri"/>
                  <a:cs typeface="Calibri"/>
                  <a:sym typeface="Calibri"/>
                </a:rPr>
                <a:t>ATENÇÃO! </a:t>
              </a:r>
              <a:r>
                <a:rPr lang="pt-BR" sz="2800">
                  <a:solidFill>
                    <a:srgbClr val="000000"/>
                  </a:solidFill>
                  <a:latin typeface="Calibri"/>
                  <a:ea typeface="Calibri"/>
                  <a:cs typeface="Calibri"/>
                  <a:sym typeface="Calibri"/>
                </a:rPr>
                <a:t>O novo registro não pode indicar a origem adotiva da filiação, embora </a:t>
              </a:r>
              <a:r>
                <a:rPr b="1" lang="pt-BR" sz="2800">
                  <a:solidFill>
                    <a:srgbClr val="000000"/>
                  </a:solidFill>
                  <a:latin typeface="Calibri"/>
                  <a:ea typeface="Calibri"/>
                  <a:cs typeface="Calibri"/>
                  <a:sym typeface="Calibri"/>
                </a:rPr>
                <a:t>o adotando tenha o direito de conhecê-la, </a:t>
              </a:r>
              <a:r>
                <a:rPr lang="pt-BR" sz="2800">
                  <a:solidFill>
                    <a:srgbClr val="000000"/>
                  </a:solidFill>
                  <a:latin typeface="Calibri"/>
                  <a:ea typeface="Calibri"/>
                  <a:cs typeface="Calibri"/>
                  <a:sym typeface="Calibri"/>
                </a:rPr>
                <a:t>inclusive, com acesso aos autos (art. 48),</a:t>
              </a:r>
              <a:r>
                <a:rPr b="1" lang="pt-BR" sz="2800">
                  <a:solidFill>
                    <a:srgbClr val="000000"/>
                  </a:solidFill>
                  <a:latin typeface="Calibri"/>
                  <a:ea typeface="Calibri"/>
                  <a:cs typeface="Calibri"/>
                  <a:sym typeface="Calibri"/>
                </a:rPr>
                <a:t> após a maioridade </a:t>
              </a:r>
              <a:r>
                <a:rPr lang="pt-BR" sz="2800">
                  <a:solidFill>
                    <a:srgbClr val="000000"/>
                  </a:solidFill>
                  <a:latin typeface="Calibri"/>
                  <a:ea typeface="Calibri"/>
                  <a:cs typeface="Calibri"/>
                  <a:sym typeface="Calibri"/>
                </a:rPr>
                <a:t>ou, </a:t>
              </a:r>
              <a:r>
                <a:rPr b="1" lang="pt-BR" sz="2800">
                  <a:solidFill>
                    <a:srgbClr val="000000"/>
                  </a:solidFill>
                  <a:latin typeface="Calibri"/>
                  <a:ea typeface="Calibri"/>
                  <a:cs typeface="Calibri"/>
                  <a:sym typeface="Calibri"/>
                </a:rPr>
                <a:t>antes dos 18, a seu pedido</a:t>
              </a:r>
              <a:r>
                <a:rPr lang="pt-BR" sz="2800">
                  <a:solidFill>
                    <a:srgbClr val="000000"/>
                  </a:solidFill>
                  <a:latin typeface="Calibri"/>
                  <a:ea typeface="Calibri"/>
                  <a:cs typeface="Calibri"/>
                  <a:sym typeface="Calibri"/>
                </a:rPr>
                <a:t>, se assegurada orientação e assistência jurídica e psicológica.</a:t>
              </a:r>
              <a:endParaRPr sz="2800">
                <a:solidFill>
                  <a:schemeClr val="dk1"/>
                </a:solidFill>
                <a:latin typeface="Calibri"/>
                <a:ea typeface="Calibri"/>
                <a:cs typeface="Calibri"/>
                <a:sym typeface="Calibri"/>
              </a:endParaRPr>
            </a:p>
          </p:txBody>
        </p:sp>
      </p:gr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6" name="Shape 496"/>
        <p:cNvGrpSpPr/>
        <p:nvPr/>
      </p:nvGrpSpPr>
      <p:grpSpPr>
        <a:xfrm>
          <a:off x="0" y="0"/>
          <a:ext cx="0" cy="0"/>
          <a:chOff x="0" y="0"/>
          <a:chExt cx="0" cy="0"/>
        </a:xfrm>
      </p:grpSpPr>
      <p:grpSp>
        <p:nvGrpSpPr>
          <p:cNvPr id="497" name="Google Shape;497;p53"/>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498" name="Google Shape;498;p53"/>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499" name="Google Shape;499;p53"/>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0" name="Google Shape;500;p53"/>
            <p:cNvSpPr txBox="1"/>
            <p:nvPr/>
          </p:nvSpPr>
          <p:spPr>
            <a:xfrm>
              <a:off x="520504" y="644449"/>
              <a:ext cx="11099409" cy="57861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rgbClr val="000000"/>
                  </a:solidFill>
                  <a:latin typeface="Calibri"/>
                  <a:ea typeface="Calibri"/>
                  <a:cs typeface="Calibri"/>
                  <a:sym typeface="Calibri"/>
                </a:rPr>
                <a:t>f) Alteração do nome do adotando 🡪 </a:t>
              </a:r>
              <a:r>
                <a:rPr lang="pt-BR" sz="3600">
                  <a:solidFill>
                    <a:srgbClr val="000000"/>
                  </a:solidFill>
                  <a:latin typeface="Calibri"/>
                  <a:ea typeface="Calibri"/>
                  <a:cs typeface="Calibri"/>
                  <a:sym typeface="Calibri"/>
                </a:rPr>
                <a:t>o </a:t>
              </a:r>
              <a:r>
                <a:rPr b="1" lang="pt-BR" sz="3600">
                  <a:solidFill>
                    <a:srgbClr val="000000"/>
                  </a:solidFill>
                  <a:latin typeface="Calibri"/>
                  <a:ea typeface="Calibri"/>
                  <a:cs typeface="Calibri"/>
                  <a:sym typeface="Calibri"/>
                </a:rPr>
                <a:t>nome de família</a:t>
              </a:r>
              <a:r>
                <a:rPr lang="pt-BR" sz="3600">
                  <a:solidFill>
                    <a:srgbClr val="000000"/>
                  </a:solidFill>
                  <a:latin typeface="Calibri"/>
                  <a:ea typeface="Calibri"/>
                  <a:cs typeface="Calibri"/>
                  <a:sym typeface="Calibri"/>
                </a:rPr>
                <a:t> sempre é deferido ao adotando, contudo, o prenome não necessariamente será alterado. Pode vir a sê-lo, desde que a pedido de qualquer das partes, contudo,</a:t>
              </a:r>
              <a:r>
                <a:rPr b="1" lang="pt-BR" sz="3600">
                  <a:solidFill>
                    <a:srgbClr val="000000"/>
                  </a:solidFill>
                  <a:latin typeface="Calibri"/>
                  <a:ea typeface="Calibri"/>
                  <a:cs typeface="Calibri"/>
                  <a:sym typeface="Calibri"/>
                </a:rPr>
                <a:t> se requerida a alteração pelo adotante, deve-se ouvir o adotando.</a:t>
              </a:r>
              <a:endParaRPr/>
            </a:p>
            <a:p>
              <a:pPr indent="0" lvl="0" marL="0" marR="0" rtl="0" algn="just">
                <a:spcBef>
                  <a:spcPts val="1200"/>
                </a:spcBef>
                <a:spcAft>
                  <a:spcPts val="0"/>
                </a:spcAft>
                <a:buNone/>
              </a:pPr>
              <a:r>
                <a:rPr b="1" lang="pt-BR" sz="3600">
                  <a:solidFill>
                    <a:schemeClr val="dk1"/>
                  </a:solidFill>
                  <a:latin typeface="Calibri"/>
                  <a:ea typeface="Calibri"/>
                  <a:cs typeface="Calibri"/>
                  <a:sym typeface="Calibri"/>
                </a:rPr>
                <a:t>g) Duração do processo de adoção 🡺</a:t>
              </a:r>
              <a:r>
                <a:rPr lang="pt-BR" sz="3600">
                  <a:solidFill>
                    <a:schemeClr val="dk1"/>
                  </a:solidFill>
                  <a:latin typeface="Calibri"/>
                  <a:ea typeface="Calibri"/>
                  <a:cs typeface="Calibri"/>
                  <a:sym typeface="Calibri"/>
                </a:rPr>
                <a:t> com a vigência da Lei nº 13.509/2017, o ECA passou a prever duração máxima de 120 dias para a conclusão desses feitos, prazo prorrogável, uma única vez, pelo mesmo período, por decisão fundamentada.</a:t>
              </a:r>
              <a:endParaRPr/>
            </a:p>
          </p:txBody>
        </p:sp>
      </p:gr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4" name="Shape 504"/>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505" name="Google Shape;505;p54"/>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506" name="Google Shape;506;p54"/>
          <p:cNvSpPr/>
          <p:nvPr/>
        </p:nvSpPr>
        <p:spPr>
          <a:xfrm>
            <a:off x="361071" y="393896"/>
            <a:ext cx="11483926" cy="4628048"/>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7" name="Google Shape;507;p54"/>
          <p:cNvSpPr txBox="1"/>
          <p:nvPr/>
        </p:nvSpPr>
        <p:spPr>
          <a:xfrm>
            <a:off x="520504" y="499304"/>
            <a:ext cx="11099409" cy="440120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rgbClr val="000000"/>
                </a:solidFill>
                <a:latin typeface="Calibri"/>
                <a:ea typeface="Calibri"/>
                <a:cs typeface="Calibri"/>
                <a:sym typeface="Calibri"/>
              </a:rPr>
              <a:t>h) Cadastro de Adoção 🡪 </a:t>
            </a:r>
            <a:r>
              <a:rPr lang="pt-BR" sz="2800">
                <a:solidFill>
                  <a:srgbClr val="000000"/>
                </a:solidFill>
                <a:latin typeface="Calibri"/>
                <a:ea typeface="Calibri"/>
                <a:cs typeface="Calibri"/>
                <a:sym typeface="Calibri"/>
              </a:rPr>
              <a:t>previsto, inicialmente, pelo art. 50, §5º, do ECA, com redação atribuída pela Lei nº 12.010/2009, deve ser alimentado pelas autoridades estaduais, a partir das informações fornecidas pelos cadastros das varas locais ou regionais, onde houver, contendo os dados das crianças e adolescentes disponíveis para a adoção indireta e das pessoas habilitadas para adotar, com posterior comunicação à Autoridade Central Administrativa Federal (SDH). A Vara local ou regional, assim que tiver a informação da aptidão de pretendentes ou crianças aptos, deverá alimentar o cadastro em até 48h, sob pena de responsabilidade (art. 50, §8º). </a:t>
            </a:r>
            <a:endParaRPr b="1" sz="2800">
              <a:solidFill>
                <a:srgbClr val="FF0000"/>
              </a:solidFill>
              <a:latin typeface="Calibri"/>
              <a:ea typeface="Calibri"/>
              <a:cs typeface="Calibri"/>
              <a:sym typeface="Calibri"/>
            </a:endParaRPr>
          </a:p>
        </p:txBody>
      </p:sp>
      <p:sp>
        <p:nvSpPr>
          <p:cNvPr id="508" name="Google Shape;508;p54"/>
          <p:cNvSpPr txBox="1"/>
          <p:nvPr>
            <p:ph type="title"/>
          </p:nvPr>
        </p:nvSpPr>
        <p:spPr>
          <a:xfrm flipH="1">
            <a:off x="1084550" y="5350111"/>
            <a:ext cx="9971315" cy="923330"/>
          </a:xfrm>
          <a:prstGeom prst="rect">
            <a:avLst/>
          </a:prstGeom>
          <a:solidFill>
            <a:srgbClr val="C00000"/>
          </a:solidFill>
          <a:ln cap="flat" cmpd="sng" w="9525">
            <a:solidFill>
              <a:srgbClr val="C00000"/>
            </a:solidFill>
            <a:prstDash val="solid"/>
            <a:round/>
            <a:headEnd len="sm" w="sm" type="none"/>
            <a:tailEnd len="sm" w="sm" type="none"/>
          </a:ln>
        </p:spPr>
        <p:txBody>
          <a:bodyPr anchorCtr="0" anchor="ctr" bIns="45700" lIns="91425" spcFirstLastPara="1" rIns="91425" wrap="square" tIns="45700">
            <a:spAutoFit/>
          </a:bodyPr>
          <a:lstStyle/>
          <a:p>
            <a:pPr indent="0" lvl="0" marL="0" rtl="0" algn="l">
              <a:lnSpc>
                <a:spcPct val="90000"/>
              </a:lnSpc>
              <a:spcBef>
                <a:spcPts val="0"/>
              </a:spcBef>
              <a:spcAft>
                <a:spcPts val="0"/>
              </a:spcAft>
              <a:buClr>
                <a:schemeClr val="lt1"/>
              </a:buClr>
              <a:buSzPts val="3000"/>
              <a:buFont typeface="Calibri"/>
              <a:buNone/>
            </a:pPr>
            <a:r>
              <a:rPr b="1" lang="pt-BR" sz="3000">
                <a:solidFill>
                  <a:schemeClr val="lt1"/>
                </a:solidFill>
              </a:rPr>
              <a:t>O CNJ mantém o SNA (Sistema Nacional de Adoção), instituído pela Res. 289/2019.</a:t>
            </a:r>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grpSp>
        <p:nvGrpSpPr>
          <p:cNvPr id="513" name="Google Shape;513;p55"/>
          <p:cNvGrpSpPr/>
          <p:nvPr/>
        </p:nvGrpSpPr>
        <p:grpSpPr>
          <a:xfrm>
            <a:off x="0" y="-1"/>
            <a:ext cx="12191999" cy="6858004"/>
            <a:chOff x="0" y="-1"/>
            <a:chExt cx="12191999" cy="6858004"/>
          </a:xfrm>
        </p:grpSpPr>
        <p:pic>
          <p:nvPicPr>
            <p:cNvPr descr="Aqui em São Paulo a calçada tem o desenho do Estado, então quando eu era  pequena achava que todo estado tinha calçada com seu desenho. : brasil" id="514" name="Google Shape;514;p55"/>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515" name="Google Shape;515;p55"/>
            <p:cNvSpPr/>
            <p:nvPr/>
          </p:nvSpPr>
          <p:spPr>
            <a:xfrm>
              <a:off x="361069" y="393895"/>
              <a:ext cx="8710359"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6" name="Google Shape;516;p55"/>
            <p:cNvSpPr txBox="1"/>
            <p:nvPr/>
          </p:nvSpPr>
          <p:spPr>
            <a:xfrm>
              <a:off x="505994" y="696568"/>
              <a:ext cx="8246120" cy="553997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rgbClr val="000000"/>
                  </a:solidFill>
                  <a:latin typeface="Calibri"/>
                  <a:ea typeface="Calibri"/>
                  <a:cs typeface="Calibri"/>
                  <a:sym typeface="Calibri"/>
                </a:rPr>
                <a:t>i. Vedações à Adoção</a:t>
              </a:r>
              <a:endParaRPr/>
            </a:p>
            <a:p>
              <a:pPr indent="-914400" lvl="0" marL="914400" marR="0" rtl="0" algn="just">
                <a:spcBef>
                  <a:spcPts val="1800"/>
                </a:spcBef>
                <a:spcAft>
                  <a:spcPts val="0"/>
                </a:spcAft>
                <a:buClr>
                  <a:srgbClr val="002060"/>
                </a:buClr>
                <a:buSzPts val="2600"/>
                <a:buFont typeface="Calibri"/>
                <a:buAutoNum type="romanUcPeriod"/>
              </a:pPr>
              <a:r>
                <a:rPr lang="pt-BR" sz="2600">
                  <a:solidFill>
                    <a:srgbClr val="000000"/>
                  </a:solidFill>
                  <a:latin typeface="Calibri"/>
                  <a:ea typeface="Calibri"/>
                  <a:cs typeface="Calibri"/>
                  <a:sym typeface="Calibri"/>
                </a:rPr>
                <a:t>Adoção por procuração (art. 39, §2º) </a:t>
              </a:r>
              <a:endParaRPr/>
            </a:p>
            <a:p>
              <a:pPr indent="-914400" lvl="0" marL="914400" marR="0" rtl="0" algn="just">
                <a:spcBef>
                  <a:spcPts val="1800"/>
                </a:spcBef>
                <a:spcAft>
                  <a:spcPts val="0"/>
                </a:spcAft>
                <a:buClr>
                  <a:srgbClr val="002060"/>
                </a:buClr>
                <a:buSzPts val="2600"/>
                <a:buFont typeface="Calibri"/>
                <a:buAutoNum type="romanUcPeriod"/>
              </a:pPr>
              <a:r>
                <a:rPr lang="pt-BR" sz="2600">
                  <a:solidFill>
                    <a:srgbClr val="000000"/>
                  </a:solidFill>
                  <a:latin typeface="Calibri"/>
                  <a:ea typeface="Calibri"/>
                  <a:cs typeface="Calibri"/>
                  <a:sym typeface="Calibri"/>
                </a:rPr>
                <a:t>Adoção por irmãos e por ascendentes (art. 42, §1º)</a:t>
              </a:r>
              <a:endParaRPr/>
            </a:p>
            <a:p>
              <a:pPr indent="-914400" lvl="0" marL="914400" marR="0" rtl="0" algn="just">
                <a:spcBef>
                  <a:spcPts val="1800"/>
                </a:spcBef>
                <a:spcAft>
                  <a:spcPts val="0"/>
                </a:spcAft>
                <a:buClr>
                  <a:srgbClr val="002060"/>
                </a:buClr>
                <a:buSzPts val="2600"/>
                <a:buFont typeface="Calibri"/>
                <a:buAutoNum type="romanUcPeriod"/>
              </a:pPr>
              <a:r>
                <a:rPr lang="pt-BR" sz="2600">
                  <a:solidFill>
                    <a:srgbClr val="000000"/>
                  </a:solidFill>
                  <a:latin typeface="Calibri"/>
                  <a:ea typeface="Calibri"/>
                  <a:cs typeface="Calibri"/>
                  <a:sym typeface="Calibri"/>
                </a:rPr>
                <a:t>Adoção por tutor e curador (art. 44), </a:t>
              </a:r>
              <a:r>
                <a:rPr lang="pt-BR" sz="2600">
                  <a:solidFill>
                    <a:srgbClr val="C00000"/>
                  </a:solidFill>
                  <a:latin typeface="Calibri"/>
                  <a:ea typeface="Calibri"/>
                  <a:cs typeface="Calibri"/>
                  <a:sym typeface="Calibri"/>
                </a:rPr>
                <a:t>enquanto não derem conta de sua administração e saldarem o seu alcance.</a:t>
              </a:r>
              <a:endParaRPr b="1" sz="2600">
                <a:solidFill>
                  <a:srgbClr val="C00000"/>
                </a:solidFill>
                <a:latin typeface="Calibri"/>
                <a:ea typeface="Calibri"/>
                <a:cs typeface="Calibri"/>
                <a:sym typeface="Calibri"/>
              </a:endParaRPr>
            </a:p>
            <a:p>
              <a:pPr indent="0" lvl="0" marL="0" marR="0" rtl="0" algn="just">
                <a:spcBef>
                  <a:spcPts val="1800"/>
                </a:spcBef>
                <a:spcAft>
                  <a:spcPts val="0"/>
                </a:spcAft>
                <a:buNone/>
              </a:pPr>
              <a:r>
                <a:rPr b="1" lang="pt-BR" sz="2800">
                  <a:solidFill>
                    <a:srgbClr val="000000"/>
                  </a:solidFill>
                  <a:latin typeface="Calibri"/>
                  <a:ea typeface="Calibri"/>
                  <a:cs typeface="Calibri"/>
                  <a:sym typeface="Calibri"/>
                </a:rPr>
                <a:t>j. Limites etários</a:t>
              </a:r>
              <a:endParaRPr/>
            </a:p>
            <a:p>
              <a:pPr indent="-914400" lvl="0" marL="914400" marR="0" rtl="0" algn="just">
                <a:spcBef>
                  <a:spcPts val="1800"/>
                </a:spcBef>
                <a:spcAft>
                  <a:spcPts val="0"/>
                </a:spcAft>
                <a:buClr>
                  <a:srgbClr val="002060"/>
                </a:buClr>
                <a:buSzPts val="2600"/>
                <a:buFont typeface="Calibri"/>
                <a:buAutoNum type="romanUcPeriod"/>
              </a:pPr>
              <a:r>
                <a:rPr lang="pt-BR" sz="2600">
                  <a:solidFill>
                    <a:srgbClr val="000000"/>
                  </a:solidFill>
                  <a:latin typeface="Calibri"/>
                  <a:ea typeface="Calibri"/>
                  <a:cs typeface="Calibri"/>
                  <a:sym typeface="Calibri"/>
                </a:rPr>
                <a:t>Idade mínima para o adotante 🡪 18 (dezoito) anos.</a:t>
              </a:r>
              <a:endParaRPr/>
            </a:p>
            <a:p>
              <a:pPr indent="-914400" lvl="0" marL="914400" marR="0" rtl="0" algn="just">
                <a:spcBef>
                  <a:spcPts val="1800"/>
                </a:spcBef>
                <a:spcAft>
                  <a:spcPts val="0"/>
                </a:spcAft>
                <a:buClr>
                  <a:srgbClr val="002060"/>
                </a:buClr>
                <a:buSzPts val="2600"/>
                <a:buFont typeface="Calibri"/>
                <a:buAutoNum type="romanUcPeriod"/>
              </a:pPr>
              <a:r>
                <a:rPr lang="pt-BR" sz="2600">
                  <a:solidFill>
                    <a:srgbClr val="000000"/>
                  </a:solidFill>
                  <a:latin typeface="Calibri"/>
                  <a:ea typeface="Calibri"/>
                  <a:cs typeface="Calibri"/>
                  <a:sym typeface="Calibri"/>
                </a:rPr>
                <a:t>Diferença de idade entre adotante e adotado 🡪 16 (dezesseis) anos.</a:t>
              </a:r>
              <a:endParaRPr/>
            </a:p>
          </p:txBody>
        </p:sp>
        <p:sp>
          <p:nvSpPr>
            <p:cNvPr id="517" name="Google Shape;517;p55"/>
            <p:cNvSpPr/>
            <p:nvPr/>
          </p:nvSpPr>
          <p:spPr>
            <a:xfrm>
              <a:off x="9348987" y="-1"/>
              <a:ext cx="2843012" cy="6858000"/>
            </a:xfrm>
            <a:prstGeom prst="rect">
              <a:avLst/>
            </a:prstGeom>
            <a:solidFill>
              <a:srgbClr val="C00000"/>
            </a:solidFill>
            <a:ln cap="flat" cmpd="sng" w="12700">
              <a:solidFill>
                <a:srgbClr val="C0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8" name="Google Shape;518;p55"/>
            <p:cNvSpPr txBox="1"/>
            <p:nvPr/>
          </p:nvSpPr>
          <p:spPr>
            <a:xfrm>
              <a:off x="9458847" y="740224"/>
              <a:ext cx="2623292" cy="501675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3200">
                  <a:solidFill>
                    <a:srgbClr val="F2F2F2"/>
                  </a:solidFill>
                  <a:latin typeface="Calibri"/>
                  <a:ea typeface="Calibri"/>
                  <a:cs typeface="Calibri"/>
                  <a:sym typeface="Calibri"/>
                </a:rPr>
                <a:t>🡪 No caso de adoção conjunta, a jurisprudência exige que a diferença seja observada em relação a ambos os adotantes!</a:t>
              </a:r>
              <a:endParaRPr/>
            </a:p>
          </p:txBody>
        </p:sp>
      </p:gr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3" name="Shape 523"/>
        <p:cNvGrpSpPr/>
        <p:nvPr/>
      </p:nvGrpSpPr>
      <p:grpSpPr>
        <a:xfrm>
          <a:off x="0" y="0"/>
          <a:ext cx="0" cy="0"/>
          <a:chOff x="0" y="0"/>
          <a:chExt cx="0" cy="0"/>
        </a:xfrm>
      </p:grpSpPr>
      <p:sp>
        <p:nvSpPr>
          <p:cNvPr id="524" name="Google Shape;524;p56"/>
          <p:cNvSpPr/>
          <p:nvPr/>
        </p:nvSpPr>
        <p:spPr>
          <a:xfrm>
            <a:off x="232228" y="246742"/>
            <a:ext cx="11727543" cy="6363919"/>
          </a:xfrm>
          <a:prstGeom prst="roundRect">
            <a:avLst>
              <a:gd fmla="val 0" name="adj"/>
            </a:avLst>
          </a:prstGeom>
          <a:solidFill>
            <a:srgbClr val="F7CAAC"/>
          </a:solidFill>
          <a:ln cap="flat" cmpd="sng" w="12700">
            <a:solidFill>
              <a:srgbClr val="F7CAA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just">
              <a:spcBef>
                <a:spcPts val="0"/>
              </a:spcBef>
              <a:spcAft>
                <a:spcPts val="0"/>
              </a:spcAft>
              <a:buNone/>
            </a:pPr>
            <a:r>
              <a:rPr b="1" lang="pt-BR" sz="2800">
                <a:solidFill>
                  <a:srgbClr val="C00000"/>
                </a:solidFill>
                <a:latin typeface="Calibri"/>
                <a:ea typeface="Calibri"/>
                <a:cs typeface="Calibri"/>
                <a:sym typeface="Calibri"/>
              </a:rPr>
              <a:t>JURISPRUDÊNCIA TEMÁTICA</a:t>
            </a:r>
            <a:endParaRPr/>
          </a:p>
          <a:p>
            <a:pPr indent="-571500" lvl="0" marL="571500" marR="0" rtl="0" algn="just">
              <a:spcBef>
                <a:spcPts val="0"/>
              </a:spcBef>
              <a:spcAft>
                <a:spcPts val="0"/>
              </a:spcAft>
              <a:buClr>
                <a:srgbClr val="C00000"/>
              </a:buClr>
              <a:buSzPts val="2800"/>
              <a:buFont typeface="Noto Sans Symbols"/>
              <a:buChar char="▪"/>
            </a:pPr>
            <a:r>
              <a:rPr b="1" lang="pt-BR" sz="2800">
                <a:solidFill>
                  <a:srgbClr val="C00000"/>
                </a:solidFill>
                <a:latin typeface="Calibri"/>
                <a:ea typeface="Calibri"/>
                <a:cs typeface="Calibri"/>
                <a:sym typeface="Calibri"/>
              </a:rPr>
              <a:t>Relativização da diferença etária</a:t>
            </a:r>
            <a:endParaRPr/>
          </a:p>
          <a:p>
            <a:pPr indent="0" lvl="0" marL="0" marR="0" rtl="0" algn="just">
              <a:spcBef>
                <a:spcPts val="0"/>
              </a:spcBef>
              <a:spcAft>
                <a:spcPts val="0"/>
              </a:spcAft>
              <a:buNone/>
            </a:pPr>
            <a:r>
              <a:t/>
            </a:r>
            <a:endParaRPr sz="2800">
              <a:solidFill>
                <a:srgbClr val="000000"/>
              </a:solidFill>
              <a:latin typeface="Calibri"/>
              <a:ea typeface="Calibri"/>
              <a:cs typeface="Calibri"/>
              <a:sym typeface="Calibri"/>
            </a:endParaRPr>
          </a:p>
          <a:p>
            <a:pPr indent="0" lvl="0" marL="0" marR="0" rtl="0" algn="just">
              <a:spcBef>
                <a:spcPts val="0"/>
              </a:spcBef>
              <a:spcAft>
                <a:spcPts val="0"/>
              </a:spcAft>
              <a:buNone/>
            </a:pPr>
            <a:r>
              <a:rPr lang="pt-BR" sz="2800">
                <a:solidFill>
                  <a:srgbClr val="000000"/>
                </a:solidFill>
                <a:latin typeface="Calibri"/>
                <a:ea typeface="Calibri"/>
                <a:cs typeface="Calibri"/>
                <a:sym typeface="Calibri"/>
              </a:rPr>
              <a:t>RECURSO ESPECIAL. DIREITO DE FAMÍLIA. PROCESSUAL CIVIL E CIVIL. ADOÇÃO. MAIOR. ART. 42, § 3º, DO ECA (LEI Nº 8.069/1990). IDADE. DIFERENÇA MÍNIMA. FLEXIBILIZAÇÃO. POSSIBILIDADE. SOCIOAFETIVIDADE. INSTRUÇÃO PROBATÓRIA. IMPRESCINDIBILIDADE.</a:t>
            </a:r>
            <a:endParaRPr/>
          </a:p>
          <a:p>
            <a:pPr indent="0" lvl="0" marL="0" marR="0" rtl="0" algn="just">
              <a:spcBef>
                <a:spcPts val="0"/>
              </a:spcBef>
              <a:spcAft>
                <a:spcPts val="0"/>
              </a:spcAft>
              <a:buNone/>
            </a:pPr>
            <a:r>
              <a:rPr lang="pt-BR" sz="2800">
                <a:solidFill>
                  <a:srgbClr val="000000"/>
                </a:solidFill>
                <a:latin typeface="Calibri"/>
                <a:ea typeface="Calibri"/>
                <a:cs typeface="Calibri"/>
                <a:sym typeface="Calibri"/>
              </a:rPr>
              <a:t>(...)</a:t>
            </a:r>
            <a:endParaRPr/>
          </a:p>
          <a:p>
            <a:pPr indent="0" lvl="0" marL="0" marR="0" rtl="0" algn="just">
              <a:spcBef>
                <a:spcPts val="0"/>
              </a:spcBef>
              <a:spcAft>
                <a:spcPts val="0"/>
              </a:spcAft>
              <a:buNone/>
            </a:pPr>
            <a:r>
              <a:rPr lang="pt-BR" sz="2800">
                <a:solidFill>
                  <a:srgbClr val="000000"/>
                </a:solidFill>
                <a:latin typeface="Calibri"/>
                <a:ea typeface="Calibri"/>
                <a:cs typeface="Calibri"/>
                <a:sym typeface="Calibri"/>
              </a:rPr>
              <a:t>2. A diferença etária mínima de 16 (dezesseis) anos entre adotante e adotado é requisito legal para a adoção (art. 42, § 3º, do ECA), parâmetro legal que pode ser flexibilizado à luz do princípio da socioafetividade.</a:t>
            </a:r>
            <a:endParaRPr/>
          </a:p>
          <a:p>
            <a:pPr indent="0" lvl="0" marL="0" marR="0" rtl="0" algn="just">
              <a:spcBef>
                <a:spcPts val="0"/>
              </a:spcBef>
              <a:spcAft>
                <a:spcPts val="0"/>
              </a:spcAft>
              <a:buNone/>
            </a:pPr>
            <a:r>
              <a:rPr lang="pt-BR" sz="2800">
                <a:solidFill>
                  <a:srgbClr val="000000"/>
                </a:solidFill>
                <a:latin typeface="Calibri"/>
                <a:ea typeface="Calibri"/>
                <a:cs typeface="Calibri"/>
                <a:sym typeface="Calibri"/>
              </a:rPr>
              <a:t>(...)</a:t>
            </a:r>
            <a:endParaRPr/>
          </a:p>
          <a:p>
            <a:pPr indent="0" lvl="0" marL="0" marR="0" rtl="0" algn="just">
              <a:spcBef>
                <a:spcPts val="0"/>
              </a:spcBef>
              <a:spcAft>
                <a:spcPts val="0"/>
              </a:spcAft>
              <a:buNone/>
            </a:pPr>
            <a:r>
              <a:rPr lang="pt-BR" sz="2800">
                <a:solidFill>
                  <a:srgbClr val="000000"/>
                </a:solidFill>
                <a:latin typeface="Calibri"/>
                <a:ea typeface="Calibri"/>
                <a:cs typeface="Calibri"/>
                <a:sym typeface="Calibri"/>
              </a:rPr>
              <a:t>(REsp 1785754/RS, Rel. Ministro RICARDO VILLAS BÔAS CUEVA, TERCEIRA TURMA, julgado em 08/10/2019, DJe 11/10/2019)</a:t>
            </a:r>
            <a:endParaRPr sz="2800">
              <a:solidFill>
                <a:schemeClr val="lt1"/>
              </a:solidFill>
              <a:latin typeface="Calibri"/>
              <a:ea typeface="Calibri"/>
              <a:cs typeface="Calibri"/>
              <a:sym typeface="Calibri"/>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9" name="Shape 529"/>
        <p:cNvGrpSpPr/>
        <p:nvPr/>
      </p:nvGrpSpPr>
      <p:grpSpPr>
        <a:xfrm>
          <a:off x="0" y="0"/>
          <a:ext cx="0" cy="0"/>
          <a:chOff x="0" y="0"/>
          <a:chExt cx="0" cy="0"/>
        </a:xfrm>
      </p:grpSpPr>
      <p:sp>
        <p:nvSpPr>
          <p:cNvPr id="530" name="Google Shape;530;p57"/>
          <p:cNvSpPr/>
          <p:nvPr/>
        </p:nvSpPr>
        <p:spPr>
          <a:xfrm>
            <a:off x="304526" y="314795"/>
            <a:ext cx="11642635" cy="6265888"/>
          </a:xfrm>
          <a:prstGeom prst="roundRect">
            <a:avLst>
              <a:gd fmla="val 0" name="adj"/>
            </a:avLst>
          </a:prstGeom>
          <a:solidFill>
            <a:srgbClr val="F7CAAC"/>
          </a:solidFill>
          <a:ln cap="flat" cmpd="sng" w="12700">
            <a:solidFill>
              <a:srgbClr val="F7CAA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just">
              <a:spcBef>
                <a:spcPts val="0"/>
              </a:spcBef>
              <a:spcAft>
                <a:spcPts val="0"/>
              </a:spcAft>
              <a:buNone/>
            </a:pPr>
            <a:r>
              <a:rPr b="1" lang="pt-BR" sz="3000">
                <a:solidFill>
                  <a:srgbClr val="C00000"/>
                </a:solidFill>
                <a:latin typeface="Calibri"/>
                <a:ea typeface="Calibri"/>
                <a:cs typeface="Calibri"/>
                <a:sym typeface="Calibri"/>
              </a:rPr>
              <a:t>JURISPRUDÊNCIA TEMÁTICA</a:t>
            </a:r>
            <a:endParaRPr/>
          </a:p>
          <a:p>
            <a:pPr indent="-571500" lvl="0" marL="571500" marR="0" rtl="0" algn="just">
              <a:spcBef>
                <a:spcPts val="0"/>
              </a:spcBef>
              <a:spcAft>
                <a:spcPts val="0"/>
              </a:spcAft>
              <a:buClr>
                <a:srgbClr val="C00000"/>
              </a:buClr>
              <a:buSzPts val="3000"/>
              <a:buFont typeface="Noto Sans Symbols"/>
              <a:buChar char="▪"/>
            </a:pPr>
            <a:r>
              <a:rPr b="1" lang="pt-BR" sz="3000">
                <a:solidFill>
                  <a:srgbClr val="C00000"/>
                </a:solidFill>
                <a:latin typeface="Calibri"/>
                <a:ea typeface="Calibri"/>
                <a:cs typeface="Calibri"/>
                <a:sym typeface="Calibri"/>
              </a:rPr>
              <a:t>Possibilidade excepcional de adoção de descendente por ascendente</a:t>
            </a:r>
            <a:endParaRPr/>
          </a:p>
          <a:p>
            <a:pPr indent="0" lvl="0" marL="0" marR="0" rtl="0" algn="just">
              <a:spcBef>
                <a:spcPts val="0"/>
              </a:spcBef>
              <a:spcAft>
                <a:spcPts val="0"/>
              </a:spcAft>
              <a:buNone/>
            </a:pPr>
            <a:r>
              <a:rPr lang="pt-BR" sz="2800">
                <a:solidFill>
                  <a:srgbClr val="000000"/>
                </a:solidFill>
                <a:latin typeface="Calibri"/>
                <a:ea typeface="Calibri"/>
                <a:cs typeface="Calibri"/>
                <a:sym typeface="Calibri"/>
              </a:rPr>
              <a:t>“(...) 3. O art. 42, §1º, do ECA, estatui, como regra geral, a proibição da adoção de descendentes por ascendentes, objetivando tanto a preservação de uma identidade familiar, como para evitar a eventual ocorrência de fraudes.</a:t>
            </a:r>
            <a:endParaRPr/>
          </a:p>
          <a:p>
            <a:pPr indent="0" lvl="0" marL="0" marR="0" rtl="0" algn="just">
              <a:spcBef>
                <a:spcPts val="0"/>
              </a:spcBef>
              <a:spcAft>
                <a:spcPts val="0"/>
              </a:spcAft>
              <a:buNone/>
            </a:pPr>
            <a:r>
              <a:rPr lang="pt-BR" sz="2800">
                <a:solidFill>
                  <a:srgbClr val="000000"/>
                </a:solidFill>
                <a:latin typeface="Calibri"/>
                <a:ea typeface="Calibri"/>
                <a:cs typeface="Calibri"/>
                <a:sym typeface="Calibri"/>
              </a:rPr>
              <a:t>4. </a:t>
            </a:r>
            <a:r>
              <a:rPr lang="pt-BR" sz="2800" u="sng">
                <a:solidFill>
                  <a:srgbClr val="000000"/>
                </a:solidFill>
                <a:latin typeface="Calibri"/>
                <a:ea typeface="Calibri"/>
                <a:cs typeface="Calibri"/>
                <a:sym typeface="Calibri"/>
              </a:rPr>
              <a:t>O Superior Tribunal de Justiça já conferiu alguma flexibilidade ao disposto no art. 42 do ECA quando há, como norte interpretativo principiológico, direito ou interesse prevalente de modo, mediante juízo de ponderação, a se afastar a literal vedação contida no art. 42, §1º, do ECA, de adoção de descendente por ascendente.</a:t>
            </a:r>
            <a:endParaRPr/>
          </a:p>
          <a:p>
            <a:pPr indent="0" lvl="0" marL="0" marR="0" rtl="0" algn="just">
              <a:spcBef>
                <a:spcPts val="0"/>
              </a:spcBef>
              <a:spcAft>
                <a:spcPts val="0"/>
              </a:spcAft>
              <a:buNone/>
            </a:pPr>
            <a:r>
              <a:rPr b="1" lang="pt-BR" sz="2800">
                <a:solidFill>
                  <a:schemeClr val="dk1"/>
                </a:solidFill>
                <a:latin typeface="Calibri"/>
                <a:ea typeface="Calibri"/>
                <a:cs typeface="Calibri"/>
                <a:sym typeface="Calibri"/>
              </a:rPr>
              <a:t>(REsp 1796733/AM, Rel. Ministro RICARDO VILLAS BÔAS CUEVA, Rel. p/ Acórdão Ministro PAULO DE TARSO SANSEVERINO, TERCEIRA TURMA, julgado em 27/08/2019, DJe 06/09/2019)</a:t>
            </a:r>
            <a:endParaRPr sz="2800">
              <a:solidFill>
                <a:schemeClr val="lt1"/>
              </a:solidFill>
              <a:latin typeface="Calibri"/>
              <a:ea typeface="Calibri"/>
              <a:cs typeface="Calibri"/>
              <a:sym typeface="Calibri"/>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4" name="Shape 534"/>
        <p:cNvGrpSpPr/>
        <p:nvPr/>
      </p:nvGrpSpPr>
      <p:grpSpPr>
        <a:xfrm>
          <a:off x="0" y="0"/>
          <a:ext cx="0" cy="0"/>
          <a:chOff x="0" y="0"/>
          <a:chExt cx="0" cy="0"/>
        </a:xfrm>
      </p:grpSpPr>
      <p:grpSp>
        <p:nvGrpSpPr>
          <p:cNvPr id="535" name="Google Shape;535;p58"/>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536" name="Google Shape;536;p58"/>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537" name="Google Shape;537;p58"/>
            <p:cNvSpPr/>
            <p:nvPr/>
          </p:nvSpPr>
          <p:spPr>
            <a:xfrm>
              <a:off x="361071" y="393895"/>
              <a:ext cx="11483926" cy="318875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8" name="Google Shape;538;p58"/>
            <p:cNvSpPr txBox="1"/>
            <p:nvPr/>
          </p:nvSpPr>
          <p:spPr>
            <a:xfrm>
              <a:off x="553329" y="584722"/>
              <a:ext cx="11099409" cy="286232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rgbClr val="000000"/>
                  </a:solidFill>
                  <a:latin typeface="Calibri"/>
                  <a:ea typeface="Calibri"/>
                  <a:cs typeface="Calibri"/>
                  <a:sym typeface="Calibri"/>
                </a:rPr>
                <a:t>k) Adoções prioritárias (art. 50, §15) 🡺 </a:t>
              </a:r>
              <a:r>
                <a:rPr lang="pt-BR" sz="3600">
                  <a:solidFill>
                    <a:srgbClr val="000000"/>
                  </a:solidFill>
                  <a:latin typeface="Calibri"/>
                  <a:ea typeface="Calibri"/>
                  <a:cs typeface="Calibri"/>
                  <a:sym typeface="Calibri"/>
                </a:rPr>
                <a:t>com a vigência da Lei nº 12.955/2014, o ECA passou a tramitação dos processos de adoção em que o adotando for criança ou adolescente com deficiência ou com doença crônica, bem como quando se tratar de grupo de irmãos.</a:t>
              </a:r>
              <a:endParaRPr/>
            </a:p>
          </p:txBody>
        </p:sp>
        <p:sp>
          <p:nvSpPr>
            <p:cNvPr id="539" name="Google Shape;539;p58"/>
            <p:cNvSpPr txBox="1"/>
            <p:nvPr/>
          </p:nvSpPr>
          <p:spPr>
            <a:xfrm>
              <a:off x="361070" y="4189274"/>
              <a:ext cx="11483925" cy="2062103"/>
            </a:xfrm>
            <a:prstGeom prst="rect">
              <a:avLst/>
            </a:prstGeom>
            <a:solidFill>
              <a:srgbClr val="FFFF99"/>
            </a:solid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pt-BR" sz="3200">
                  <a:solidFill>
                    <a:srgbClr val="000000"/>
                  </a:solidFill>
                  <a:latin typeface="Arial"/>
                  <a:ea typeface="Arial"/>
                  <a:cs typeface="Arial"/>
                  <a:sym typeface="Arial"/>
                </a:rPr>
                <a:t>§ 15.  Será assegurada prioridade no cadastro a pessoas interessadas em adotar criança ou adolescente com deficiência, com doença crônica ou com necessidades específicas de saúde, além de grupo de irmãos.</a:t>
              </a:r>
              <a:endParaRPr b="1" sz="3200">
                <a:solidFill>
                  <a:schemeClr val="dk1"/>
                </a:solidFill>
                <a:latin typeface="Calibri"/>
                <a:ea typeface="Calibri"/>
                <a:cs typeface="Calibri"/>
                <a:sym typeface="Calibri"/>
              </a:endParaRPr>
            </a:p>
          </p:txBody>
        </p:sp>
      </p:gr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3" name="Shape 543"/>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544" name="Google Shape;544;p59"/>
          <p:cNvPicPr preferRelativeResize="0"/>
          <p:nvPr/>
        </p:nvPicPr>
        <p:blipFill rotWithShape="1">
          <a:blip r:embed="rId3">
            <a:alphaModFix/>
          </a:blip>
          <a:srcRect b="0" l="0" r="0" t="0"/>
          <a:stretch/>
        </p:blipFill>
        <p:spPr>
          <a:xfrm>
            <a:off x="1" y="-350354"/>
            <a:ext cx="12191999" cy="7208354"/>
          </a:xfrm>
          <a:prstGeom prst="rect">
            <a:avLst/>
          </a:prstGeom>
          <a:noFill/>
          <a:ln>
            <a:noFill/>
          </a:ln>
        </p:spPr>
      </p:pic>
      <p:sp>
        <p:nvSpPr>
          <p:cNvPr id="545" name="Google Shape;545;p59"/>
          <p:cNvSpPr/>
          <p:nvPr/>
        </p:nvSpPr>
        <p:spPr>
          <a:xfrm>
            <a:off x="354037" y="263268"/>
            <a:ext cx="11483926" cy="471513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59"/>
          <p:cNvSpPr txBox="1"/>
          <p:nvPr/>
        </p:nvSpPr>
        <p:spPr>
          <a:xfrm>
            <a:off x="520504" y="397715"/>
            <a:ext cx="11099409" cy="440120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rgbClr val="000000"/>
                </a:solidFill>
                <a:latin typeface="Calibri"/>
                <a:ea typeface="Calibri"/>
                <a:cs typeface="Calibri"/>
                <a:sym typeface="Calibri"/>
              </a:rPr>
              <a:t>l) Cadastro de Adoção 🡪 </a:t>
            </a:r>
            <a:r>
              <a:rPr lang="pt-BR" sz="2800">
                <a:solidFill>
                  <a:srgbClr val="000000"/>
                </a:solidFill>
                <a:latin typeface="Calibri"/>
                <a:ea typeface="Calibri"/>
                <a:cs typeface="Calibri"/>
                <a:sym typeface="Calibri"/>
              </a:rPr>
              <a:t>previsto, inicialmente, pelo art. 50, §5º, do ECA, com redação atribuída pela Lei nº 12.010/2009, deve ser alimentado pelas autoridades estaduais, a partir das informações fornecidas pelos cadastros das varas locais ou regionais, onde houver, contendo os dados das crianças e adolescentes disponíveis para a adoção indireta e das pessoas habilitadas para adotar, com posterior comunicação à Autoridade Central Administrativa Federal (SDH). A Vara local ou regional, assim que tiver a informação da aptidão de pretendentes ou crianças aptos, deverá alimentar o cadastro em até 48h, sob pena de responsabilidade (art. 50, §8º). </a:t>
            </a:r>
            <a:endParaRPr b="1" sz="2800">
              <a:solidFill>
                <a:srgbClr val="FF0000"/>
              </a:solidFill>
              <a:latin typeface="Calibri"/>
              <a:ea typeface="Calibri"/>
              <a:cs typeface="Calibri"/>
              <a:sym typeface="Calibri"/>
            </a:endParaRPr>
          </a:p>
        </p:txBody>
      </p:sp>
      <p:sp>
        <p:nvSpPr>
          <p:cNvPr id="547" name="Google Shape;547;p59"/>
          <p:cNvSpPr txBox="1"/>
          <p:nvPr>
            <p:ph type="title"/>
          </p:nvPr>
        </p:nvSpPr>
        <p:spPr>
          <a:xfrm flipH="1">
            <a:off x="1084550" y="5350111"/>
            <a:ext cx="9971315" cy="923330"/>
          </a:xfrm>
          <a:prstGeom prst="rect">
            <a:avLst/>
          </a:prstGeom>
          <a:solidFill>
            <a:srgbClr val="C00000"/>
          </a:solidFill>
          <a:ln cap="flat" cmpd="sng" w="9525">
            <a:solidFill>
              <a:srgbClr val="C00000"/>
            </a:solidFill>
            <a:prstDash val="solid"/>
            <a:round/>
            <a:headEnd len="sm" w="sm" type="none"/>
            <a:tailEnd len="sm" w="sm" type="none"/>
          </a:ln>
        </p:spPr>
        <p:txBody>
          <a:bodyPr anchorCtr="0" anchor="ctr" bIns="45700" lIns="91425" spcFirstLastPara="1" rIns="91425" wrap="square" tIns="45700">
            <a:spAutoFit/>
          </a:bodyPr>
          <a:lstStyle/>
          <a:p>
            <a:pPr indent="0" lvl="0" marL="0" rtl="0" algn="l">
              <a:lnSpc>
                <a:spcPct val="90000"/>
              </a:lnSpc>
              <a:spcBef>
                <a:spcPts val="0"/>
              </a:spcBef>
              <a:spcAft>
                <a:spcPts val="0"/>
              </a:spcAft>
              <a:buClr>
                <a:schemeClr val="lt1"/>
              </a:buClr>
              <a:buSzPts val="3000"/>
              <a:buFont typeface="Calibri"/>
              <a:buNone/>
            </a:pPr>
            <a:r>
              <a:rPr b="1" lang="pt-BR" sz="3000">
                <a:solidFill>
                  <a:schemeClr val="lt1"/>
                </a:solidFill>
              </a:rPr>
              <a:t>O CNJ mantém o SNA (Sistema Nacional de Adoção), instituído pela Res. 289/2019.</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138" name="Google Shape;138;p6"/>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139" name="Google Shape;139;p6"/>
          <p:cNvSpPr/>
          <p:nvPr/>
        </p:nvSpPr>
        <p:spPr>
          <a:xfrm>
            <a:off x="361071" y="393895"/>
            <a:ext cx="11483926" cy="6077243"/>
          </a:xfrm>
          <a:prstGeom prst="rect">
            <a:avLst/>
          </a:prstGeom>
          <a:solidFill>
            <a:schemeClr val="lt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0" name="Google Shape;140;p6"/>
          <p:cNvSpPr txBox="1"/>
          <p:nvPr/>
        </p:nvSpPr>
        <p:spPr>
          <a:xfrm>
            <a:off x="661182" y="726627"/>
            <a:ext cx="10984521" cy="5693866"/>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2. Critérios para colocação em família substituta (arts. 28 a 30 do ECA)</a:t>
            </a:r>
            <a:endParaRPr/>
          </a:p>
          <a:p>
            <a:pPr indent="0" lvl="0" marL="0" marR="0" rtl="0" algn="just">
              <a:spcBef>
                <a:spcPts val="0"/>
              </a:spcBef>
              <a:spcAft>
                <a:spcPts val="0"/>
              </a:spcAft>
              <a:buNone/>
            </a:pPr>
            <a:r>
              <a:t/>
            </a:r>
            <a:endParaRPr b="1" sz="28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2800">
                <a:solidFill>
                  <a:schemeClr val="dk1"/>
                </a:solidFill>
                <a:latin typeface="Calibri"/>
                <a:ea typeface="Calibri"/>
                <a:cs typeface="Calibri"/>
                <a:sym typeface="Calibri"/>
              </a:rPr>
              <a:t>2.1. Oitiva da criança/adolescente (art. 28, §1º e §2º) – </a:t>
            </a:r>
            <a:r>
              <a:rPr lang="pt-BR" sz="2800">
                <a:solidFill>
                  <a:schemeClr val="dk1"/>
                </a:solidFill>
                <a:latin typeface="Calibri"/>
                <a:ea typeface="Calibri"/>
                <a:cs typeface="Calibri"/>
                <a:sym typeface="Calibri"/>
              </a:rPr>
              <a:t>para colocação em família substituta, a </a:t>
            </a:r>
            <a:r>
              <a:rPr b="1" lang="pt-BR" sz="2800">
                <a:solidFill>
                  <a:schemeClr val="dk1"/>
                </a:solidFill>
                <a:latin typeface="Calibri"/>
                <a:ea typeface="Calibri"/>
                <a:cs typeface="Calibri"/>
                <a:sym typeface="Calibri"/>
              </a:rPr>
              <a:t>oitiva da criança dependerá de sua idade</a:t>
            </a:r>
            <a:r>
              <a:rPr lang="pt-BR" sz="2800">
                <a:solidFill>
                  <a:schemeClr val="dk1"/>
                </a:solidFill>
                <a:latin typeface="Calibri"/>
                <a:ea typeface="Calibri"/>
                <a:cs typeface="Calibri"/>
                <a:sym typeface="Calibri"/>
              </a:rPr>
              <a:t>, devendo ser realizada, </a:t>
            </a:r>
            <a:r>
              <a:rPr b="1" lang="pt-BR" sz="2800">
                <a:solidFill>
                  <a:schemeClr val="dk1"/>
                </a:solidFill>
                <a:latin typeface="Calibri"/>
                <a:ea typeface="Calibri"/>
                <a:cs typeface="Calibri"/>
                <a:sym typeface="Calibri"/>
              </a:rPr>
              <a:t>sempre que possível</a:t>
            </a:r>
            <a:r>
              <a:rPr lang="pt-BR" sz="2800">
                <a:solidFill>
                  <a:schemeClr val="dk1"/>
                </a:solidFill>
                <a:latin typeface="Calibri"/>
                <a:ea typeface="Calibri"/>
                <a:cs typeface="Calibri"/>
                <a:sym typeface="Calibri"/>
              </a:rPr>
              <a:t>, e sendo sua opinião devidamente considerada (embora não vinculante). Já para o </a:t>
            </a:r>
            <a:r>
              <a:rPr b="1" lang="pt-BR" sz="2800">
                <a:solidFill>
                  <a:schemeClr val="dk1"/>
                </a:solidFill>
                <a:latin typeface="Calibri"/>
                <a:ea typeface="Calibri"/>
                <a:cs typeface="Calibri"/>
                <a:sym typeface="Calibri"/>
              </a:rPr>
              <a:t>adolescente, o consentimento é indispensável</a:t>
            </a:r>
            <a:r>
              <a:rPr lang="pt-BR" sz="2800">
                <a:solidFill>
                  <a:schemeClr val="dk1"/>
                </a:solidFill>
                <a:latin typeface="Calibri"/>
                <a:ea typeface="Calibri"/>
                <a:cs typeface="Calibri"/>
                <a:sym typeface="Calibri"/>
              </a:rPr>
              <a:t>.</a:t>
            </a:r>
            <a:endParaRPr/>
          </a:p>
          <a:p>
            <a:pPr indent="0" lvl="0" marL="0" marR="0" rtl="0" algn="just">
              <a:spcBef>
                <a:spcPts val="0"/>
              </a:spcBef>
              <a:spcAft>
                <a:spcPts val="0"/>
              </a:spcAft>
              <a:buNone/>
            </a:pPr>
            <a:r>
              <a:t/>
            </a:r>
            <a:endParaRPr sz="2800">
              <a:solidFill>
                <a:schemeClr val="dk1"/>
              </a:solidFill>
              <a:latin typeface="Calibri"/>
              <a:ea typeface="Calibri"/>
              <a:cs typeface="Calibri"/>
              <a:sym typeface="Calibri"/>
            </a:endParaRPr>
          </a:p>
          <a:p>
            <a:pPr indent="0" lvl="0" marL="0" marR="0" rtl="0" algn="just">
              <a:spcBef>
                <a:spcPts val="1200"/>
              </a:spcBef>
              <a:spcAft>
                <a:spcPts val="0"/>
              </a:spcAft>
              <a:buNone/>
            </a:pPr>
            <a:r>
              <a:rPr b="1" lang="pt-BR" sz="2800">
                <a:solidFill>
                  <a:schemeClr val="dk1"/>
                </a:solidFill>
                <a:latin typeface="Calibri"/>
                <a:ea typeface="Calibri"/>
                <a:cs typeface="Calibri"/>
                <a:sym typeface="Calibri"/>
              </a:rPr>
              <a:t>2.2. Grupos de irmãos – </a:t>
            </a:r>
            <a:r>
              <a:rPr lang="pt-BR" sz="2800">
                <a:solidFill>
                  <a:schemeClr val="dk1"/>
                </a:solidFill>
                <a:latin typeface="Calibri"/>
                <a:ea typeface="Calibri"/>
                <a:cs typeface="Calibri"/>
                <a:sym typeface="Calibri"/>
              </a:rPr>
              <a:t>os irmão deverão permanecer, via de regra, juntos, salvo se:</a:t>
            </a:r>
            <a:endParaRPr/>
          </a:p>
          <a:p>
            <a:pPr indent="0" lvl="0" marL="0" marR="0" rtl="0" algn="just">
              <a:spcBef>
                <a:spcPts val="0"/>
              </a:spcBef>
              <a:spcAft>
                <a:spcPts val="0"/>
              </a:spcAft>
              <a:buNone/>
            </a:pPr>
            <a:r>
              <a:rPr b="1" lang="pt-BR" sz="2800">
                <a:solidFill>
                  <a:schemeClr val="dk1"/>
                </a:solidFill>
                <a:latin typeface="Calibri"/>
                <a:ea typeface="Calibri"/>
                <a:cs typeface="Calibri"/>
                <a:sym typeface="Calibri"/>
              </a:rPr>
              <a:t>(i) Se houver comprovado risco de abuso;</a:t>
            </a:r>
            <a:endParaRPr/>
          </a:p>
          <a:p>
            <a:pPr indent="0" lvl="0" marL="0" marR="0" rtl="0" algn="just">
              <a:spcBef>
                <a:spcPts val="0"/>
              </a:spcBef>
              <a:spcAft>
                <a:spcPts val="0"/>
              </a:spcAft>
              <a:buNone/>
            </a:pPr>
            <a:r>
              <a:rPr b="1" lang="pt-BR" sz="2800">
                <a:solidFill>
                  <a:schemeClr val="dk1"/>
                </a:solidFill>
                <a:latin typeface="Calibri"/>
                <a:ea typeface="Calibri"/>
                <a:cs typeface="Calibri"/>
                <a:sym typeface="Calibri"/>
              </a:rPr>
              <a:t>(ii) Outra situação que justifique a excepcionalidade da medida</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1" name="Shape 551"/>
        <p:cNvGrpSpPr/>
        <p:nvPr/>
      </p:nvGrpSpPr>
      <p:grpSpPr>
        <a:xfrm>
          <a:off x="0" y="0"/>
          <a:ext cx="0" cy="0"/>
          <a:chOff x="0" y="0"/>
          <a:chExt cx="0" cy="0"/>
        </a:xfrm>
      </p:grpSpPr>
      <p:grpSp>
        <p:nvGrpSpPr>
          <p:cNvPr id="552" name="Google Shape;552;p60"/>
          <p:cNvGrpSpPr/>
          <p:nvPr/>
        </p:nvGrpSpPr>
        <p:grpSpPr>
          <a:xfrm>
            <a:off x="0" y="0"/>
            <a:ext cx="12192000" cy="6858000"/>
            <a:chOff x="0" y="0"/>
            <a:chExt cx="12192000" cy="6858000"/>
          </a:xfrm>
        </p:grpSpPr>
        <p:sp>
          <p:nvSpPr>
            <p:cNvPr id="553" name="Google Shape;553;p60"/>
            <p:cNvSpPr/>
            <p:nvPr/>
          </p:nvSpPr>
          <p:spPr>
            <a:xfrm>
              <a:off x="0" y="0"/>
              <a:ext cx="12192000" cy="4717774"/>
            </a:xfrm>
            <a:prstGeom prst="rect">
              <a:avLst/>
            </a:prstGeom>
            <a:solidFill>
              <a:schemeClr val="dk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554" name="Google Shape;554;p60"/>
            <p:cNvPicPr preferRelativeResize="0"/>
            <p:nvPr/>
          </p:nvPicPr>
          <p:blipFill rotWithShape="1">
            <a:blip r:embed="rId3">
              <a:alphaModFix/>
            </a:blip>
            <a:srcRect b="0" l="0" r="0" t="0"/>
            <a:stretch/>
          </p:blipFill>
          <p:spPr>
            <a:xfrm>
              <a:off x="0" y="4717774"/>
              <a:ext cx="12191999" cy="2140226"/>
            </a:xfrm>
            <a:prstGeom prst="rect">
              <a:avLst/>
            </a:prstGeom>
            <a:noFill/>
            <a:ln>
              <a:noFill/>
            </a:ln>
          </p:spPr>
        </p:pic>
        <p:sp>
          <p:nvSpPr>
            <p:cNvPr id="555" name="Google Shape;555;p60"/>
            <p:cNvSpPr txBox="1"/>
            <p:nvPr/>
          </p:nvSpPr>
          <p:spPr>
            <a:xfrm>
              <a:off x="1423332" y="3013501"/>
              <a:ext cx="9345333"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4800">
                  <a:solidFill>
                    <a:srgbClr val="F2F2F2"/>
                  </a:solidFill>
                  <a:latin typeface="Calibri"/>
                  <a:ea typeface="Calibri"/>
                  <a:cs typeface="Calibri"/>
                  <a:sym typeface="Calibri"/>
                </a:rPr>
                <a:t>HABILITAÇÃO À ADOÇÃO</a:t>
              </a:r>
              <a:endParaRPr/>
            </a:p>
          </p:txBody>
        </p:sp>
        <p:sp>
          <p:nvSpPr>
            <p:cNvPr id="556" name="Google Shape;556;p60"/>
            <p:cNvSpPr/>
            <p:nvPr/>
          </p:nvSpPr>
          <p:spPr>
            <a:xfrm>
              <a:off x="984738" y="2511083"/>
              <a:ext cx="9988062" cy="1828800"/>
            </a:xfrm>
            <a:prstGeom prst="rect">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0" name="Shape 560"/>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561" name="Google Shape;561;p61"/>
          <p:cNvPicPr preferRelativeResize="0"/>
          <p:nvPr/>
        </p:nvPicPr>
        <p:blipFill rotWithShape="1">
          <a:blip r:embed="rId3">
            <a:alphaModFix/>
          </a:blip>
          <a:srcRect b="0" l="0" r="0" t="0"/>
          <a:stretch/>
        </p:blipFill>
        <p:spPr>
          <a:xfrm>
            <a:off x="0" y="4946073"/>
            <a:ext cx="12191999" cy="1911930"/>
          </a:xfrm>
          <a:prstGeom prst="rect">
            <a:avLst/>
          </a:prstGeom>
          <a:noFill/>
          <a:ln>
            <a:noFill/>
          </a:ln>
        </p:spPr>
      </p:pic>
      <p:sp>
        <p:nvSpPr>
          <p:cNvPr id="562" name="Google Shape;562;p61"/>
          <p:cNvSpPr txBox="1"/>
          <p:nvPr>
            <p:ph type="title"/>
          </p:nvPr>
        </p:nvSpPr>
        <p:spPr>
          <a:xfrm>
            <a:off x="347216" y="180112"/>
            <a:ext cx="11483926" cy="1430770"/>
          </a:xfrm>
          <a:prstGeom prst="rect">
            <a:avLst/>
          </a:prstGeom>
          <a:solidFill>
            <a:srgbClr val="595959"/>
          </a:solid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2F2F2"/>
              </a:buClr>
              <a:buSzPts val="3600"/>
              <a:buFont typeface="Calibri"/>
              <a:buNone/>
            </a:pPr>
            <a:r>
              <a:rPr b="1" lang="pt-BR" sz="3600">
                <a:solidFill>
                  <a:srgbClr val="F2F2F2"/>
                </a:solidFill>
              </a:rPr>
              <a:t>QUANDO O ADULTO SE TORNA APTO A ADOTAR PELO SNA</a:t>
            </a:r>
            <a:endParaRPr/>
          </a:p>
        </p:txBody>
      </p:sp>
      <p:sp>
        <p:nvSpPr>
          <p:cNvPr id="563" name="Google Shape;563;p61"/>
          <p:cNvSpPr txBox="1"/>
          <p:nvPr/>
        </p:nvSpPr>
        <p:spPr>
          <a:xfrm>
            <a:off x="539474" y="1911927"/>
            <a:ext cx="11099409" cy="286232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pt-BR" sz="3600">
                <a:solidFill>
                  <a:schemeClr val="dk1"/>
                </a:solidFill>
                <a:latin typeface="Calibri"/>
                <a:ea typeface="Calibri"/>
                <a:cs typeface="Calibri"/>
                <a:sym typeface="Calibri"/>
              </a:rPr>
              <a:t>O art. 50, §5º, prevê a inscrição, no SNA, de pretendentes habilitados à adoção. Para tanto, tratando-se de candidatos nacionais (isto é, domiciliados no Brasil, deverão submeter-se ao </a:t>
            </a:r>
            <a:r>
              <a:rPr b="1" lang="pt-BR" sz="3600">
                <a:solidFill>
                  <a:srgbClr val="C00000"/>
                </a:solidFill>
                <a:latin typeface="Calibri"/>
                <a:ea typeface="Calibri"/>
                <a:cs typeface="Calibri"/>
                <a:sym typeface="Calibri"/>
              </a:rPr>
              <a:t>processo de habilitação à adoção</a:t>
            </a:r>
            <a:r>
              <a:rPr lang="pt-BR" sz="3600">
                <a:solidFill>
                  <a:schemeClr val="dk1"/>
                </a:solidFill>
                <a:latin typeface="Calibri"/>
                <a:ea typeface="Calibri"/>
                <a:cs typeface="Calibri"/>
                <a:sym typeface="Calibri"/>
              </a:rPr>
              <a:t> previsto nos arts. 197-A a 197-E do ECA.</a:t>
            </a:r>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7" name="Shape 567"/>
        <p:cNvGrpSpPr/>
        <p:nvPr/>
      </p:nvGrpSpPr>
      <p:grpSpPr>
        <a:xfrm>
          <a:off x="0" y="0"/>
          <a:ext cx="0" cy="0"/>
          <a:chOff x="0" y="0"/>
          <a:chExt cx="0" cy="0"/>
        </a:xfrm>
      </p:grpSpPr>
      <p:grpSp>
        <p:nvGrpSpPr>
          <p:cNvPr id="568" name="Google Shape;568;p62"/>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569" name="Google Shape;569;p62"/>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570" name="Google Shape;570;p62"/>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62"/>
            <p:cNvSpPr txBox="1"/>
            <p:nvPr/>
          </p:nvSpPr>
          <p:spPr>
            <a:xfrm>
              <a:off x="520504" y="554050"/>
              <a:ext cx="11099409" cy="58169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4000">
                  <a:solidFill>
                    <a:schemeClr val="dk1"/>
                  </a:solidFill>
                  <a:latin typeface="Calibri"/>
                  <a:ea typeface="Calibri"/>
                  <a:cs typeface="Calibri"/>
                  <a:sym typeface="Calibri"/>
                </a:rPr>
                <a:t>DA HABILITAÇÃO À ADOÇÃO</a:t>
              </a:r>
              <a:endParaRPr/>
            </a:p>
            <a:p>
              <a:pPr indent="0" lvl="0" marL="0" marR="0" rtl="0" algn="just">
                <a:spcBef>
                  <a:spcPts val="900"/>
                </a:spcBef>
                <a:spcAft>
                  <a:spcPts val="0"/>
                </a:spcAft>
                <a:buNone/>
              </a:pPr>
              <a:r>
                <a:t/>
              </a:r>
              <a:endParaRPr b="1" sz="1400">
                <a:solidFill>
                  <a:schemeClr val="dk1"/>
                </a:solidFill>
                <a:latin typeface="Calibri"/>
                <a:ea typeface="Calibri"/>
                <a:cs typeface="Calibri"/>
                <a:sym typeface="Calibri"/>
              </a:endParaRPr>
            </a:p>
            <a:p>
              <a:pPr indent="-771526" lvl="0" marL="771526" marR="0" rtl="0" algn="just">
                <a:spcBef>
                  <a:spcPts val="900"/>
                </a:spcBef>
                <a:spcAft>
                  <a:spcPts val="0"/>
                </a:spcAft>
                <a:buClr>
                  <a:schemeClr val="dk1"/>
                </a:buClr>
                <a:buSzPts val="3200"/>
                <a:buFont typeface="Calibri"/>
                <a:buAutoNum type="romanUcParenR"/>
              </a:pPr>
              <a:r>
                <a:rPr b="1" lang="pt-BR" sz="3200">
                  <a:solidFill>
                    <a:schemeClr val="dk1"/>
                  </a:solidFill>
                  <a:latin typeface="Calibri"/>
                  <a:ea typeface="Calibri"/>
                  <a:cs typeface="Calibri"/>
                  <a:sym typeface="Calibri"/>
                </a:rPr>
                <a:t>Considerações iniciais</a:t>
              </a:r>
              <a:endParaRPr/>
            </a:p>
            <a:p>
              <a:pPr indent="-514350" lvl="0" marL="514350" marR="0" rtl="0" algn="just">
                <a:spcBef>
                  <a:spcPts val="900"/>
                </a:spcBef>
                <a:spcAft>
                  <a:spcPts val="0"/>
                </a:spcAft>
                <a:buClr>
                  <a:schemeClr val="dk1"/>
                </a:buClr>
                <a:buSzPts val="3200"/>
                <a:buFont typeface="Arial"/>
                <a:buChar char="•"/>
              </a:pPr>
              <a:r>
                <a:rPr lang="pt-BR" sz="3200">
                  <a:solidFill>
                    <a:schemeClr val="dk1"/>
                  </a:solidFill>
                  <a:latin typeface="Calibri"/>
                  <a:ea typeface="Calibri"/>
                  <a:cs typeface="Calibri"/>
                  <a:sym typeface="Calibri"/>
                </a:rPr>
                <a:t>Visa a viabilizar uma adoção indireta, via CNA, logo, </a:t>
              </a:r>
              <a:r>
                <a:rPr b="1" lang="pt-BR" sz="3200">
                  <a:solidFill>
                    <a:srgbClr val="C00000"/>
                  </a:solidFill>
                  <a:latin typeface="Calibri"/>
                  <a:ea typeface="Calibri"/>
                  <a:cs typeface="Calibri"/>
                  <a:sym typeface="Calibri"/>
                </a:rPr>
                <a:t>é desnecessária nas hipóteses excepcionais de adoção direta</a:t>
              </a:r>
              <a:r>
                <a:rPr lang="pt-BR" sz="3200">
                  <a:solidFill>
                    <a:srgbClr val="C00000"/>
                  </a:solidFill>
                  <a:latin typeface="Calibri"/>
                  <a:ea typeface="Calibri"/>
                  <a:cs typeface="Calibri"/>
                  <a:sym typeface="Calibri"/>
                </a:rPr>
                <a:t> </a:t>
              </a:r>
              <a:r>
                <a:rPr lang="pt-BR" sz="3200">
                  <a:solidFill>
                    <a:schemeClr val="dk1"/>
                  </a:solidFill>
                  <a:latin typeface="Calibri"/>
                  <a:ea typeface="Calibri"/>
                  <a:cs typeface="Calibri"/>
                  <a:sym typeface="Calibri"/>
                </a:rPr>
                <a:t>ou </a:t>
              </a:r>
              <a:r>
                <a:rPr i="1" lang="pt-BR" sz="3200">
                  <a:solidFill>
                    <a:schemeClr val="dk1"/>
                  </a:solidFill>
                  <a:latin typeface="Calibri"/>
                  <a:ea typeface="Calibri"/>
                  <a:cs typeface="Calibri"/>
                  <a:sym typeface="Calibri"/>
                </a:rPr>
                <a:t>intuitu personae </a:t>
              </a:r>
              <a:r>
                <a:rPr lang="pt-BR" sz="3200">
                  <a:solidFill>
                    <a:schemeClr val="dk1"/>
                  </a:solidFill>
                  <a:latin typeface="Calibri"/>
                  <a:ea typeface="Calibri"/>
                  <a:cs typeface="Calibri"/>
                  <a:sym typeface="Calibri"/>
                </a:rPr>
                <a:t>(art. 50, §13, do ECA);</a:t>
              </a:r>
              <a:endParaRPr/>
            </a:p>
            <a:p>
              <a:pPr indent="-514350" lvl="0" marL="514350" marR="0" rtl="0" algn="just">
                <a:spcBef>
                  <a:spcPts val="900"/>
                </a:spcBef>
                <a:spcAft>
                  <a:spcPts val="0"/>
                </a:spcAft>
                <a:buClr>
                  <a:schemeClr val="dk1"/>
                </a:buClr>
                <a:buSzPts val="3200"/>
                <a:buFont typeface="Arial"/>
                <a:buChar char="•"/>
              </a:pPr>
              <a:r>
                <a:rPr lang="pt-BR" sz="3200">
                  <a:solidFill>
                    <a:schemeClr val="dk1"/>
                  </a:solidFill>
                  <a:latin typeface="Calibri"/>
                  <a:ea typeface="Calibri"/>
                  <a:cs typeface="Calibri"/>
                  <a:sym typeface="Calibri"/>
                </a:rPr>
                <a:t>É deferida por meio de sentença judicial, em procedimento disciplinado pelos artigos 197-A a 197-F do ECA e atendidas as condições dos arts. 42, 43, 50 etc. (Apesar de judicializado, o procedimento de habilitação possui feições administrativas, razão pela qual </a:t>
              </a:r>
              <a:r>
                <a:rPr b="1" lang="pt-BR" sz="3200">
                  <a:solidFill>
                    <a:srgbClr val="C00000"/>
                  </a:solidFill>
                  <a:latin typeface="Calibri"/>
                  <a:ea typeface="Calibri"/>
                  <a:cs typeface="Calibri"/>
                  <a:sym typeface="Calibri"/>
                </a:rPr>
                <a:t>não se exige patrocínio por advogado).</a:t>
              </a:r>
              <a:endParaRPr sz="3200">
                <a:solidFill>
                  <a:srgbClr val="C00000"/>
                </a:solidFill>
                <a:latin typeface="Calibri"/>
                <a:ea typeface="Calibri"/>
                <a:cs typeface="Calibri"/>
                <a:sym typeface="Calibri"/>
              </a:endParaRPr>
            </a:p>
          </p:txBody>
        </p:sp>
      </p:gr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5" name="Shape 575"/>
        <p:cNvGrpSpPr/>
        <p:nvPr/>
      </p:nvGrpSpPr>
      <p:grpSpPr>
        <a:xfrm>
          <a:off x="0" y="0"/>
          <a:ext cx="0" cy="0"/>
          <a:chOff x="0" y="0"/>
          <a:chExt cx="0" cy="0"/>
        </a:xfrm>
      </p:grpSpPr>
      <p:grpSp>
        <p:nvGrpSpPr>
          <p:cNvPr id="576" name="Google Shape;576;p63"/>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577" name="Google Shape;577;p63"/>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578" name="Google Shape;578;p63"/>
            <p:cNvSpPr/>
            <p:nvPr/>
          </p:nvSpPr>
          <p:spPr>
            <a:xfrm>
              <a:off x="361071" y="393895"/>
              <a:ext cx="7403439"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9" name="Google Shape;579;p63"/>
            <p:cNvSpPr txBox="1"/>
            <p:nvPr/>
          </p:nvSpPr>
          <p:spPr>
            <a:xfrm>
              <a:off x="665017" y="459623"/>
              <a:ext cx="6830291" cy="605550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II) Requisitos para a habilitação</a:t>
              </a:r>
              <a:endParaRPr/>
            </a:p>
            <a:p>
              <a:pPr indent="0" lvl="0" marL="0" marR="0" rtl="0" algn="just">
                <a:spcBef>
                  <a:spcPts val="900"/>
                </a:spcBef>
                <a:spcAft>
                  <a:spcPts val="0"/>
                </a:spcAft>
                <a:buNone/>
              </a:pPr>
              <a:r>
                <a:t/>
              </a:r>
              <a:endParaRPr b="1" sz="2000">
                <a:solidFill>
                  <a:schemeClr val="dk1"/>
                </a:solidFill>
                <a:latin typeface="Calibri"/>
                <a:ea typeface="Calibri"/>
                <a:cs typeface="Calibri"/>
                <a:sym typeface="Calibri"/>
              </a:endParaRPr>
            </a:p>
            <a:p>
              <a:pPr indent="-514350" lvl="0" marL="514350" marR="0" rtl="0" algn="just">
                <a:spcBef>
                  <a:spcPts val="0"/>
                </a:spcBef>
                <a:spcAft>
                  <a:spcPts val="0"/>
                </a:spcAft>
                <a:buClr>
                  <a:schemeClr val="dk1"/>
                </a:buClr>
                <a:buSzPts val="3600"/>
                <a:buFont typeface="Noto Sans Symbols"/>
                <a:buChar char="▪"/>
              </a:pPr>
              <a:r>
                <a:rPr lang="pt-BR" sz="3600">
                  <a:solidFill>
                    <a:schemeClr val="dk1"/>
                  </a:solidFill>
                  <a:latin typeface="Calibri"/>
                  <a:ea typeface="Calibri"/>
                  <a:cs typeface="Calibri"/>
                  <a:sym typeface="Calibri"/>
                </a:rPr>
                <a:t>Idade mínima de 18 (dezoito) anos, independentemente do estado civil (art. 42, caput) ou orientação sexual (STF, RE 846.102); </a:t>
              </a:r>
              <a:endParaRPr/>
            </a:p>
            <a:p>
              <a:pPr indent="-514350" lvl="0" marL="514350" marR="0" rtl="0" algn="just">
                <a:spcBef>
                  <a:spcPts val="0"/>
                </a:spcBef>
                <a:spcAft>
                  <a:spcPts val="0"/>
                </a:spcAft>
                <a:buClr>
                  <a:schemeClr val="dk1"/>
                </a:buClr>
                <a:buSzPts val="3600"/>
                <a:buFont typeface="Noto Sans Symbols"/>
                <a:buChar char="▪"/>
              </a:pPr>
              <a:r>
                <a:rPr lang="pt-BR" sz="3600">
                  <a:solidFill>
                    <a:schemeClr val="dk1"/>
                  </a:solidFill>
                  <a:latin typeface="Calibri"/>
                  <a:ea typeface="Calibri"/>
                  <a:cs typeface="Calibri"/>
                  <a:sym typeface="Calibri"/>
                </a:rPr>
                <a:t>Se conjunta a adoção: casamento civil ou união estável, comprovada a estabilidade da família (art. 42, §2º);</a:t>
              </a:r>
              <a:endParaRPr/>
            </a:p>
          </p:txBody>
        </p:sp>
        <p:sp>
          <p:nvSpPr>
            <p:cNvPr id="580" name="Google Shape;580;p63"/>
            <p:cNvSpPr/>
            <p:nvPr/>
          </p:nvSpPr>
          <p:spPr>
            <a:xfrm rot="5400000">
              <a:off x="7118505" y="1792394"/>
              <a:ext cx="5719499" cy="3386477"/>
            </a:xfrm>
            <a:prstGeom prst="wedgeRectCallout">
              <a:avLst>
                <a:gd fmla="val -20833" name="adj1"/>
                <a:gd fmla="val 62500" name="adj2"/>
              </a:avLst>
            </a:prstGeom>
            <a:solidFill>
              <a:srgbClr val="C00000"/>
            </a:solidFill>
            <a:ln cap="flat" cmpd="sng" w="12700">
              <a:solidFill>
                <a:srgbClr val="26262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C00000"/>
                </a:solidFill>
                <a:latin typeface="Calibri"/>
                <a:ea typeface="Calibri"/>
                <a:cs typeface="Calibri"/>
                <a:sym typeface="Calibri"/>
              </a:endParaRPr>
            </a:p>
          </p:txBody>
        </p:sp>
        <p:sp>
          <p:nvSpPr>
            <p:cNvPr id="581" name="Google Shape;581;p63"/>
            <p:cNvSpPr txBox="1"/>
            <p:nvPr/>
          </p:nvSpPr>
          <p:spPr>
            <a:xfrm>
              <a:off x="8478985" y="1236117"/>
              <a:ext cx="3047996" cy="452431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pt-BR" sz="4800">
                  <a:solidFill>
                    <a:schemeClr val="dk1"/>
                  </a:solidFill>
                  <a:latin typeface="Calibri"/>
                  <a:ea typeface="Calibri"/>
                  <a:cs typeface="Calibri"/>
                  <a:sym typeface="Calibri"/>
                </a:rPr>
                <a:t>🡪</a:t>
              </a:r>
              <a:r>
                <a:rPr lang="pt-BR" sz="4000">
                  <a:solidFill>
                    <a:schemeClr val="dk1"/>
                  </a:solidFill>
                  <a:latin typeface="Calibri"/>
                  <a:ea typeface="Calibri"/>
                  <a:cs typeface="Calibri"/>
                  <a:sym typeface="Calibri"/>
                </a:rPr>
                <a:t> </a:t>
              </a:r>
              <a:r>
                <a:rPr b="1" lang="pt-BR" sz="4000">
                  <a:solidFill>
                    <a:srgbClr val="D8D8D8"/>
                  </a:solidFill>
                  <a:latin typeface="Calibri"/>
                  <a:ea typeface="Calibri"/>
                  <a:cs typeface="Calibri"/>
                  <a:sym typeface="Calibri"/>
                </a:rPr>
                <a:t>A união estável pode ser declarada por instrumento público ou particular.</a:t>
              </a:r>
              <a:endParaRPr sz="4000">
                <a:solidFill>
                  <a:srgbClr val="D8D8D8"/>
                </a:solidFill>
                <a:latin typeface="Calibri"/>
                <a:ea typeface="Calibri"/>
                <a:cs typeface="Calibri"/>
                <a:sym typeface="Calibri"/>
              </a:endParaRPr>
            </a:p>
          </p:txBody>
        </p:sp>
      </p:gr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5" name="Shape 585"/>
        <p:cNvGrpSpPr/>
        <p:nvPr/>
      </p:nvGrpSpPr>
      <p:grpSpPr>
        <a:xfrm>
          <a:off x="0" y="0"/>
          <a:ext cx="0" cy="0"/>
          <a:chOff x="0" y="0"/>
          <a:chExt cx="0" cy="0"/>
        </a:xfrm>
      </p:grpSpPr>
      <p:grpSp>
        <p:nvGrpSpPr>
          <p:cNvPr id="586" name="Google Shape;586;p64"/>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587" name="Google Shape;587;p64"/>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588" name="Google Shape;588;p64"/>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9" name="Google Shape;589;p64"/>
            <p:cNvSpPr txBox="1"/>
            <p:nvPr/>
          </p:nvSpPr>
          <p:spPr>
            <a:xfrm>
              <a:off x="731520" y="748030"/>
              <a:ext cx="10573789" cy="5355312"/>
            </a:xfrm>
            <a:prstGeom prst="rect">
              <a:avLst/>
            </a:prstGeom>
            <a:noFill/>
            <a:ln>
              <a:noFill/>
            </a:ln>
          </p:spPr>
          <p:txBody>
            <a:bodyPr anchorCtr="0" anchor="t" bIns="45700" lIns="91425" spcFirstLastPara="1" rIns="91425" wrap="square" tIns="45700">
              <a:spAutoFit/>
            </a:bodyPr>
            <a:lstStyle/>
            <a:p>
              <a:pPr indent="-514350" lvl="0" marL="514350" marR="0" rtl="0" algn="just">
                <a:spcBef>
                  <a:spcPts val="0"/>
                </a:spcBef>
                <a:spcAft>
                  <a:spcPts val="0"/>
                </a:spcAft>
                <a:buClr>
                  <a:schemeClr val="dk1"/>
                </a:buClr>
                <a:buSzPts val="3600"/>
                <a:buFont typeface="Arial"/>
                <a:buChar char="•"/>
              </a:pPr>
              <a:r>
                <a:rPr lang="pt-BR" sz="3600">
                  <a:solidFill>
                    <a:schemeClr val="dk1"/>
                  </a:solidFill>
                  <a:latin typeface="Calibri"/>
                  <a:ea typeface="Calibri"/>
                  <a:cs typeface="Calibri"/>
                  <a:sym typeface="Calibri"/>
                </a:rPr>
                <a:t>Compatibilidade com a adoção e ambiente familiar adequado (art. 29 do ECA, a contrario sensu) 🡪 a serem apurados, no curso do processo, pela Equipe Interprofissional da Vara de Infância;</a:t>
              </a:r>
              <a:endParaRPr/>
            </a:p>
            <a:p>
              <a:pPr indent="-514350" lvl="0" marL="514350" marR="0" rtl="0" algn="just">
                <a:spcBef>
                  <a:spcPts val="0"/>
                </a:spcBef>
                <a:spcAft>
                  <a:spcPts val="0"/>
                </a:spcAft>
                <a:buClr>
                  <a:schemeClr val="dk1"/>
                </a:buClr>
                <a:buSzPts val="3600"/>
                <a:buFont typeface="Arial"/>
                <a:buChar char="•"/>
              </a:pPr>
              <a:r>
                <a:rPr lang="pt-BR" sz="3600">
                  <a:solidFill>
                    <a:schemeClr val="dk1"/>
                  </a:solidFill>
                  <a:latin typeface="Calibri"/>
                  <a:ea typeface="Calibri"/>
                  <a:cs typeface="Calibri"/>
                  <a:sym typeface="Calibri"/>
                </a:rPr>
                <a:t>Participação em curso  de preparação psicossocial e jurídica, orientado pela equipe técnica da Justiça da Infância e da Juventude (art. 50, §3º, do ECA);</a:t>
              </a:r>
              <a:endParaRPr/>
            </a:p>
            <a:p>
              <a:pPr indent="-514350" lvl="0" marL="514350" marR="0" rtl="0" algn="just">
                <a:spcBef>
                  <a:spcPts val="0"/>
                </a:spcBef>
                <a:spcAft>
                  <a:spcPts val="0"/>
                </a:spcAft>
                <a:buClr>
                  <a:schemeClr val="dk1"/>
                </a:buClr>
                <a:buSzPts val="3600"/>
                <a:buFont typeface="Arial"/>
                <a:buChar char="•"/>
              </a:pPr>
              <a:r>
                <a:rPr lang="pt-BR" sz="3600">
                  <a:solidFill>
                    <a:schemeClr val="dk1"/>
                  </a:solidFill>
                  <a:latin typeface="Calibri"/>
                  <a:ea typeface="Calibri"/>
                  <a:cs typeface="Calibri"/>
                  <a:sym typeface="Calibri"/>
                </a:rPr>
                <a:t>Idoneidade moral;</a:t>
              </a:r>
              <a:endParaRPr/>
            </a:p>
            <a:p>
              <a:pPr indent="-514350" lvl="0" marL="514350" marR="0" rtl="0" algn="just">
                <a:spcBef>
                  <a:spcPts val="0"/>
                </a:spcBef>
                <a:spcAft>
                  <a:spcPts val="0"/>
                </a:spcAft>
                <a:buClr>
                  <a:schemeClr val="dk1"/>
                </a:buClr>
                <a:buSzPts val="3600"/>
                <a:buFont typeface="Arial"/>
                <a:buChar char="•"/>
              </a:pPr>
              <a:r>
                <a:rPr lang="pt-BR" sz="3600">
                  <a:solidFill>
                    <a:schemeClr val="dk1"/>
                  </a:solidFill>
                  <a:latin typeface="Calibri"/>
                  <a:ea typeface="Calibri"/>
                  <a:cs typeface="Calibri"/>
                  <a:sym typeface="Calibri"/>
                </a:rPr>
                <a:t>Sanidade física e mental.</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3" name="Shape 593"/>
        <p:cNvGrpSpPr/>
        <p:nvPr/>
      </p:nvGrpSpPr>
      <p:grpSpPr>
        <a:xfrm>
          <a:off x="0" y="0"/>
          <a:ext cx="0" cy="0"/>
          <a:chOff x="0" y="0"/>
          <a:chExt cx="0" cy="0"/>
        </a:xfrm>
      </p:grpSpPr>
      <p:grpSp>
        <p:nvGrpSpPr>
          <p:cNvPr id="594" name="Google Shape;594;p65"/>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595" name="Google Shape;595;p65"/>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596" name="Google Shape;596;p65"/>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65"/>
            <p:cNvSpPr txBox="1"/>
            <p:nvPr/>
          </p:nvSpPr>
          <p:spPr>
            <a:xfrm>
              <a:off x="520504" y="609466"/>
              <a:ext cx="11099409" cy="5693866"/>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III) Aspectos procedimentais</a:t>
              </a:r>
              <a:endParaRPr/>
            </a:p>
            <a:p>
              <a:pPr indent="0" lvl="0" marL="0" marR="0" rtl="0" algn="just">
                <a:spcBef>
                  <a:spcPts val="0"/>
                </a:spcBef>
                <a:spcAft>
                  <a:spcPts val="0"/>
                </a:spcAft>
                <a:buNone/>
              </a:pPr>
              <a:r>
                <a:t/>
              </a:r>
              <a:endParaRPr b="1" sz="28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2800">
                  <a:solidFill>
                    <a:schemeClr val="dk1"/>
                  </a:solidFill>
                  <a:latin typeface="Calibri"/>
                  <a:ea typeface="Calibri"/>
                  <a:cs typeface="Calibri"/>
                  <a:sym typeface="Calibri"/>
                </a:rPr>
                <a:t> 1. Petição inicial 🡪 </a:t>
              </a:r>
              <a:r>
                <a:rPr lang="pt-BR" sz="2800">
                  <a:solidFill>
                    <a:schemeClr val="dk1"/>
                  </a:solidFill>
                  <a:latin typeface="Calibri"/>
                  <a:ea typeface="Calibri"/>
                  <a:cs typeface="Calibri"/>
                  <a:sym typeface="Calibri"/>
                </a:rPr>
                <a:t>pode ser substituída por formulário (dada a dispensabilidade de advogado) e deve ser acompanhada dos seguintes documentos:</a:t>
              </a:r>
              <a:endParaRPr/>
            </a:p>
            <a:p>
              <a:pPr indent="-457200" lvl="0" marL="457200" marR="0" rtl="0" algn="just">
                <a:spcBef>
                  <a:spcPts val="0"/>
                </a:spcBef>
                <a:spcAft>
                  <a:spcPts val="0"/>
                </a:spcAft>
                <a:buClr>
                  <a:schemeClr val="dk1"/>
                </a:buClr>
                <a:buSzPts val="2800"/>
                <a:buFont typeface="Noto Sans Symbols"/>
                <a:buChar char="▪"/>
              </a:pPr>
              <a:r>
                <a:rPr lang="pt-BR" sz="2800">
                  <a:solidFill>
                    <a:schemeClr val="dk1"/>
                  </a:solidFill>
                  <a:latin typeface="Calibri"/>
                  <a:ea typeface="Calibri"/>
                  <a:cs typeface="Calibri"/>
                  <a:sym typeface="Calibri"/>
                </a:rPr>
                <a:t>Cópia autenticada da certidão de nascimento ou casamento ou declaração relativa a união estável;</a:t>
              </a:r>
              <a:endParaRPr/>
            </a:p>
            <a:p>
              <a:pPr indent="-457200" lvl="0" marL="457200" marR="0" rtl="0" algn="just">
                <a:spcBef>
                  <a:spcPts val="0"/>
                </a:spcBef>
                <a:spcAft>
                  <a:spcPts val="0"/>
                </a:spcAft>
                <a:buClr>
                  <a:schemeClr val="dk1"/>
                </a:buClr>
                <a:buSzPts val="2800"/>
                <a:buFont typeface="Noto Sans Symbols"/>
                <a:buChar char="▪"/>
              </a:pPr>
              <a:r>
                <a:rPr lang="pt-BR" sz="2800">
                  <a:solidFill>
                    <a:schemeClr val="dk1"/>
                  </a:solidFill>
                  <a:latin typeface="Calibri"/>
                  <a:ea typeface="Calibri"/>
                  <a:cs typeface="Calibri"/>
                  <a:sym typeface="Calibri"/>
                </a:rPr>
                <a:t>Cópias da cédula de identidade e inscrição no Cadastro de 	Pessoas físicas;</a:t>
              </a:r>
              <a:endParaRPr/>
            </a:p>
            <a:p>
              <a:pPr indent="-457200" lvl="0" marL="457200" marR="0" rtl="0" algn="just">
                <a:spcBef>
                  <a:spcPts val="0"/>
                </a:spcBef>
                <a:spcAft>
                  <a:spcPts val="0"/>
                </a:spcAft>
                <a:buClr>
                  <a:schemeClr val="dk1"/>
                </a:buClr>
                <a:buSzPts val="2800"/>
                <a:buFont typeface="Noto Sans Symbols"/>
                <a:buChar char="▪"/>
              </a:pPr>
              <a:r>
                <a:rPr lang="pt-BR" sz="2800">
                  <a:solidFill>
                    <a:schemeClr val="dk1"/>
                  </a:solidFill>
                  <a:latin typeface="Calibri"/>
                  <a:ea typeface="Calibri"/>
                  <a:cs typeface="Calibri"/>
                  <a:sym typeface="Calibri"/>
                </a:rPr>
                <a:t>Comprovantes de renda e domicílio;</a:t>
              </a:r>
              <a:endParaRPr/>
            </a:p>
            <a:p>
              <a:pPr indent="-457200" lvl="0" marL="457200" marR="0" rtl="0" algn="just">
                <a:spcBef>
                  <a:spcPts val="0"/>
                </a:spcBef>
                <a:spcAft>
                  <a:spcPts val="0"/>
                </a:spcAft>
                <a:buClr>
                  <a:schemeClr val="dk1"/>
                </a:buClr>
                <a:buSzPts val="2800"/>
                <a:buFont typeface="Noto Sans Symbols"/>
                <a:buChar char="▪"/>
              </a:pPr>
              <a:r>
                <a:rPr lang="pt-BR" sz="2800">
                  <a:solidFill>
                    <a:schemeClr val="dk1"/>
                  </a:solidFill>
                  <a:latin typeface="Calibri"/>
                  <a:ea typeface="Calibri"/>
                  <a:cs typeface="Calibri"/>
                  <a:sym typeface="Calibri"/>
                </a:rPr>
                <a:t>Atestados de sanidade física e mental;</a:t>
              </a:r>
              <a:endParaRPr/>
            </a:p>
            <a:p>
              <a:pPr indent="-457200" lvl="0" marL="457200" marR="0" rtl="0" algn="just">
                <a:spcBef>
                  <a:spcPts val="0"/>
                </a:spcBef>
                <a:spcAft>
                  <a:spcPts val="0"/>
                </a:spcAft>
                <a:buClr>
                  <a:schemeClr val="dk1"/>
                </a:buClr>
                <a:buSzPts val="2800"/>
                <a:buFont typeface="Noto Sans Symbols"/>
                <a:buChar char="▪"/>
              </a:pPr>
              <a:r>
                <a:rPr lang="pt-BR" sz="2800">
                  <a:solidFill>
                    <a:schemeClr val="dk1"/>
                  </a:solidFill>
                  <a:latin typeface="Calibri"/>
                  <a:ea typeface="Calibri"/>
                  <a:cs typeface="Calibri"/>
                  <a:sym typeface="Calibri"/>
                </a:rPr>
                <a:t>Certidão de antecedentes criminais;</a:t>
              </a:r>
              <a:endParaRPr/>
            </a:p>
            <a:p>
              <a:pPr indent="-457200" lvl="0" marL="457200" marR="0" rtl="0" algn="just">
                <a:spcBef>
                  <a:spcPts val="0"/>
                </a:spcBef>
                <a:spcAft>
                  <a:spcPts val="0"/>
                </a:spcAft>
                <a:buClr>
                  <a:schemeClr val="dk1"/>
                </a:buClr>
                <a:buSzPts val="2800"/>
                <a:buFont typeface="Noto Sans Symbols"/>
                <a:buChar char="▪"/>
              </a:pPr>
              <a:r>
                <a:rPr lang="pt-BR" sz="2800">
                  <a:solidFill>
                    <a:schemeClr val="dk1"/>
                  </a:solidFill>
                  <a:latin typeface="Calibri"/>
                  <a:ea typeface="Calibri"/>
                  <a:cs typeface="Calibri"/>
                  <a:sym typeface="Calibri"/>
                </a:rPr>
                <a:t>Certidão negativa de distribuição cível.</a:t>
              </a:r>
              <a:endParaRPr b="1" sz="2800">
                <a:solidFill>
                  <a:schemeClr val="dk1"/>
                </a:solidFill>
                <a:latin typeface="Calibri"/>
                <a:ea typeface="Calibri"/>
                <a:cs typeface="Calibri"/>
                <a:sym typeface="Calibri"/>
              </a:endParaRPr>
            </a:p>
          </p:txBody>
        </p:sp>
      </p:gr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1" name="Shape 601"/>
        <p:cNvGrpSpPr/>
        <p:nvPr/>
      </p:nvGrpSpPr>
      <p:grpSpPr>
        <a:xfrm>
          <a:off x="0" y="0"/>
          <a:ext cx="0" cy="0"/>
          <a:chOff x="0" y="0"/>
          <a:chExt cx="0" cy="0"/>
        </a:xfrm>
      </p:grpSpPr>
      <p:grpSp>
        <p:nvGrpSpPr>
          <p:cNvPr id="602" name="Google Shape;602;p66"/>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603" name="Google Shape;603;p66"/>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604" name="Google Shape;604;p66"/>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66"/>
            <p:cNvSpPr txBox="1"/>
            <p:nvPr/>
          </p:nvSpPr>
          <p:spPr>
            <a:xfrm>
              <a:off x="553329" y="650101"/>
              <a:ext cx="11099409" cy="563231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2. DESPACHO INICIAL</a:t>
              </a:r>
              <a:endParaRPr/>
            </a:p>
            <a:p>
              <a:pPr indent="0" lvl="0" marL="0" marR="0" rtl="0" algn="just">
                <a:spcBef>
                  <a:spcPts val="0"/>
                </a:spcBef>
                <a:spcAft>
                  <a:spcPts val="0"/>
                </a:spcAft>
                <a:buNone/>
              </a:pPr>
              <a:r>
                <a:rPr lang="pt-BR" sz="3600">
                  <a:solidFill>
                    <a:schemeClr val="dk1"/>
                  </a:solidFill>
                  <a:latin typeface="Calibri"/>
                  <a:ea typeface="Calibri"/>
                  <a:cs typeface="Calibri"/>
                  <a:sym typeface="Calibri"/>
                </a:rPr>
                <a:t>2.1. Prazo: 48h</a:t>
              </a:r>
              <a:endParaRPr/>
            </a:p>
            <a:p>
              <a:pPr indent="0" lvl="0" marL="0" marR="0" rtl="0" algn="just">
                <a:spcBef>
                  <a:spcPts val="0"/>
                </a:spcBef>
                <a:spcAft>
                  <a:spcPts val="0"/>
                </a:spcAft>
                <a:buNone/>
              </a:pPr>
              <a:r>
                <a:rPr lang="pt-BR" sz="3600">
                  <a:solidFill>
                    <a:schemeClr val="dk1"/>
                  </a:solidFill>
                  <a:latin typeface="Calibri"/>
                  <a:ea typeface="Calibri"/>
                  <a:cs typeface="Calibri"/>
                  <a:sym typeface="Calibri"/>
                </a:rPr>
                <a:t>2.2. Conteúdo: vista ao MP</a:t>
              </a:r>
              <a:endParaRPr/>
            </a:p>
            <a:p>
              <a:pPr indent="0" lvl="0" marL="0" marR="0" rtl="0" algn="just">
                <a:spcBef>
                  <a:spcPts val="0"/>
                </a:spcBef>
                <a:spcAft>
                  <a:spcPts val="0"/>
                </a:spcAft>
                <a:buNone/>
              </a:pPr>
              <a:r>
                <a:t/>
              </a:r>
              <a:endParaRPr b="1" sz="36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3600">
                  <a:solidFill>
                    <a:schemeClr val="dk1"/>
                  </a:solidFill>
                  <a:latin typeface="Calibri"/>
                  <a:ea typeface="Calibri"/>
                  <a:cs typeface="Calibri"/>
                  <a:sym typeface="Calibri"/>
                </a:rPr>
                <a:t>3. MANIFESTAÇÃO DO MINISTÉRIO PÚBLICO</a:t>
              </a:r>
              <a:endParaRPr/>
            </a:p>
            <a:p>
              <a:pPr indent="0" lvl="0" marL="0" marR="0" rtl="0" algn="just">
                <a:spcBef>
                  <a:spcPts val="0"/>
                </a:spcBef>
                <a:spcAft>
                  <a:spcPts val="0"/>
                </a:spcAft>
                <a:buNone/>
              </a:pPr>
              <a:r>
                <a:rPr lang="pt-BR" sz="3600">
                  <a:solidFill>
                    <a:schemeClr val="dk1"/>
                  </a:solidFill>
                  <a:latin typeface="Calibri"/>
                  <a:ea typeface="Calibri"/>
                  <a:cs typeface="Calibri"/>
                  <a:sym typeface="Calibri"/>
                </a:rPr>
                <a:t>3.1. Prazo: 5 dias (úteis ou corridos?) 🡪 CORRIDOS</a:t>
              </a:r>
              <a:endParaRPr sz="3600">
                <a:solidFill>
                  <a:schemeClr val="dk1"/>
                </a:solidFill>
                <a:latin typeface="Calibri"/>
                <a:ea typeface="Calibri"/>
                <a:cs typeface="Calibri"/>
                <a:sym typeface="Calibri"/>
              </a:endParaRPr>
            </a:p>
            <a:p>
              <a:pPr indent="0" lvl="0" marL="0" marR="0" rtl="0" algn="just">
                <a:spcBef>
                  <a:spcPts val="0"/>
                </a:spcBef>
                <a:spcAft>
                  <a:spcPts val="0"/>
                </a:spcAft>
                <a:buNone/>
              </a:pPr>
              <a:r>
                <a:rPr lang="pt-BR" sz="3600">
                  <a:solidFill>
                    <a:schemeClr val="dk1"/>
                  </a:solidFill>
                  <a:latin typeface="Calibri"/>
                  <a:ea typeface="Calibri"/>
                  <a:cs typeface="Calibri"/>
                  <a:sym typeface="Calibri"/>
                </a:rPr>
                <a:t>3.2. Conteúdo (art. 197-B do ECA): indicar quesitos para o estudo psicossocial; requerer designação de audiência ou requerer a juntada de documentos complementares ou realização de diligências. </a:t>
              </a:r>
              <a:endParaRPr/>
            </a:p>
          </p:txBody>
        </p:sp>
      </p:gr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9" name="Shape 609"/>
        <p:cNvGrpSpPr/>
        <p:nvPr/>
      </p:nvGrpSpPr>
      <p:grpSpPr>
        <a:xfrm>
          <a:off x="0" y="0"/>
          <a:ext cx="0" cy="0"/>
          <a:chOff x="0" y="0"/>
          <a:chExt cx="0" cy="0"/>
        </a:xfrm>
      </p:grpSpPr>
      <p:grpSp>
        <p:nvGrpSpPr>
          <p:cNvPr id="610" name="Google Shape;610;p67"/>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611" name="Google Shape;611;p67"/>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612" name="Google Shape;612;p67"/>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3" name="Google Shape;613;p67"/>
            <p:cNvSpPr txBox="1"/>
            <p:nvPr/>
          </p:nvSpPr>
          <p:spPr>
            <a:xfrm>
              <a:off x="1039090" y="913340"/>
              <a:ext cx="10363201" cy="452431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4. REMESSA À EQUIPE INTERPROFISSIONAL 🡪 </a:t>
              </a:r>
              <a:r>
                <a:rPr lang="pt-BR" sz="3600">
                  <a:solidFill>
                    <a:schemeClr val="dk1"/>
                  </a:solidFill>
                  <a:latin typeface="Calibri"/>
                  <a:ea typeface="Calibri"/>
                  <a:cs typeface="Calibri"/>
                  <a:sym typeface="Calibri"/>
                </a:rPr>
                <a:t>para estudo com os pretendentes e inscrição dos mesmos no curso preparatório.</a:t>
              </a:r>
              <a:endParaRPr b="1" sz="3600">
                <a:solidFill>
                  <a:schemeClr val="dk1"/>
                </a:solidFill>
                <a:latin typeface="Calibri"/>
                <a:ea typeface="Calibri"/>
                <a:cs typeface="Calibri"/>
                <a:sym typeface="Calibri"/>
              </a:endParaRPr>
            </a:p>
            <a:p>
              <a:pPr indent="-514350" lvl="0" marL="514350" marR="0" rtl="0" algn="just">
                <a:spcBef>
                  <a:spcPts val="0"/>
                </a:spcBef>
                <a:spcAft>
                  <a:spcPts val="0"/>
                </a:spcAft>
                <a:buClr>
                  <a:schemeClr val="dk1"/>
                </a:buClr>
                <a:buSzPts val="3600"/>
                <a:buFont typeface="Noto Sans Symbols"/>
                <a:buChar char="🡪"/>
              </a:pPr>
              <a:r>
                <a:rPr lang="pt-BR" sz="3600">
                  <a:solidFill>
                    <a:schemeClr val="dk1"/>
                  </a:solidFill>
                  <a:latin typeface="Calibri"/>
                  <a:ea typeface="Calibri"/>
                  <a:cs typeface="Calibri"/>
                  <a:sym typeface="Calibri"/>
                </a:rPr>
                <a:t>A preparação de pretendentes é prevista no art. 197-C, §§1º e 2º, além do art. 50, §3º, e é oferecida pelo próprio Poder Judiciário como forma de conscientização e sensibilização dos pretendentes, reduzindo os riscos de malogro da adoção. </a:t>
              </a:r>
              <a:endParaRPr/>
            </a:p>
          </p:txBody>
        </p:sp>
      </p:gr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sp>
        <p:nvSpPr>
          <p:cNvPr id="618" name="Google Shape;618;p68"/>
          <p:cNvSpPr txBox="1"/>
          <p:nvPr/>
        </p:nvSpPr>
        <p:spPr>
          <a:xfrm>
            <a:off x="221672" y="382012"/>
            <a:ext cx="11748656" cy="6093976"/>
          </a:xfrm>
          <a:prstGeom prst="rect">
            <a:avLst/>
          </a:prstGeom>
          <a:solidFill>
            <a:srgbClr val="FFFF99"/>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i="1" lang="pt-BR" sz="2600">
                <a:solidFill>
                  <a:schemeClr val="dk1"/>
                </a:solidFill>
                <a:latin typeface="Calibri"/>
                <a:ea typeface="Calibri"/>
                <a:cs typeface="Calibri"/>
                <a:sym typeface="Calibri"/>
              </a:rPr>
              <a:t>§ 1o  É obrigatória a participação dos postulantes em programa oferecido pela Justiça da Infância e da Juventude, preferencialmente com apoio dos técnicos responsáveis pela execução da política municipal de garantia do direito à convivência familiar e </a:t>
            </a:r>
            <a:r>
              <a:rPr b="1" i="1" lang="pt-BR" sz="2600">
                <a:solidFill>
                  <a:schemeClr val="dk1"/>
                </a:solidFill>
                <a:latin typeface="Calibri"/>
                <a:ea typeface="Calibri"/>
                <a:cs typeface="Calibri"/>
                <a:sym typeface="Calibri"/>
              </a:rPr>
              <a:t>dos grupos de apoio à adoção devidamente habilitados</a:t>
            </a:r>
            <a:r>
              <a:rPr i="1" lang="pt-BR" sz="2600">
                <a:solidFill>
                  <a:schemeClr val="dk1"/>
                </a:solidFill>
                <a:latin typeface="Calibri"/>
                <a:ea typeface="Calibri"/>
                <a:cs typeface="Calibri"/>
                <a:sym typeface="Calibri"/>
              </a:rPr>
              <a:t> perante a Justiça da Infância e da Juventude, que inclua preparação psicológica, orientação e estímulo à adoção inter-racial, de crianças ou de adolescentes com deficiência, com doenças crônicas ou com necessidades específicas de saúde, e de grupos de irmãos. </a:t>
            </a:r>
            <a:endParaRPr/>
          </a:p>
          <a:p>
            <a:pPr indent="0" lvl="0" marL="0" marR="0" rtl="0" algn="just">
              <a:spcBef>
                <a:spcPts val="0"/>
              </a:spcBef>
              <a:spcAft>
                <a:spcPts val="0"/>
              </a:spcAft>
              <a:buNone/>
            </a:pPr>
            <a:r>
              <a:t/>
            </a:r>
            <a:endParaRPr i="1" sz="2600">
              <a:solidFill>
                <a:schemeClr val="dk1"/>
              </a:solidFill>
              <a:latin typeface="Calibri"/>
              <a:ea typeface="Calibri"/>
              <a:cs typeface="Calibri"/>
              <a:sym typeface="Calibri"/>
            </a:endParaRPr>
          </a:p>
          <a:p>
            <a:pPr indent="0" lvl="0" marL="0" marR="0" rtl="0" algn="just">
              <a:spcBef>
                <a:spcPts val="0"/>
              </a:spcBef>
              <a:spcAft>
                <a:spcPts val="0"/>
              </a:spcAft>
              <a:buNone/>
            </a:pPr>
            <a:r>
              <a:rPr i="1" lang="pt-BR" sz="2600">
                <a:solidFill>
                  <a:schemeClr val="dk1"/>
                </a:solidFill>
                <a:latin typeface="Calibri"/>
                <a:ea typeface="Calibri"/>
                <a:cs typeface="Calibri"/>
                <a:sym typeface="Calibri"/>
              </a:rPr>
              <a:t>§ 2o  Sempre que possível e recomendável, a etapa obrigatória da preparação referida no § 1o deste artigo incluirá o contato com crianças e adolescentes em regime de acolhimento familiar ou institucional, a ser realizado sob orientação, supervisão e avaliação da equipe técnica da Justiça da Infância e da Juventude e dos grupos de apoio à adoção, com apoio dos técnicos responsáveis pelo programa de acolhimento familiar e institucional e pela execução da política municipal de garantia do direito à convivência familiar.</a:t>
            </a:r>
            <a:endParaRP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2" name="Shape 622"/>
        <p:cNvGrpSpPr/>
        <p:nvPr/>
      </p:nvGrpSpPr>
      <p:grpSpPr>
        <a:xfrm>
          <a:off x="0" y="0"/>
          <a:ext cx="0" cy="0"/>
          <a:chOff x="0" y="0"/>
          <a:chExt cx="0" cy="0"/>
        </a:xfrm>
      </p:grpSpPr>
      <p:grpSp>
        <p:nvGrpSpPr>
          <p:cNvPr id="623" name="Google Shape;623;p69"/>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624" name="Google Shape;624;p69"/>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625" name="Google Shape;625;p69"/>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6" name="Google Shape;626;p69"/>
            <p:cNvSpPr txBox="1"/>
            <p:nvPr/>
          </p:nvSpPr>
          <p:spPr>
            <a:xfrm>
              <a:off x="546294" y="734153"/>
              <a:ext cx="11099409" cy="542456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5. DECISÃO ACERCA DE DILIGÊNCIAS MINISTERIAIS E JUNTADA DO RELATÓRIO DA EQUIPE TÉCNICA.</a:t>
              </a:r>
              <a:endParaRPr/>
            </a:p>
            <a:p>
              <a:pPr indent="0" lvl="0" marL="0" marR="0" rtl="0" algn="just">
                <a:spcBef>
                  <a:spcPts val="900"/>
                </a:spcBef>
                <a:spcAft>
                  <a:spcPts val="0"/>
                </a:spcAft>
                <a:buNone/>
              </a:pPr>
              <a:r>
                <a:rPr b="1" lang="pt-BR" sz="3600">
                  <a:solidFill>
                    <a:schemeClr val="dk1"/>
                  </a:solidFill>
                  <a:latin typeface="Calibri"/>
                  <a:ea typeface="Calibri"/>
                  <a:cs typeface="Calibri"/>
                  <a:sym typeface="Calibri"/>
                </a:rPr>
                <a:t>6. AUDIÊNCIA (contingente) 🡪 </a:t>
              </a:r>
              <a:r>
                <a:rPr lang="pt-BR" sz="3600">
                  <a:solidFill>
                    <a:schemeClr val="dk1"/>
                  </a:solidFill>
                  <a:latin typeface="Calibri"/>
                  <a:ea typeface="Calibri"/>
                  <a:cs typeface="Calibri"/>
                  <a:sym typeface="Calibri"/>
                </a:rPr>
                <a:t>oitiva dos postulantes, equipe técnica e testemunhas</a:t>
              </a:r>
              <a:endParaRPr b="1" sz="3600">
                <a:solidFill>
                  <a:schemeClr val="dk1"/>
                </a:solidFill>
                <a:latin typeface="Calibri"/>
                <a:ea typeface="Calibri"/>
                <a:cs typeface="Calibri"/>
                <a:sym typeface="Calibri"/>
              </a:endParaRPr>
            </a:p>
            <a:p>
              <a:pPr indent="0" lvl="0" marL="0" marR="0" rtl="0" algn="just">
                <a:spcBef>
                  <a:spcPts val="900"/>
                </a:spcBef>
                <a:spcAft>
                  <a:spcPts val="0"/>
                </a:spcAft>
                <a:buNone/>
              </a:pPr>
              <a:r>
                <a:rPr b="1" lang="pt-BR" sz="3600">
                  <a:solidFill>
                    <a:schemeClr val="dk1"/>
                  </a:solidFill>
                  <a:latin typeface="Calibri"/>
                  <a:ea typeface="Calibri"/>
                  <a:cs typeface="Calibri"/>
                  <a:sym typeface="Calibri"/>
                </a:rPr>
                <a:t>7. NOVA MANIFESTAÇÃO DO MP 🡪 </a:t>
              </a:r>
              <a:r>
                <a:rPr lang="pt-BR" sz="3600">
                  <a:solidFill>
                    <a:schemeClr val="dk1"/>
                  </a:solidFill>
                  <a:latin typeface="Calibri"/>
                  <a:ea typeface="Calibri"/>
                  <a:cs typeface="Calibri"/>
                  <a:sym typeface="Calibri"/>
                </a:rPr>
                <a:t>prazo de 05 dias para se pronunciar, caso não tenham sido requeridas diligências ou tendo estas sido indeferidas.</a:t>
              </a:r>
              <a:endParaRPr b="1" sz="3600">
                <a:solidFill>
                  <a:schemeClr val="dk1"/>
                </a:solidFill>
                <a:latin typeface="Calibri"/>
                <a:ea typeface="Calibri"/>
                <a:cs typeface="Calibri"/>
                <a:sym typeface="Calibri"/>
              </a:endParaRPr>
            </a:p>
            <a:p>
              <a:pPr indent="0" lvl="0" marL="0" marR="0" rtl="0" algn="just">
                <a:spcBef>
                  <a:spcPts val="900"/>
                </a:spcBef>
                <a:spcAft>
                  <a:spcPts val="0"/>
                </a:spcAft>
                <a:buNone/>
              </a:pPr>
              <a:r>
                <a:rPr b="1" lang="pt-BR" sz="3600">
                  <a:solidFill>
                    <a:schemeClr val="dk1"/>
                  </a:solidFill>
                  <a:latin typeface="Calibri"/>
                  <a:ea typeface="Calibri"/>
                  <a:cs typeface="Calibri"/>
                  <a:sym typeface="Calibri"/>
                </a:rPr>
                <a:t>8. SENTENÇA 🡪 </a:t>
              </a:r>
              <a:r>
                <a:rPr lang="pt-BR" sz="3600">
                  <a:solidFill>
                    <a:schemeClr val="dk1"/>
                  </a:solidFill>
                  <a:latin typeface="Calibri"/>
                  <a:ea typeface="Calibri"/>
                  <a:cs typeface="Calibri"/>
                  <a:sym typeface="Calibri"/>
                </a:rPr>
                <a:t>prazo de 05 cinco dias.</a:t>
              </a:r>
              <a:endParaRPr b="1" sz="36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3600">
                <a:solidFill>
                  <a:schemeClr val="dk1"/>
                </a:solidFill>
                <a:latin typeface="Calibri"/>
                <a:ea typeface="Calibri"/>
                <a:cs typeface="Calibri"/>
                <a:sym typeface="Calibri"/>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145" name="Google Shape;145;p7"/>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146" name="Google Shape;146;p7"/>
          <p:cNvSpPr/>
          <p:nvPr/>
        </p:nvSpPr>
        <p:spPr>
          <a:xfrm>
            <a:off x="361071" y="393895"/>
            <a:ext cx="11483926" cy="6077243"/>
          </a:xfrm>
          <a:prstGeom prst="rect">
            <a:avLst/>
          </a:prstGeom>
          <a:solidFill>
            <a:schemeClr val="lt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 name="Google Shape;147;p7"/>
          <p:cNvSpPr txBox="1"/>
          <p:nvPr/>
        </p:nvSpPr>
        <p:spPr>
          <a:xfrm>
            <a:off x="506437" y="389476"/>
            <a:ext cx="11211951" cy="589392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t/>
            </a:r>
            <a:endParaRPr b="1" i="1" sz="900">
              <a:solidFill>
                <a:srgbClr val="C00000"/>
              </a:solidFill>
              <a:latin typeface="Calibri"/>
              <a:ea typeface="Calibri"/>
              <a:cs typeface="Calibri"/>
              <a:sym typeface="Calibri"/>
            </a:endParaRPr>
          </a:p>
          <a:p>
            <a:pPr indent="0" lvl="0" marL="0" marR="0" rtl="0" algn="just">
              <a:spcBef>
                <a:spcPts val="2400"/>
              </a:spcBef>
              <a:spcAft>
                <a:spcPts val="0"/>
              </a:spcAft>
              <a:buNone/>
            </a:pPr>
            <a:r>
              <a:rPr b="1" i="1" lang="pt-BR" sz="3200">
                <a:solidFill>
                  <a:srgbClr val="C00000"/>
                </a:solidFill>
                <a:latin typeface="Calibri"/>
                <a:ea typeface="Calibri"/>
                <a:cs typeface="Calibri"/>
                <a:sym typeface="Calibri"/>
              </a:rPr>
              <a:t>A preservação dos grupos de irmãos também deve ser observada nas situações de acolhimento institucional e, após a Lei nº 13.509/2017, os pretendentes que aceitarem adotar grupos de irmãos ganharam prioridade no Cadastro (art. 50, §15)</a:t>
            </a:r>
            <a:endParaRPr b="1" i="1" sz="3200">
              <a:solidFill>
                <a:srgbClr val="FF0000"/>
              </a:solidFill>
              <a:latin typeface="Calibri"/>
              <a:ea typeface="Calibri"/>
              <a:cs typeface="Calibri"/>
              <a:sym typeface="Calibri"/>
            </a:endParaRPr>
          </a:p>
          <a:p>
            <a:pPr indent="0" lvl="0" marL="0" marR="0" rtl="0" algn="just">
              <a:spcBef>
                <a:spcPts val="1200"/>
              </a:spcBef>
              <a:spcAft>
                <a:spcPts val="0"/>
              </a:spcAft>
              <a:buNone/>
            </a:pPr>
            <a:r>
              <a:rPr b="1" lang="pt-BR" sz="3200">
                <a:solidFill>
                  <a:schemeClr val="dk1"/>
                </a:solidFill>
                <a:latin typeface="Calibri"/>
                <a:ea typeface="Calibri"/>
                <a:cs typeface="Calibri"/>
                <a:sym typeface="Calibri"/>
              </a:rPr>
              <a:t>2.3. Quilombolas e índios (art. 28, §6º) – </a:t>
            </a:r>
            <a:r>
              <a:rPr lang="pt-BR" sz="3200">
                <a:solidFill>
                  <a:schemeClr val="dk1"/>
                </a:solidFill>
                <a:latin typeface="Calibri"/>
                <a:ea typeface="Calibri"/>
                <a:cs typeface="Calibri"/>
                <a:sym typeface="Calibri"/>
              </a:rPr>
              <a:t>ficarão preferencialmente no seio de sua comunidade. Deve haver a intervenção de um antropólogo e no caso de índios do órgão responsável pela política indigenista – FUNAI, respeitando-se-lhes a identidade social e cultural, seus costumes e tradições, desde que compatíveis com Lei e CF.</a:t>
            </a:r>
            <a:endParaRPr b="1" sz="32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0" name="Shape 630"/>
        <p:cNvGrpSpPr/>
        <p:nvPr/>
      </p:nvGrpSpPr>
      <p:grpSpPr>
        <a:xfrm>
          <a:off x="0" y="0"/>
          <a:ext cx="0" cy="0"/>
          <a:chOff x="0" y="0"/>
          <a:chExt cx="0" cy="0"/>
        </a:xfrm>
      </p:grpSpPr>
      <p:grpSp>
        <p:nvGrpSpPr>
          <p:cNvPr id="631" name="Google Shape;631;p70"/>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632" name="Google Shape;632;p70"/>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633" name="Google Shape;633;p70"/>
            <p:cNvSpPr/>
            <p:nvPr/>
          </p:nvSpPr>
          <p:spPr>
            <a:xfrm>
              <a:off x="361071" y="42160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4" name="Google Shape;634;p70"/>
            <p:cNvSpPr txBox="1"/>
            <p:nvPr/>
          </p:nvSpPr>
          <p:spPr>
            <a:xfrm>
              <a:off x="553329" y="748007"/>
              <a:ext cx="11099409" cy="558614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3600">
                  <a:solidFill>
                    <a:schemeClr val="dk1"/>
                  </a:solidFill>
                  <a:latin typeface="Calibri"/>
                  <a:ea typeface="Calibri"/>
                  <a:cs typeface="Calibri"/>
                  <a:sym typeface="Calibri"/>
                </a:rPr>
                <a:t>9. INSCRIÇÃO NO CNA </a:t>
              </a:r>
              <a:r>
                <a:rPr lang="pt-BR" sz="3600">
                  <a:solidFill>
                    <a:schemeClr val="dk1"/>
                  </a:solidFill>
                  <a:latin typeface="Calibri"/>
                  <a:ea typeface="Calibri"/>
                  <a:cs typeface="Calibri"/>
                  <a:sym typeface="Calibri"/>
                </a:rPr>
                <a:t>(prazo de 48h, sob pena de responsabilidade (art. 50, §8º, do ECA)</a:t>
              </a:r>
              <a:r>
                <a:rPr b="1" lang="pt-BR" sz="3600">
                  <a:solidFill>
                    <a:schemeClr val="dk1"/>
                  </a:solidFill>
                  <a:latin typeface="Calibri"/>
                  <a:ea typeface="Calibri"/>
                  <a:cs typeface="Calibri"/>
                  <a:sym typeface="Calibri"/>
                </a:rPr>
                <a:t>.</a:t>
              </a:r>
              <a:endParaRPr/>
            </a:p>
            <a:p>
              <a:pPr indent="0" lvl="0" marL="0" marR="0" rtl="0" algn="just">
                <a:spcBef>
                  <a:spcPts val="900"/>
                </a:spcBef>
                <a:spcAft>
                  <a:spcPts val="0"/>
                </a:spcAft>
                <a:buNone/>
              </a:pPr>
              <a:r>
                <a:rPr b="1" lang="pt-BR" sz="3600">
                  <a:solidFill>
                    <a:schemeClr val="dk1"/>
                  </a:solidFill>
                  <a:latin typeface="Calibri"/>
                  <a:ea typeface="Calibri"/>
                  <a:cs typeface="Calibri"/>
                  <a:sym typeface="Calibri"/>
                </a:rPr>
                <a:t>10. VALIDADE DA HABILITAÇÃO 🡪 </a:t>
              </a:r>
              <a:r>
                <a:rPr lang="pt-BR" sz="3600">
                  <a:solidFill>
                    <a:schemeClr val="dk1"/>
                  </a:solidFill>
                  <a:latin typeface="Calibri"/>
                  <a:ea typeface="Calibri"/>
                  <a:cs typeface="Calibri"/>
                  <a:sym typeface="Calibri"/>
                </a:rPr>
                <a:t>03 anos, devendo ser renovada mediante reavaliação pela equipe interprofissional.</a:t>
              </a:r>
              <a:endParaRPr/>
            </a:p>
            <a:p>
              <a:pPr indent="0" lvl="0" marL="0" marR="0" rtl="0" algn="just">
                <a:spcBef>
                  <a:spcPts val="900"/>
                </a:spcBef>
                <a:spcAft>
                  <a:spcPts val="0"/>
                </a:spcAft>
                <a:buNone/>
              </a:pPr>
              <a:r>
                <a:rPr b="1" lang="pt-BR" sz="3600">
                  <a:solidFill>
                    <a:schemeClr val="dk1"/>
                  </a:solidFill>
                  <a:latin typeface="Calibri"/>
                  <a:ea typeface="Calibri"/>
                  <a:cs typeface="Calibri"/>
                  <a:sym typeface="Calibri"/>
                </a:rPr>
                <a:t>11. DESNECESSIDADE DE NOVA HABILITAÇÃO PARA CANDIDATOS QUE JÁ CONSEGUIRAM ADOTAR 🡪 </a:t>
              </a:r>
              <a:r>
                <a:rPr lang="pt-BR" sz="3600">
                  <a:solidFill>
                    <a:schemeClr val="dk1"/>
                  </a:solidFill>
                  <a:latin typeface="Calibri"/>
                  <a:ea typeface="Calibri"/>
                  <a:cs typeface="Calibri"/>
                  <a:sym typeface="Calibri"/>
                </a:rPr>
                <a:t>basta nova avaliação pela equipe, sem necessidade de renovação.</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8" name="Shape 638"/>
        <p:cNvGrpSpPr/>
        <p:nvPr/>
      </p:nvGrpSpPr>
      <p:grpSpPr>
        <a:xfrm>
          <a:off x="0" y="0"/>
          <a:ext cx="0" cy="0"/>
          <a:chOff x="0" y="0"/>
          <a:chExt cx="0" cy="0"/>
        </a:xfrm>
      </p:grpSpPr>
      <p:grpSp>
        <p:nvGrpSpPr>
          <p:cNvPr id="639" name="Google Shape;639;p71"/>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640" name="Google Shape;640;p71"/>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641" name="Google Shape;641;p71"/>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2" name="Google Shape;642;p71"/>
            <p:cNvSpPr txBox="1"/>
            <p:nvPr/>
          </p:nvSpPr>
          <p:spPr>
            <a:xfrm>
              <a:off x="520504" y="720308"/>
              <a:ext cx="11099409" cy="5570756"/>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12. DURAÇÃO DO PROCESSO DE HABILITAÇÃO 🡪 </a:t>
              </a:r>
              <a:r>
                <a:rPr lang="pt-BR" sz="2800">
                  <a:solidFill>
                    <a:schemeClr val="dk1"/>
                  </a:solidFill>
                  <a:latin typeface="Calibri"/>
                  <a:ea typeface="Calibri"/>
                  <a:cs typeface="Calibri"/>
                  <a:sym typeface="Calibri"/>
                </a:rPr>
                <a:t>120 dias, prorrogáveis, por igual período, mediante decisão fundamentada.</a:t>
              </a:r>
              <a:endParaRPr/>
            </a:p>
            <a:p>
              <a:pPr indent="0" lvl="0" marL="0" marR="0" rtl="0" algn="just">
                <a:spcBef>
                  <a:spcPts val="900"/>
                </a:spcBef>
                <a:spcAft>
                  <a:spcPts val="0"/>
                </a:spcAft>
                <a:buNone/>
              </a:pPr>
              <a:r>
                <a:t/>
              </a:r>
              <a:endParaRPr b="1" sz="2800">
                <a:solidFill>
                  <a:schemeClr val="dk1"/>
                </a:solidFill>
                <a:latin typeface="Calibri"/>
                <a:ea typeface="Calibri"/>
                <a:cs typeface="Calibri"/>
                <a:sym typeface="Calibri"/>
              </a:endParaRPr>
            </a:p>
            <a:p>
              <a:pPr indent="0" lvl="0" marL="0" marR="0" rtl="0" algn="just">
                <a:spcBef>
                  <a:spcPts val="900"/>
                </a:spcBef>
                <a:spcAft>
                  <a:spcPts val="0"/>
                </a:spcAft>
                <a:buNone/>
              </a:pPr>
              <a:r>
                <a:rPr b="1" lang="pt-BR" sz="2800">
                  <a:solidFill>
                    <a:schemeClr val="dk1"/>
                  </a:solidFill>
                  <a:latin typeface="Calibri"/>
                  <a:ea typeface="Calibri"/>
                  <a:cs typeface="Calibri"/>
                  <a:sym typeface="Calibri"/>
                </a:rPr>
                <a:t>13. REAVALIAÇÃO EM CASO DE RECUSAS DO PRETENDENTE 🡪 </a:t>
              </a:r>
              <a:r>
                <a:rPr lang="pt-BR" sz="2800">
                  <a:solidFill>
                    <a:schemeClr val="dk1"/>
                  </a:solidFill>
                  <a:latin typeface="Calibri"/>
                  <a:ea typeface="Calibri"/>
                  <a:cs typeface="Calibri"/>
                  <a:sym typeface="Calibri"/>
                </a:rPr>
                <a:t>completando-se 03 recusas </a:t>
              </a:r>
              <a:r>
                <a:rPr b="1" lang="pt-BR" sz="2800">
                  <a:solidFill>
                    <a:schemeClr val="dk1"/>
                  </a:solidFill>
                  <a:latin typeface="Calibri"/>
                  <a:ea typeface="Calibri"/>
                  <a:cs typeface="Calibri"/>
                  <a:sym typeface="Calibri"/>
                </a:rPr>
                <a:t>injustificadas</a:t>
              </a:r>
              <a:r>
                <a:rPr lang="pt-BR" sz="2800">
                  <a:solidFill>
                    <a:schemeClr val="dk1"/>
                  </a:solidFill>
                  <a:latin typeface="Calibri"/>
                  <a:ea typeface="Calibri"/>
                  <a:cs typeface="Calibri"/>
                  <a:sym typeface="Calibri"/>
                </a:rPr>
                <a:t> pelo candidato habilitado, este deverá ter sua habilitação reavaliada (art. 197-E, §3º).</a:t>
              </a:r>
              <a:endParaRPr/>
            </a:p>
            <a:p>
              <a:pPr indent="0" lvl="0" marL="0" marR="0" rtl="0" algn="just">
                <a:spcBef>
                  <a:spcPts val="900"/>
                </a:spcBef>
                <a:spcAft>
                  <a:spcPts val="0"/>
                </a:spcAft>
                <a:buNone/>
              </a:pPr>
              <a:r>
                <a:t/>
              </a:r>
              <a:endParaRPr b="1" sz="2800">
                <a:solidFill>
                  <a:schemeClr val="dk1"/>
                </a:solidFill>
                <a:latin typeface="Calibri"/>
                <a:ea typeface="Calibri"/>
                <a:cs typeface="Calibri"/>
                <a:sym typeface="Calibri"/>
              </a:endParaRPr>
            </a:p>
            <a:p>
              <a:pPr indent="0" lvl="0" marL="0" marR="0" rtl="0" algn="just">
                <a:spcBef>
                  <a:spcPts val="900"/>
                </a:spcBef>
                <a:spcAft>
                  <a:spcPts val="0"/>
                </a:spcAft>
                <a:buNone/>
              </a:pPr>
              <a:r>
                <a:rPr b="1" lang="pt-BR" sz="2800">
                  <a:solidFill>
                    <a:schemeClr val="dk1"/>
                  </a:solidFill>
                  <a:latin typeface="Calibri"/>
                  <a:ea typeface="Calibri"/>
                  <a:cs typeface="Calibri"/>
                  <a:sym typeface="Calibri"/>
                </a:rPr>
                <a:t>14. EXCLUSÃO DO CANDIDATO DO CNA 🡪 </a:t>
              </a:r>
              <a:r>
                <a:rPr lang="pt-BR" sz="2800">
                  <a:solidFill>
                    <a:schemeClr val="dk1"/>
                  </a:solidFill>
                  <a:latin typeface="Calibri"/>
                  <a:ea typeface="Calibri"/>
                  <a:cs typeface="Calibri"/>
                  <a:sym typeface="Calibri"/>
                </a:rPr>
                <a:t>quando desistir da guarda para fins de adoção ou tiver devolvido a criança ou adolescente após o trânsito em julgado da sentença de adoção, salvo decisão judicial fundamentada, sem prejuízo das demais sanções cabíveis (art. 197-E, §4º).</a:t>
              </a:r>
              <a:endParaRPr b="1" sz="2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6" name="Shape 646"/>
        <p:cNvGrpSpPr/>
        <p:nvPr/>
      </p:nvGrpSpPr>
      <p:grpSpPr>
        <a:xfrm>
          <a:off x="0" y="0"/>
          <a:ext cx="0" cy="0"/>
          <a:chOff x="0" y="0"/>
          <a:chExt cx="0" cy="0"/>
        </a:xfrm>
      </p:grpSpPr>
      <p:grpSp>
        <p:nvGrpSpPr>
          <p:cNvPr id="647" name="Google Shape;647;p72"/>
          <p:cNvGrpSpPr/>
          <p:nvPr/>
        </p:nvGrpSpPr>
        <p:grpSpPr>
          <a:xfrm>
            <a:off x="0" y="0"/>
            <a:ext cx="12192000" cy="6858000"/>
            <a:chOff x="0" y="0"/>
            <a:chExt cx="12192000" cy="6858000"/>
          </a:xfrm>
        </p:grpSpPr>
        <p:sp>
          <p:nvSpPr>
            <p:cNvPr id="648" name="Google Shape;648;p72"/>
            <p:cNvSpPr/>
            <p:nvPr/>
          </p:nvSpPr>
          <p:spPr>
            <a:xfrm>
              <a:off x="0" y="0"/>
              <a:ext cx="12192000" cy="4717774"/>
            </a:xfrm>
            <a:prstGeom prst="rect">
              <a:avLst/>
            </a:prstGeom>
            <a:solidFill>
              <a:schemeClr val="dk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649" name="Google Shape;649;p72"/>
            <p:cNvPicPr preferRelativeResize="0"/>
            <p:nvPr/>
          </p:nvPicPr>
          <p:blipFill rotWithShape="1">
            <a:blip r:embed="rId3">
              <a:alphaModFix/>
            </a:blip>
            <a:srcRect b="0" l="0" r="0" t="0"/>
            <a:stretch/>
          </p:blipFill>
          <p:spPr>
            <a:xfrm>
              <a:off x="0" y="4717774"/>
              <a:ext cx="12191999" cy="2140226"/>
            </a:xfrm>
            <a:prstGeom prst="rect">
              <a:avLst/>
            </a:prstGeom>
            <a:noFill/>
            <a:ln>
              <a:noFill/>
            </a:ln>
          </p:spPr>
        </p:pic>
        <p:sp>
          <p:nvSpPr>
            <p:cNvPr id="650" name="Google Shape;650;p72"/>
            <p:cNvSpPr txBox="1"/>
            <p:nvPr/>
          </p:nvSpPr>
          <p:spPr>
            <a:xfrm>
              <a:off x="1423332" y="2672301"/>
              <a:ext cx="9345333" cy="156966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4800">
                  <a:solidFill>
                    <a:srgbClr val="F2F2F2"/>
                  </a:solidFill>
                  <a:latin typeface="Calibri"/>
                  <a:ea typeface="Calibri"/>
                  <a:cs typeface="Calibri"/>
                  <a:sym typeface="Calibri"/>
                </a:rPr>
                <a:t>DO ACOLHIMENTO DE </a:t>
              </a:r>
              <a:endParaRPr/>
            </a:p>
            <a:p>
              <a:pPr indent="0" lvl="0" marL="0" marR="0" rtl="0" algn="ctr">
                <a:spcBef>
                  <a:spcPts val="0"/>
                </a:spcBef>
                <a:spcAft>
                  <a:spcPts val="0"/>
                </a:spcAft>
                <a:buNone/>
              </a:pPr>
              <a:r>
                <a:rPr b="1" lang="pt-BR" sz="4800">
                  <a:solidFill>
                    <a:srgbClr val="F2F2F2"/>
                  </a:solidFill>
                  <a:latin typeface="Calibri"/>
                  <a:ea typeface="Calibri"/>
                  <a:cs typeface="Calibri"/>
                  <a:sym typeface="Calibri"/>
                </a:rPr>
                <a:t>CRIANÇAS E ADOLESCENTES</a:t>
              </a:r>
              <a:endParaRPr/>
            </a:p>
          </p:txBody>
        </p:sp>
        <p:sp>
          <p:nvSpPr>
            <p:cNvPr id="651" name="Google Shape;651;p72"/>
            <p:cNvSpPr/>
            <p:nvPr/>
          </p:nvSpPr>
          <p:spPr>
            <a:xfrm>
              <a:off x="984738" y="2511083"/>
              <a:ext cx="9988062" cy="1828800"/>
            </a:xfrm>
            <a:prstGeom prst="rect">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5" name="Shape 655"/>
        <p:cNvGrpSpPr/>
        <p:nvPr/>
      </p:nvGrpSpPr>
      <p:grpSpPr>
        <a:xfrm>
          <a:off x="0" y="0"/>
          <a:ext cx="0" cy="0"/>
          <a:chOff x="0" y="0"/>
          <a:chExt cx="0" cy="0"/>
        </a:xfrm>
      </p:grpSpPr>
      <p:grpSp>
        <p:nvGrpSpPr>
          <p:cNvPr id="656" name="Google Shape;656;p73"/>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657" name="Google Shape;657;p73"/>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658" name="Google Shape;658;p73"/>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73"/>
            <p:cNvSpPr txBox="1"/>
            <p:nvPr/>
          </p:nvSpPr>
          <p:spPr>
            <a:xfrm>
              <a:off x="553329" y="501608"/>
              <a:ext cx="11099409" cy="5809283"/>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DA MEDIDA DE PROTEÇÃO DE ACOLHIMENTO</a:t>
              </a:r>
              <a:endParaRPr/>
            </a:p>
            <a:p>
              <a:pPr indent="0" lvl="0" marL="0" marR="0" rtl="0" algn="l">
                <a:spcBef>
                  <a:spcPts val="900"/>
                </a:spcBef>
                <a:spcAft>
                  <a:spcPts val="0"/>
                </a:spcAft>
                <a:buNone/>
              </a:pPr>
              <a:r>
                <a:rPr b="1" lang="pt-BR" sz="2800">
                  <a:solidFill>
                    <a:schemeClr val="dk1"/>
                  </a:solidFill>
                  <a:latin typeface="Calibri"/>
                  <a:ea typeface="Calibri"/>
                  <a:cs typeface="Calibri"/>
                  <a:sym typeface="Calibri"/>
                </a:rPr>
                <a:t>                                                                           </a:t>
              </a:r>
              <a:endParaRPr/>
            </a:p>
            <a:p>
              <a:pPr indent="-685800" lvl="0" marL="685800" marR="0" rtl="0" algn="l">
                <a:spcBef>
                  <a:spcPts val="0"/>
                </a:spcBef>
                <a:spcAft>
                  <a:spcPts val="0"/>
                </a:spcAft>
                <a:buClr>
                  <a:schemeClr val="dk1"/>
                </a:buClr>
                <a:buSzPts val="2800"/>
                <a:buFont typeface="Calibri"/>
                <a:buAutoNum type="arabicPeriod"/>
              </a:pPr>
              <a:r>
                <a:rPr b="1" lang="pt-BR" sz="2800">
                  <a:solidFill>
                    <a:schemeClr val="dk1"/>
                  </a:solidFill>
                  <a:latin typeface="Calibri"/>
                  <a:ea typeface="Calibri"/>
                  <a:cs typeface="Calibri"/>
                  <a:sym typeface="Calibri"/>
                </a:rPr>
                <a:t>Modalidades:</a:t>
              </a:r>
              <a:endParaRPr/>
            </a:p>
            <a:p>
              <a:pPr indent="0" lvl="0" marL="0" marR="0" rtl="0" algn="l">
                <a:spcBef>
                  <a:spcPts val="0"/>
                </a:spcBef>
                <a:spcAft>
                  <a:spcPts val="0"/>
                </a:spcAft>
                <a:buNone/>
              </a:pPr>
              <a:r>
                <a:t/>
              </a:r>
              <a:endParaRPr b="1" sz="2800">
                <a:solidFill>
                  <a:schemeClr val="dk1"/>
                </a:solidFill>
                <a:latin typeface="Calibri"/>
                <a:ea typeface="Calibri"/>
                <a:cs typeface="Calibri"/>
                <a:sym typeface="Calibri"/>
              </a:endParaRPr>
            </a:p>
            <a:p>
              <a:pPr indent="-685800" lvl="0" marL="685800" marR="0" rtl="0" algn="just">
                <a:spcBef>
                  <a:spcPts val="0"/>
                </a:spcBef>
                <a:spcAft>
                  <a:spcPts val="0"/>
                </a:spcAft>
                <a:buClr>
                  <a:schemeClr val="dk1"/>
                </a:buClr>
                <a:buSzPts val="2800"/>
                <a:buFont typeface="Calibri"/>
                <a:buAutoNum type="alphaLcParenR"/>
              </a:pPr>
              <a:r>
                <a:rPr b="1" lang="pt-BR" sz="2800">
                  <a:solidFill>
                    <a:schemeClr val="dk1"/>
                  </a:solidFill>
                  <a:latin typeface="Calibri"/>
                  <a:ea typeface="Calibri"/>
                  <a:cs typeface="Calibri"/>
                  <a:sym typeface="Calibri"/>
                </a:rPr>
                <a:t>Acolhimento institucional 🡪 </a:t>
              </a:r>
              <a:r>
                <a:rPr lang="pt-BR" sz="2800">
                  <a:solidFill>
                    <a:schemeClr val="dk1"/>
                  </a:solidFill>
                  <a:latin typeface="Calibri"/>
                  <a:ea typeface="Calibri"/>
                  <a:cs typeface="Calibri"/>
                  <a:sym typeface="Calibri"/>
                </a:rPr>
                <a:t>é realizado nos lares de acolhida, outrora denominados abrigos ou orfanatos. Neles, são reunidas várias crianças temporariamente impossibilitadas de estar no convívio familiar.</a:t>
              </a:r>
              <a:endParaRPr/>
            </a:p>
            <a:p>
              <a:pPr indent="0" lvl="0" marL="0" marR="0" rtl="0" algn="just">
                <a:spcBef>
                  <a:spcPts val="0"/>
                </a:spcBef>
                <a:spcAft>
                  <a:spcPts val="0"/>
                </a:spcAft>
                <a:buNone/>
              </a:pPr>
              <a:r>
                <a:t/>
              </a:r>
              <a:endParaRPr b="1" sz="2800">
                <a:solidFill>
                  <a:schemeClr val="dk1"/>
                </a:solidFill>
                <a:latin typeface="Calibri"/>
                <a:ea typeface="Calibri"/>
                <a:cs typeface="Calibri"/>
                <a:sym typeface="Calibri"/>
              </a:endParaRPr>
            </a:p>
            <a:p>
              <a:pPr indent="-685800" lvl="0" marL="685800" marR="0" rtl="0" algn="just">
                <a:spcBef>
                  <a:spcPts val="0"/>
                </a:spcBef>
                <a:spcAft>
                  <a:spcPts val="0"/>
                </a:spcAft>
                <a:buClr>
                  <a:schemeClr val="dk1"/>
                </a:buClr>
                <a:buSzPts val="2800"/>
                <a:buFont typeface="Calibri"/>
                <a:buAutoNum type="alphaLcParenR"/>
              </a:pPr>
              <a:r>
                <a:rPr b="1" lang="pt-BR" sz="2800">
                  <a:solidFill>
                    <a:schemeClr val="dk1"/>
                  </a:solidFill>
                  <a:latin typeface="Calibri"/>
                  <a:ea typeface="Calibri"/>
                  <a:cs typeface="Calibri"/>
                  <a:sym typeface="Calibri"/>
                </a:rPr>
                <a:t>Acolhimento familiar 🡪 </a:t>
              </a:r>
              <a:r>
                <a:rPr lang="pt-BR" sz="2800">
                  <a:solidFill>
                    <a:schemeClr val="dk1"/>
                  </a:solidFill>
                  <a:latin typeface="Calibri"/>
                  <a:ea typeface="Calibri"/>
                  <a:cs typeface="Calibri"/>
                  <a:sym typeface="Calibri"/>
                </a:rPr>
                <a:t>modalidade preferível ao acolhimento institucional, é exercido por famílias inscritas junto aos municípios para receberam, provisoriamente, crianças, sem a constituição de vínculos de parentesco. Não são consideradas famílias substitutas, pois desempenham um serviço de utilidade pública.</a:t>
              </a:r>
              <a:endParaRPr sz="2800">
                <a:solidFill>
                  <a:schemeClr val="dk1"/>
                </a:solidFill>
                <a:latin typeface="Calibri"/>
                <a:ea typeface="Calibri"/>
                <a:cs typeface="Calibri"/>
                <a:sym typeface="Calibri"/>
              </a:endParaRPr>
            </a:p>
          </p:txBody>
        </p:sp>
      </p:gr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3" name="Shape 663"/>
        <p:cNvGrpSpPr/>
        <p:nvPr/>
      </p:nvGrpSpPr>
      <p:grpSpPr>
        <a:xfrm>
          <a:off x="0" y="0"/>
          <a:ext cx="0" cy="0"/>
          <a:chOff x="0" y="0"/>
          <a:chExt cx="0" cy="0"/>
        </a:xfrm>
      </p:grpSpPr>
      <p:grpSp>
        <p:nvGrpSpPr>
          <p:cNvPr id="664" name="Google Shape;664;p74"/>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665" name="Google Shape;665;p74"/>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666" name="Google Shape;666;p74"/>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74"/>
            <p:cNvSpPr txBox="1"/>
            <p:nvPr/>
          </p:nvSpPr>
          <p:spPr>
            <a:xfrm>
              <a:off x="546294" y="539216"/>
              <a:ext cx="11099409" cy="59708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2. Características</a:t>
              </a:r>
              <a:r>
                <a:rPr lang="pt-BR" sz="2800">
                  <a:solidFill>
                    <a:schemeClr val="dk1"/>
                  </a:solidFill>
                  <a:latin typeface="Calibri"/>
                  <a:ea typeface="Calibri"/>
                  <a:cs typeface="Calibri"/>
                  <a:sym typeface="Calibri"/>
                </a:rPr>
                <a:t> (art. 101, §1º)</a:t>
              </a:r>
              <a:endParaRPr/>
            </a:p>
            <a:p>
              <a:pPr indent="-914400" lvl="0" marL="914400" marR="0" rtl="0" algn="just">
                <a:spcBef>
                  <a:spcPts val="0"/>
                </a:spcBef>
                <a:spcAft>
                  <a:spcPts val="0"/>
                </a:spcAft>
                <a:buClr>
                  <a:schemeClr val="dk1"/>
                </a:buClr>
                <a:buSzPts val="2400"/>
                <a:buFont typeface="Calibri"/>
                <a:buAutoNum type="alphaLcParenR"/>
              </a:pPr>
              <a:r>
                <a:rPr b="1" lang="pt-BR" sz="2400">
                  <a:solidFill>
                    <a:schemeClr val="dk1"/>
                  </a:solidFill>
                  <a:latin typeface="Calibri"/>
                  <a:ea typeface="Calibri"/>
                  <a:cs typeface="Calibri"/>
                  <a:sym typeface="Calibri"/>
                </a:rPr>
                <a:t>Excepcionalidade</a:t>
              </a:r>
              <a:r>
                <a:rPr lang="pt-BR" sz="2400">
                  <a:solidFill>
                    <a:schemeClr val="dk1"/>
                  </a:solidFill>
                  <a:latin typeface="Calibri"/>
                  <a:ea typeface="Calibri"/>
                  <a:cs typeface="Calibri"/>
                  <a:sym typeface="Calibri"/>
                </a:rPr>
                <a:t> (prevalência da família; direito à convivência familiar e comunitária – art. 19, §3º);</a:t>
              </a:r>
              <a:endParaRPr/>
            </a:p>
            <a:p>
              <a:pPr indent="-685800" lvl="0" marL="685800" marR="0" rtl="0" algn="just">
                <a:spcBef>
                  <a:spcPts val="0"/>
                </a:spcBef>
                <a:spcAft>
                  <a:spcPts val="0"/>
                </a:spcAft>
                <a:buClr>
                  <a:srgbClr val="C00000"/>
                </a:buClr>
                <a:buSzPts val="2400"/>
                <a:buFont typeface="Noto Sans Symbols"/>
                <a:buChar char="🡪"/>
              </a:pPr>
              <a:r>
                <a:rPr b="1" lang="pt-BR" sz="2400">
                  <a:solidFill>
                    <a:srgbClr val="C00000"/>
                  </a:solidFill>
                  <a:latin typeface="Calibri"/>
                  <a:ea typeface="Calibri"/>
                  <a:cs typeface="Calibri"/>
                  <a:sym typeface="Calibri"/>
                </a:rPr>
                <a:t>A permanência de crianças e adolescentes em acolhimento é medida transitória para a reintegração familiar ou para a colocação em família substituta (art. 101, §1º).</a:t>
              </a:r>
              <a:endParaRPr/>
            </a:p>
            <a:p>
              <a:pPr indent="-685800" lvl="0" marL="685800" marR="0" rtl="0" algn="just">
                <a:spcBef>
                  <a:spcPts val="0"/>
                </a:spcBef>
                <a:spcAft>
                  <a:spcPts val="0"/>
                </a:spcAft>
                <a:buClr>
                  <a:srgbClr val="C00000"/>
                </a:buClr>
                <a:buSzPts val="2400"/>
                <a:buFont typeface="Noto Sans Symbols"/>
                <a:buChar char="🡪"/>
              </a:pPr>
              <a:r>
                <a:rPr b="1" lang="pt-BR" sz="2400">
                  <a:solidFill>
                    <a:srgbClr val="C00000"/>
                  </a:solidFill>
                  <a:latin typeface="Calibri"/>
                  <a:ea typeface="Calibri"/>
                  <a:cs typeface="Calibri"/>
                  <a:sym typeface="Calibri"/>
                </a:rPr>
                <a:t>Durante o acolhimento, devem ser encetadas diligências para propiciar a reintegração familiar. Sendo possível realizá-la, o responsável pelo programa de acolhimento deve comunicar ao Judiciário, que dará vista ao MP e decidirá em 05 dias.</a:t>
              </a:r>
              <a:endParaRPr/>
            </a:p>
            <a:p>
              <a:pPr indent="-685800" lvl="0" marL="685800" marR="0" rtl="0" algn="just">
                <a:spcBef>
                  <a:spcPts val="0"/>
                </a:spcBef>
                <a:spcAft>
                  <a:spcPts val="0"/>
                </a:spcAft>
                <a:buClr>
                  <a:srgbClr val="C00000"/>
                </a:buClr>
                <a:buSzPts val="2400"/>
                <a:buFont typeface="Noto Sans Symbols"/>
                <a:buChar char="🡪"/>
              </a:pPr>
              <a:r>
                <a:rPr b="1" lang="pt-BR" sz="2400">
                  <a:solidFill>
                    <a:srgbClr val="C00000"/>
                  </a:solidFill>
                  <a:latin typeface="Calibri"/>
                  <a:ea typeface="Calibri"/>
                  <a:cs typeface="Calibri"/>
                  <a:sym typeface="Calibri"/>
                </a:rPr>
                <a:t>Mostrando-se inviável a reintegração, deve-se comunicar ao MP (art. 101, §9º)</a:t>
              </a:r>
              <a:endParaRPr/>
            </a:p>
            <a:p>
              <a:pPr indent="-533400" lvl="0" marL="685800" marR="0" rtl="0" algn="just">
                <a:spcBef>
                  <a:spcPts val="0"/>
                </a:spcBef>
                <a:spcAft>
                  <a:spcPts val="0"/>
                </a:spcAft>
                <a:buClr>
                  <a:schemeClr val="dk1"/>
                </a:buClr>
                <a:buSzPts val="2400"/>
                <a:buFont typeface="Noto Sans Symbols"/>
                <a:buNone/>
              </a:pPr>
              <a:r>
                <a:t/>
              </a:r>
              <a:endParaRPr b="1" sz="2400">
                <a:solidFill>
                  <a:srgbClr val="FF0000"/>
                </a:solidFill>
                <a:latin typeface="Calibri"/>
                <a:ea typeface="Calibri"/>
                <a:cs typeface="Calibri"/>
                <a:sym typeface="Calibri"/>
              </a:endParaRPr>
            </a:p>
            <a:p>
              <a:pPr indent="0" lvl="0" marL="0" marR="0" rtl="0" algn="just">
                <a:spcBef>
                  <a:spcPts val="0"/>
                </a:spcBef>
                <a:spcAft>
                  <a:spcPts val="0"/>
                </a:spcAft>
                <a:buNone/>
              </a:pPr>
              <a:r>
                <a:rPr b="1" lang="pt-BR" sz="2400">
                  <a:solidFill>
                    <a:schemeClr val="dk1"/>
                  </a:solidFill>
                  <a:latin typeface="Calibri"/>
                  <a:ea typeface="Calibri"/>
                  <a:cs typeface="Calibri"/>
                  <a:sym typeface="Calibri"/>
                </a:rPr>
                <a:t>b) Provisoriedade:</a:t>
              </a:r>
              <a:r>
                <a:rPr lang="pt-BR" sz="2400">
                  <a:solidFill>
                    <a:schemeClr val="dk1"/>
                  </a:solidFill>
                  <a:latin typeface="Calibri"/>
                  <a:ea typeface="Calibri"/>
                  <a:cs typeface="Calibri"/>
                  <a:sym typeface="Calibri"/>
                </a:rPr>
                <a:t> duração máxima de </a:t>
              </a:r>
              <a:r>
                <a:rPr b="1" lang="pt-BR" sz="2400">
                  <a:solidFill>
                    <a:srgbClr val="CC0099"/>
                  </a:solidFill>
                  <a:latin typeface="Calibri"/>
                  <a:ea typeface="Calibri"/>
                  <a:cs typeface="Calibri"/>
                  <a:sym typeface="Calibri"/>
                </a:rPr>
                <a:t>18 (dezoito) meses</a:t>
              </a:r>
              <a:r>
                <a:rPr b="1" lang="pt-BR" sz="2400">
                  <a:solidFill>
                    <a:schemeClr val="dk1"/>
                  </a:solidFill>
                  <a:latin typeface="Calibri"/>
                  <a:ea typeface="Calibri"/>
                  <a:cs typeface="Calibri"/>
                  <a:sym typeface="Calibri"/>
                </a:rPr>
                <a:t> </a:t>
              </a:r>
              <a:r>
                <a:rPr lang="pt-BR" sz="2400">
                  <a:solidFill>
                    <a:schemeClr val="dk1"/>
                  </a:solidFill>
                  <a:latin typeface="Calibri"/>
                  <a:ea typeface="Calibri"/>
                  <a:cs typeface="Calibri"/>
                  <a:sym typeface="Calibri"/>
                </a:rPr>
                <a:t>– art. 19, §2º, do ECA.</a:t>
              </a:r>
              <a:endParaRPr/>
            </a:p>
            <a:p>
              <a:pPr indent="-685800" lvl="0" marL="685800" marR="0" rtl="0" algn="just">
                <a:spcBef>
                  <a:spcPts val="0"/>
                </a:spcBef>
                <a:spcAft>
                  <a:spcPts val="0"/>
                </a:spcAft>
                <a:buClr>
                  <a:srgbClr val="C00000"/>
                </a:buClr>
                <a:buSzPts val="2400"/>
                <a:buFont typeface="Noto Sans Symbols"/>
                <a:buChar char="🡪"/>
              </a:pPr>
              <a:r>
                <a:rPr b="1" lang="pt-BR" sz="2400">
                  <a:solidFill>
                    <a:srgbClr val="C00000"/>
                  </a:solidFill>
                  <a:latin typeface="Calibri"/>
                  <a:ea typeface="Calibri"/>
                  <a:cs typeface="Calibri"/>
                  <a:sym typeface="Calibri"/>
                </a:rPr>
                <a:t>A situação de crianças e adolescentes acolhidos deve ser revista, no mínimo, a cada 03 (três) meses (art. 19, §1º)</a:t>
              </a:r>
              <a:endParaRPr sz="2400">
                <a:solidFill>
                  <a:srgbClr val="C00000"/>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1" name="Shape 671"/>
        <p:cNvGrpSpPr/>
        <p:nvPr/>
      </p:nvGrpSpPr>
      <p:grpSpPr>
        <a:xfrm>
          <a:off x="0" y="0"/>
          <a:ext cx="0" cy="0"/>
          <a:chOff x="0" y="0"/>
          <a:chExt cx="0" cy="0"/>
        </a:xfrm>
      </p:grpSpPr>
      <p:sp>
        <p:nvSpPr>
          <p:cNvPr id="672" name="Google Shape;672;p75"/>
          <p:cNvSpPr txBox="1"/>
          <p:nvPr/>
        </p:nvSpPr>
        <p:spPr>
          <a:xfrm>
            <a:off x="185056" y="151179"/>
            <a:ext cx="11821887" cy="6555641"/>
          </a:xfrm>
          <a:prstGeom prst="rect">
            <a:avLst/>
          </a:prstGeom>
          <a:solidFill>
            <a:srgbClr val="F7CAAC"/>
          </a:solidFill>
          <a:ln cap="flat" cmpd="sng" w="9525">
            <a:solidFill>
              <a:srgbClr val="F7CAAC"/>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pt-BR" sz="2800">
                <a:solidFill>
                  <a:srgbClr val="C00000"/>
                </a:solidFill>
                <a:latin typeface="Calibri"/>
                <a:ea typeface="Calibri"/>
                <a:cs typeface="Calibri"/>
                <a:sym typeface="Calibri"/>
              </a:rPr>
              <a:t>Jurisprudência temática: admissibilidade de </a:t>
            </a:r>
            <a:r>
              <a:rPr b="1" i="1" lang="pt-BR" sz="2800">
                <a:solidFill>
                  <a:srgbClr val="C00000"/>
                </a:solidFill>
                <a:latin typeface="Calibri"/>
                <a:ea typeface="Calibri"/>
                <a:cs typeface="Calibri"/>
                <a:sym typeface="Calibri"/>
              </a:rPr>
              <a:t>habeas corpus</a:t>
            </a:r>
            <a:r>
              <a:rPr b="1" lang="pt-BR" sz="2800">
                <a:solidFill>
                  <a:srgbClr val="C00000"/>
                </a:solidFill>
                <a:latin typeface="Calibri"/>
                <a:ea typeface="Calibri"/>
                <a:cs typeface="Calibri"/>
                <a:sym typeface="Calibri"/>
              </a:rPr>
              <a:t> contra decisão de acolhimento. Preferência pela manutenção em família por entrega irregular sobre o acolhimento.</a:t>
            </a:r>
            <a:endParaRPr b="1" i="0" sz="2800">
              <a:solidFill>
                <a:srgbClr val="C00000"/>
              </a:solidFill>
              <a:latin typeface="Calibri"/>
              <a:ea typeface="Calibri"/>
              <a:cs typeface="Calibri"/>
              <a:sym typeface="Calibri"/>
            </a:endParaRPr>
          </a:p>
          <a:p>
            <a:pPr indent="0" lvl="0" marL="0" marR="0" rtl="0" algn="just">
              <a:spcBef>
                <a:spcPts val="0"/>
              </a:spcBef>
              <a:spcAft>
                <a:spcPts val="0"/>
              </a:spcAft>
              <a:buNone/>
            </a:pPr>
            <a:r>
              <a:t/>
            </a:r>
            <a:endParaRPr b="0" i="0" sz="2800">
              <a:solidFill>
                <a:srgbClr val="1E4E79"/>
              </a:solidFill>
              <a:latin typeface="Calibri"/>
              <a:ea typeface="Calibri"/>
              <a:cs typeface="Calibri"/>
              <a:sym typeface="Calibri"/>
            </a:endParaRPr>
          </a:p>
          <a:p>
            <a:pPr indent="0" lvl="0" marL="0" marR="0" rtl="0" algn="just">
              <a:spcBef>
                <a:spcPts val="0"/>
              </a:spcBef>
              <a:spcAft>
                <a:spcPts val="0"/>
              </a:spcAft>
              <a:buNone/>
            </a:pPr>
            <a:r>
              <a:rPr b="0" i="0" lang="pt-BR" sz="2800">
                <a:solidFill>
                  <a:srgbClr val="002060"/>
                </a:solidFill>
                <a:latin typeface="Calibri"/>
                <a:ea typeface="Calibri"/>
                <a:cs typeface="Calibri"/>
                <a:sym typeface="Calibri"/>
              </a:rPr>
              <a:t>HABEAS CORPUS. AÇÃO PARA APLICAÇÃO DE MEDIDA DE PROTEÇÃO C/C BUSCA E APREENSÃO AJUIZADA PELO MINISTÉRIO PÚBLICO. ENTREGA IRREGULAR DE CRIANÇA PELA MÃE BIOLÓGICA A TERCEIROS. DEFERIMENTO LIMINAR DA MEDIDA PROTETIVA DE ACOLHIMENTO INSTITUCIONAL. FLAGRANTE ILEGALIDADE. MENOR QUE SE ENCONTRAVA EM AMBIENTE ACOLHEDOR, SEGURO E FAMILIAR, RECEBENDO CUIDADOS MÉDICOS, ASSISTENCIAIS E AFETIVOS, CONFORME CONSTOU DO RELATÓRIO PSICOSSOCIAL ELABORADO POR PSICÓLOGA E ASSISTENTE SOCIAL DO PODER JUDICIÁRIO. NECESSIDADE DE OBSERVÂNCIA AO PRINCÍPIO DO MELHOR INTERESSE DO MENOR. HABEAS CORPUS CONCEDIDO, DE OFÍCIO, PARA RESTABELECER A DECISÃO DO JUÍZO DE PRIMEIRO GRAU</a:t>
            </a:r>
            <a:r>
              <a:rPr b="0" i="0" lang="pt-BR" sz="2800">
                <a:solidFill>
                  <a:srgbClr val="1E4E79"/>
                </a:solidFill>
                <a:latin typeface="Calibri"/>
                <a:ea typeface="Calibri"/>
                <a:cs typeface="Calibri"/>
                <a:sym typeface="Calibri"/>
              </a:rPr>
              <a:t>.</a:t>
            </a:r>
            <a:endParaRPr sz="2800">
              <a:solidFill>
                <a:srgbClr val="1E4E79"/>
              </a:solidFill>
              <a:latin typeface="Calibri"/>
              <a:ea typeface="Calibri"/>
              <a:cs typeface="Calibri"/>
              <a:sym typeface="Calibri"/>
            </a:endParaRP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6" name="Shape 676"/>
        <p:cNvGrpSpPr/>
        <p:nvPr/>
      </p:nvGrpSpPr>
      <p:grpSpPr>
        <a:xfrm>
          <a:off x="0" y="0"/>
          <a:ext cx="0" cy="0"/>
          <a:chOff x="0" y="0"/>
          <a:chExt cx="0" cy="0"/>
        </a:xfrm>
      </p:grpSpPr>
      <p:grpSp>
        <p:nvGrpSpPr>
          <p:cNvPr id="677" name="Google Shape;677;p76"/>
          <p:cNvGrpSpPr/>
          <p:nvPr/>
        </p:nvGrpSpPr>
        <p:grpSpPr>
          <a:xfrm>
            <a:off x="0" y="344909"/>
            <a:ext cx="12191999" cy="6513094"/>
            <a:chOff x="0" y="344909"/>
            <a:chExt cx="12191999" cy="6513094"/>
          </a:xfrm>
        </p:grpSpPr>
        <p:pic>
          <p:nvPicPr>
            <p:cNvPr descr="Aqui em São Paulo a calçada tem o desenho do Estado, então quando eu era  pequena achava que todo estado tinha calçada com seu desenho. : brasil" id="678" name="Google Shape;678;p76"/>
            <p:cNvPicPr preferRelativeResize="0"/>
            <p:nvPr/>
          </p:nvPicPr>
          <p:blipFill rotWithShape="1">
            <a:blip r:embed="rId3">
              <a:alphaModFix/>
            </a:blip>
            <a:srcRect b="0" l="0" r="0" t="0"/>
            <a:stretch/>
          </p:blipFill>
          <p:spPr>
            <a:xfrm>
              <a:off x="0" y="4555671"/>
              <a:ext cx="12191999" cy="2302332"/>
            </a:xfrm>
            <a:prstGeom prst="rect">
              <a:avLst/>
            </a:prstGeom>
            <a:noFill/>
            <a:ln>
              <a:noFill/>
            </a:ln>
          </p:spPr>
        </p:pic>
        <p:sp>
          <p:nvSpPr>
            <p:cNvPr id="679" name="Google Shape;679;p76"/>
            <p:cNvSpPr/>
            <p:nvPr/>
          </p:nvSpPr>
          <p:spPr>
            <a:xfrm>
              <a:off x="361071" y="344909"/>
              <a:ext cx="11483926" cy="3084091"/>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0" name="Google Shape;680;p76"/>
            <p:cNvSpPr txBox="1"/>
            <p:nvPr/>
          </p:nvSpPr>
          <p:spPr>
            <a:xfrm>
              <a:off x="361072" y="408584"/>
              <a:ext cx="11469854" cy="27546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3. Reavaliações dos acolhimentos</a:t>
              </a:r>
              <a:endParaRPr/>
            </a:p>
            <a:p>
              <a:pPr indent="-914400" lvl="0" marL="914400" marR="0" rtl="0" algn="just">
                <a:spcBef>
                  <a:spcPts val="600"/>
                </a:spcBef>
                <a:spcAft>
                  <a:spcPts val="0"/>
                </a:spcAft>
                <a:buClr>
                  <a:schemeClr val="dk1"/>
                </a:buClr>
                <a:buSzPts val="2800"/>
                <a:buFont typeface="Calibri"/>
                <a:buAutoNum type="romanUcPeriod"/>
              </a:pPr>
              <a:r>
                <a:rPr b="1" lang="pt-BR" sz="2800">
                  <a:solidFill>
                    <a:schemeClr val="dk1"/>
                  </a:solidFill>
                  <a:latin typeface="Calibri"/>
                  <a:ea typeface="Calibri"/>
                  <a:cs typeface="Calibri"/>
                  <a:sym typeface="Calibri"/>
                </a:rPr>
                <a:t>Audiências concentradas</a:t>
              </a:r>
              <a:r>
                <a:rPr lang="pt-BR" sz="2800">
                  <a:solidFill>
                    <a:schemeClr val="dk1"/>
                  </a:solidFill>
                  <a:latin typeface="Calibri"/>
                  <a:ea typeface="Calibri"/>
                  <a:cs typeface="Calibri"/>
                  <a:sym typeface="Calibri"/>
                </a:rPr>
                <a:t>: instituto criado pelo Provimento nº 32/2013, promove uma ampla reavaliação da situação das crianças acolhidas a cada 06 (seis) meses. Atentem para o fato de que o Provimento nº 32 não foi compatibilizado com a Lei nº 13.509/2017, de maneira que – por ora, pelo menos – não precisam ser realizadas trimestralmente.                       </a:t>
              </a:r>
              <a:endParaRPr/>
            </a:p>
          </p:txBody>
        </p:sp>
        <p:sp>
          <p:nvSpPr>
            <p:cNvPr id="681" name="Google Shape;681;p76"/>
            <p:cNvSpPr txBox="1"/>
            <p:nvPr/>
          </p:nvSpPr>
          <p:spPr>
            <a:xfrm>
              <a:off x="361071" y="3575955"/>
              <a:ext cx="11483925" cy="3108543"/>
            </a:xfrm>
            <a:prstGeom prst="rect">
              <a:avLst/>
            </a:prstGeom>
            <a:solidFill>
              <a:srgbClr val="DDEAF6"/>
            </a:solid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O Provimento nº 113/2021 autorizou a realização das audiências concentradas por videoconferência e previu a </a:t>
              </a:r>
              <a:r>
                <a:rPr b="1" lang="pt-BR" sz="2800">
                  <a:solidFill>
                    <a:srgbClr val="FF0000"/>
                  </a:solidFill>
                  <a:latin typeface="Calibri"/>
                  <a:ea typeface="Calibri"/>
                  <a:cs typeface="Calibri"/>
                  <a:sym typeface="Calibri"/>
                </a:rPr>
                <a:t>competência do juízo de origem da criança para a realização do ato ainda que o acolhimento se dê em outra comarca</a:t>
              </a:r>
              <a:r>
                <a:rPr b="1" lang="pt-BR" sz="2800">
                  <a:solidFill>
                    <a:schemeClr val="dk1"/>
                  </a:solidFill>
                  <a:latin typeface="Calibri"/>
                  <a:ea typeface="Calibri"/>
                  <a:cs typeface="Calibri"/>
                  <a:sym typeface="Calibri"/>
                </a:rPr>
                <a:t>: </a:t>
              </a:r>
              <a:r>
                <a:rPr i="1" lang="pt-BR" sz="2800">
                  <a:solidFill>
                    <a:schemeClr val="dk1"/>
                  </a:solidFill>
                  <a:latin typeface="Calibri"/>
                  <a:ea typeface="Calibri"/>
                  <a:cs typeface="Calibri"/>
                  <a:sym typeface="Calibri"/>
                </a:rPr>
                <a:t>§ 1º O juízo que determinar o acolhimento institucional realizará a audiência concentrada, ainda que a medida esteja em execução em entidade localizada fora de sua jurisdição territorial, podendo, para tanto, valer-se de videoconferência ou outros meios de comunicação a distância.”</a:t>
              </a:r>
              <a:endParaRPr/>
            </a:p>
          </p:txBody>
        </p:sp>
      </p:gr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5" name="Shape 685"/>
        <p:cNvGrpSpPr/>
        <p:nvPr/>
      </p:nvGrpSpPr>
      <p:grpSpPr>
        <a:xfrm>
          <a:off x="0" y="0"/>
          <a:ext cx="0" cy="0"/>
          <a:chOff x="0" y="0"/>
          <a:chExt cx="0" cy="0"/>
        </a:xfrm>
      </p:grpSpPr>
      <p:grpSp>
        <p:nvGrpSpPr>
          <p:cNvPr id="686" name="Google Shape;686;p77"/>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687" name="Google Shape;687;p77"/>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688" name="Google Shape;688;p77"/>
            <p:cNvSpPr/>
            <p:nvPr/>
          </p:nvSpPr>
          <p:spPr>
            <a:xfrm>
              <a:off x="546295" y="5143500"/>
              <a:ext cx="11284635" cy="1469571"/>
            </a:xfrm>
            <a:prstGeom prst="rect">
              <a:avLst/>
            </a:prstGeom>
            <a:solidFill>
              <a:srgbClr val="C00000"/>
            </a:solidFill>
            <a:ln cap="flat" cmpd="sng" w="12700">
              <a:solidFill>
                <a:srgbClr val="C0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9" name="Google Shape;689;p77"/>
            <p:cNvSpPr/>
            <p:nvPr/>
          </p:nvSpPr>
          <p:spPr>
            <a:xfrm>
              <a:off x="361071" y="393895"/>
              <a:ext cx="11483926" cy="4227091"/>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77"/>
            <p:cNvSpPr txBox="1"/>
            <p:nvPr/>
          </p:nvSpPr>
          <p:spPr>
            <a:xfrm>
              <a:off x="546295" y="522888"/>
              <a:ext cx="11099409" cy="390876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II. Formalização das reavaliações trimestrais, mesmo feita fora de audiência</a:t>
              </a:r>
              <a:endParaRPr/>
            </a:p>
            <a:p>
              <a:pPr indent="0" lvl="0" marL="0" marR="0" rtl="0" algn="just">
                <a:spcBef>
                  <a:spcPts val="0"/>
                </a:spcBef>
                <a:spcAft>
                  <a:spcPts val="0"/>
                </a:spcAft>
                <a:buNone/>
              </a:pPr>
              <a:r>
                <a:t/>
              </a:r>
              <a:endParaRPr b="1" sz="24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2400">
                  <a:solidFill>
                    <a:schemeClr val="dk1"/>
                  </a:solidFill>
                  <a:latin typeface="Calibri"/>
                  <a:ea typeface="Calibri"/>
                  <a:cs typeface="Calibri"/>
                  <a:sym typeface="Calibri"/>
                </a:rPr>
                <a:t>A Infância e Juventude é área de interesse responsável pela maior pontuação para o Prêmio CNJ de Qualidade no eixo de produtividade, que exige um importante parâmetro no acolhimento institucional, definido na Resolução nº 135/2021 (Anexo):</a:t>
              </a:r>
              <a:endParaRPr/>
            </a:p>
            <a:p>
              <a:pPr indent="0" lvl="0" marL="0" marR="0" rtl="0" algn="just">
                <a:spcBef>
                  <a:spcPts val="0"/>
                </a:spcBef>
                <a:spcAft>
                  <a:spcPts val="0"/>
                </a:spcAft>
                <a:buNone/>
              </a:pPr>
              <a:r>
                <a:t/>
              </a:r>
              <a:endParaRPr b="1" sz="2400">
                <a:solidFill>
                  <a:schemeClr val="dk1"/>
                </a:solidFill>
                <a:latin typeface="Calibri"/>
                <a:ea typeface="Calibri"/>
                <a:cs typeface="Calibri"/>
                <a:sym typeface="Calibri"/>
              </a:endParaRPr>
            </a:p>
            <a:p>
              <a:pPr indent="0" lvl="0" marL="0" marR="0" rtl="0" algn="just">
                <a:spcBef>
                  <a:spcPts val="0"/>
                </a:spcBef>
                <a:spcAft>
                  <a:spcPts val="0"/>
                </a:spcAft>
                <a:buNone/>
              </a:pPr>
              <a:r>
                <a:rPr b="1" lang="pt-BR" sz="2400">
                  <a:solidFill>
                    <a:schemeClr val="dk1"/>
                  </a:solidFill>
                  <a:latin typeface="Calibri"/>
                  <a:ea typeface="Calibri"/>
                  <a:cs typeface="Calibri"/>
                  <a:sym typeface="Calibri"/>
                </a:rPr>
                <a:t>a) Acolhimento (20 pontos): 90% ou mais dos acolhimentos que estão há mais de 3 meses no SNA e que tiveram reavaliação do acolhimento nos 90 dias subsequentes (20 pontos). </a:t>
              </a:r>
              <a:endParaRPr sz="2400">
                <a:solidFill>
                  <a:schemeClr val="dk1"/>
                </a:solidFill>
                <a:latin typeface="Calibri"/>
                <a:ea typeface="Calibri"/>
                <a:cs typeface="Calibri"/>
                <a:sym typeface="Calibri"/>
              </a:endParaRPr>
            </a:p>
          </p:txBody>
        </p:sp>
        <p:sp>
          <p:nvSpPr>
            <p:cNvPr id="691" name="Google Shape;691;p77"/>
            <p:cNvSpPr txBox="1"/>
            <p:nvPr/>
          </p:nvSpPr>
          <p:spPr>
            <a:xfrm>
              <a:off x="718457" y="5284098"/>
              <a:ext cx="10927247" cy="120032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400">
                  <a:solidFill>
                    <a:schemeClr val="lt1"/>
                  </a:solidFill>
                  <a:latin typeface="Calibri"/>
                  <a:ea typeface="Calibri"/>
                  <a:cs typeface="Calibri"/>
                  <a:sym typeface="Calibri"/>
                </a:rPr>
                <a:t>ATENÇÃO! O monitoramento desses parâmetros se dará pelos dados do SNA. Isso exigirá dos juízes zelo em alimentar, como ocorrência, cada reavaliação do acolhimento, mesmo que para simples manutenção.</a:t>
              </a:r>
              <a:r>
                <a:rPr lang="pt-BR" sz="2400">
                  <a:solidFill>
                    <a:schemeClr val="lt1"/>
                  </a:solidFill>
                  <a:latin typeface="Calibri"/>
                  <a:ea typeface="Calibri"/>
                  <a:cs typeface="Calibri"/>
                  <a:sym typeface="Calibri"/>
                </a:rPr>
                <a:t> </a:t>
              </a:r>
              <a:endParaRPr/>
            </a:p>
          </p:txBody>
        </p:sp>
      </p:gr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5" name="Shape 695"/>
        <p:cNvGrpSpPr/>
        <p:nvPr/>
      </p:nvGrpSpPr>
      <p:grpSpPr>
        <a:xfrm>
          <a:off x="0" y="0"/>
          <a:ext cx="0" cy="0"/>
          <a:chOff x="0" y="0"/>
          <a:chExt cx="0" cy="0"/>
        </a:xfrm>
      </p:grpSpPr>
      <p:pic>
        <p:nvPicPr>
          <p:cNvPr descr="Aqui em São Paulo a calçada tem o desenho do Estado, então quando eu era  pequena achava que todo estado tinha calçada com seu desenho. : brasil" id="696" name="Google Shape;696;p78"/>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697" name="Google Shape;697;p78"/>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78"/>
          <p:cNvSpPr txBox="1"/>
          <p:nvPr/>
        </p:nvSpPr>
        <p:spPr>
          <a:xfrm>
            <a:off x="546294" y="539216"/>
            <a:ext cx="11099409" cy="59708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4. Cautelas necessárias quando mantiver crianças acolhidas:</a:t>
            </a:r>
            <a:endParaRPr/>
          </a:p>
          <a:p>
            <a:pPr indent="-914400" lvl="0" marL="914400" marR="0" rtl="0" algn="just">
              <a:spcBef>
                <a:spcPts val="600"/>
              </a:spcBef>
              <a:spcAft>
                <a:spcPts val="0"/>
              </a:spcAft>
              <a:buClr>
                <a:schemeClr val="dk1"/>
              </a:buClr>
              <a:buSzPts val="2800"/>
              <a:buFont typeface="Calibri"/>
              <a:buAutoNum type="romanUcPeriod"/>
            </a:pPr>
            <a:r>
              <a:rPr b="1" lang="pt-BR" sz="2800">
                <a:solidFill>
                  <a:schemeClr val="dk1"/>
                </a:solidFill>
                <a:latin typeface="Calibri"/>
                <a:ea typeface="Calibri"/>
                <a:cs typeface="Calibri"/>
                <a:sym typeface="Calibri"/>
              </a:rPr>
              <a:t>Incluí-las no SNA </a:t>
            </a:r>
            <a:r>
              <a:rPr lang="pt-BR" sz="2800">
                <a:solidFill>
                  <a:schemeClr val="dk1"/>
                </a:solidFill>
                <a:latin typeface="Calibri"/>
                <a:ea typeface="Calibri"/>
                <a:cs typeface="Calibri"/>
                <a:sym typeface="Calibri"/>
              </a:rPr>
              <a:t>(Sistema Nacional de Adoção), emitindo as respectivas guias, tanto no acolhimento como no desligamento;</a:t>
            </a:r>
            <a:endParaRPr/>
          </a:p>
          <a:p>
            <a:pPr indent="0" lvl="0" marL="0" marR="0" rtl="0" algn="just">
              <a:spcBef>
                <a:spcPts val="600"/>
              </a:spcBef>
              <a:spcAft>
                <a:spcPts val="0"/>
              </a:spcAft>
              <a:buNone/>
            </a:pPr>
            <a:r>
              <a:rPr lang="pt-BR" sz="2800">
                <a:solidFill>
                  <a:schemeClr val="dk1"/>
                </a:solidFill>
                <a:latin typeface="Calibri"/>
                <a:ea typeface="Calibri"/>
                <a:cs typeface="Calibri"/>
                <a:sym typeface="Calibri"/>
              </a:rPr>
              <a:t>🡪  Das guias de acolhimento, devem constar as seguintes informações (art. 101,     	§3º):</a:t>
            </a:r>
            <a:endParaRPr/>
          </a:p>
          <a:p>
            <a:pPr indent="-914400" lvl="0" marL="914400" marR="0" rtl="0" algn="just">
              <a:spcBef>
                <a:spcPts val="600"/>
              </a:spcBef>
              <a:spcAft>
                <a:spcPts val="0"/>
              </a:spcAft>
              <a:buClr>
                <a:schemeClr val="dk1"/>
              </a:buClr>
              <a:buSzPts val="2800"/>
              <a:buFont typeface="Arial"/>
              <a:buChar char="•"/>
            </a:pPr>
            <a:r>
              <a:rPr lang="pt-BR" sz="2800">
                <a:solidFill>
                  <a:schemeClr val="dk1"/>
                </a:solidFill>
                <a:latin typeface="Calibri"/>
                <a:ea typeface="Calibri"/>
                <a:cs typeface="Calibri"/>
                <a:sym typeface="Calibri"/>
              </a:rPr>
              <a:t>identificação e a qualificação completa do acolhido e de seus pais ou de seu responsável, se conhecidos;   </a:t>
            </a:r>
            <a:endParaRPr/>
          </a:p>
          <a:p>
            <a:pPr indent="-914400" lvl="0" marL="914400" marR="0" rtl="0" algn="just">
              <a:spcBef>
                <a:spcPts val="600"/>
              </a:spcBef>
              <a:spcAft>
                <a:spcPts val="0"/>
              </a:spcAft>
              <a:buClr>
                <a:schemeClr val="dk1"/>
              </a:buClr>
              <a:buSzPts val="2800"/>
              <a:buFont typeface="Arial"/>
              <a:buChar char="•"/>
            </a:pPr>
            <a:r>
              <a:rPr lang="pt-BR" sz="2800">
                <a:solidFill>
                  <a:schemeClr val="dk1"/>
                </a:solidFill>
                <a:latin typeface="Calibri"/>
                <a:ea typeface="Calibri"/>
                <a:cs typeface="Calibri"/>
                <a:sym typeface="Calibri"/>
              </a:rPr>
              <a:t>o endereço de residência dos pais ou do responsável, com pontos de referência;      </a:t>
            </a:r>
            <a:endParaRPr/>
          </a:p>
          <a:p>
            <a:pPr indent="-914400" lvl="0" marL="914400" marR="0" rtl="0" algn="just">
              <a:spcBef>
                <a:spcPts val="600"/>
              </a:spcBef>
              <a:spcAft>
                <a:spcPts val="0"/>
              </a:spcAft>
              <a:buClr>
                <a:schemeClr val="dk1"/>
              </a:buClr>
              <a:buSzPts val="2800"/>
              <a:buFont typeface="Arial"/>
              <a:buChar char="•"/>
            </a:pPr>
            <a:r>
              <a:rPr lang="pt-BR" sz="2800">
                <a:solidFill>
                  <a:schemeClr val="dk1"/>
                </a:solidFill>
                <a:latin typeface="Calibri"/>
                <a:ea typeface="Calibri"/>
                <a:cs typeface="Calibri"/>
                <a:sym typeface="Calibri"/>
              </a:rPr>
              <a:t> os nomes de parentes ou de terceiros interessados em tê-los sob sua guarda;    </a:t>
            </a:r>
            <a:endParaRPr/>
          </a:p>
          <a:p>
            <a:pPr indent="-914400" lvl="0" marL="914400" marR="0" rtl="0" algn="just">
              <a:spcBef>
                <a:spcPts val="600"/>
              </a:spcBef>
              <a:spcAft>
                <a:spcPts val="0"/>
              </a:spcAft>
              <a:buClr>
                <a:schemeClr val="dk1"/>
              </a:buClr>
              <a:buSzPts val="2800"/>
              <a:buFont typeface="Arial"/>
              <a:buChar char="•"/>
            </a:pPr>
            <a:r>
              <a:rPr lang="pt-BR" sz="2800">
                <a:solidFill>
                  <a:schemeClr val="dk1"/>
                </a:solidFill>
                <a:latin typeface="Calibri"/>
                <a:ea typeface="Calibri"/>
                <a:cs typeface="Calibri"/>
                <a:sym typeface="Calibri"/>
              </a:rPr>
              <a:t>os motivos da retirada ou da não-reintegração ao convívio familiar.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2" name="Shape 702"/>
        <p:cNvGrpSpPr/>
        <p:nvPr/>
      </p:nvGrpSpPr>
      <p:grpSpPr>
        <a:xfrm>
          <a:off x="0" y="0"/>
          <a:ext cx="0" cy="0"/>
          <a:chOff x="0" y="0"/>
          <a:chExt cx="0" cy="0"/>
        </a:xfrm>
      </p:grpSpPr>
      <p:grpSp>
        <p:nvGrpSpPr>
          <p:cNvPr id="703" name="Google Shape;703;p79"/>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704" name="Google Shape;704;p79"/>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705" name="Google Shape;705;p79"/>
            <p:cNvSpPr/>
            <p:nvPr/>
          </p:nvSpPr>
          <p:spPr>
            <a:xfrm>
              <a:off x="361071" y="393895"/>
              <a:ext cx="11483926" cy="353086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6" name="Google Shape;706;p79"/>
            <p:cNvSpPr txBox="1"/>
            <p:nvPr/>
          </p:nvSpPr>
          <p:spPr>
            <a:xfrm>
              <a:off x="546294" y="539216"/>
              <a:ext cx="11099409" cy="3385542"/>
            </a:xfrm>
            <a:prstGeom prst="rect">
              <a:avLst/>
            </a:prstGeom>
            <a:noFill/>
            <a:ln>
              <a:noFill/>
            </a:ln>
          </p:spPr>
          <p:txBody>
            <a:bodyPr anchorCtr="0" anchor="t" bIns="45700" lIns="91425" spcFirstLastPara="1" rIns="91425" wrap="square" tIns="45700">
              <a:spAutoFit/>
            </a:bodyPr>
            <a:lstStyle/>
            <a:p>
              <a:pPr indent="-914400" lvl="0" marL="914400" marR="0" rtl="0" algn="just">
                <a:spcBef>
                  <a:spcPts val="0"/>
                </a:spcBef>
                <a:spcAft>
                  <a:spcPts val="0"/>
                </a:spcAft>
                <a:buClr>
                  <a:schemeClr val="dk1"/>
                </a:buClr>
                <a:buSzPts val="2800"/>
                <a:buFont typeface="Calibri"/>
                <a:buAutoNum type="romanUcPeriod" startAt="2"/>
              </a:pPr>
              <a:r>
                <a:rPr b="1" lang="pt-BR" sz="2800">
                  <a:solidFill>
                    <a:schemeClr val="dk1"/>
                  </a:solidFill>
                  <a:latin typeface="Calibri"/>
                  <a:ea typeface="Calibri"/>
                  <a:cs typeface="Calibri"/>
                  <a:sym typeface="Calibri"/>
                </a:rPr>
                <a:t>Elaboração do Plano Individual de Atendimento (PIA) 🡪</a:t>
              </a:r>
              <a:r>
                <a:rPr lang="pt-BR" sz="2800">
                  <a:solidFill>
                    <a:schemeClr val="dk1"/>
                  </a:solidFill>
                  <a:latin typeface="Calibri"/>
                  <a:ea typeface="Calibri"/>
                  <a:cs typeface="Calibri"/>
                  <a:sym typeface="Calibri"/>
                </a:rPr>
                <a:t> a entidade responsável pelo programa de acolhimento institucional ou familiar elaborará um plano individual de atendimento, visando à reintegração familiar, ressalvada a existência de ordem escrita e fundamentada em contrário de autoridade judiciária competente, caso em que também deverá contemplar sua colocação em família substituta, observadas as regras e princípios desta Lei (§4º)</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p:txBody>
        </p:sp>
        <p:sp>
          <p:nvSpPr>
            <p:cNvPr id="707" name="Google Shape;707;p79"/>
            <p:cNvSpPr/>
            <p:nvPr/>
          </p:nvSpPr>
          <p:spPr>
            <a:xfrm>
              <a:off x="702129" y="4441371"/>
              <a:ext cx="10629900" cy="2022734"/>
            </a:xfrm>
            <a:prstGeom prst="rect">
              <a:avLst/>
            </a:prstGeom>
            <a:solidFill>
              <a:srgbClr val="C00000"/>
            </a:solidFill>
            <a:ln cap="flat" cmpd="sng" w="12700">
              <a:solidFill>
                <a:srgbClr val="C0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8" name="Google Shape;708;p79"/>
            <p:cNvSpPr txBox="1"/>
            <p:nvPr/>
          </p:nvSpPr>
          <p:spPr>
            <a:xfrm>
              <a:off x="859971" y="4505755"/>
              <a:ext cx="10341429" cy="221599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3600">
                  <a:solidFill>
                    <a:schemeClr val="dk1"/>
                  </a:solidFill>
                  <a:latin typeface="Calibri"/>
                  <a:ea typeface="Calibri"/>
                  <a:cs typeface="Calibri"/>
                  <a:sym typeface="Calibri"/>
                </a:rPr>
                <a:t>🡪</a:t>
              </a:r>
              <a:r>
                <a:rPr lang="pt-BR" sz="3600">
                  <a:solidFill>
                    <a:srgbClr val="FFD966"/>
                  </a:solidFill>
                  <a:latin typeface="Calibri"/>
                  <a:ea typeface="Calibri"/>
                  <a:cs typeface="Calibri"/>
                  <a:sym typeface="Calibri"/>
                </a:rPr>
                <a:t> </a:t>
              </a:r>
              <a:r>
                <a:rPr lang="pt-BR" sz="2400">
                  <a:solidFill>
                    <a:schemeClr val="lt1"/>
                  </a:solidFill>
                  <a:latin typeface="Calibri"/>
                  <a:ea typeface="Calibri"/>
                  <a:cs typeface="Calibri"/>
                  <a:sym typeface="Calibri"/>
                </a:rPr>
                <a:t>	</a:t>
              </a:r>
              <a:r>
                <a:rPr lang="pt-BR" sz="2800">
                  <a:solidFill>
                    <a:schemeClr val="lt1"/>
                  </a:solidFill>
                  <a:latin typeface="Calibri"/>
                  <a:ea typeface="Calibri"/>
                  <a:cs typeface="Calibri"/>
                  <a:sym typeface="Calibri"/>
                </a:rPr>
                <a:t>O plano individual será elaborado sob a responsabilidade da equipe técnica do respectivo programa de atendimento e levará em consideração a opinião da criança ou do adolescente e a oitiva dos pais ou do responsável (§5º)</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grpSp>
        <p:nvGrpSpPr>
          <p:cNvPr id="152" name="Google Shape;152;p8"/>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153" name="Google Shape;153;p8"/>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154" name="Google Shape;154;p8"/>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5" name="Google Shape;155;p8"/>
            <p:cNvSpPr txBox="1"/>
            <p:nvPr/>
          </p:nvSpPr>
          <p:spPr>
            <a:xfrm>
              <a:off x="506437" y="427221"/>
              <a:ext cx="11211951" cy="598625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800">
                  <a:solidFill>
                    <a:schemeClr val="dk1"/>
                  </a:solidFill>
                  <a:latin typeface="Calibri"/>
                  <a:ea typeface="Calibri"/>
                  <a:cs typeface="Calibri"/>
                  <a:sym typeface="Calibri"/>
                </a:rPr>
                <a:t>2.4. Compatibilidade da entidade familiar com a natureza da medida e adequação do ambiente familiar </a:t>
              </a:r>
              <a:r>
                <a:rPr lang="pt-BR" sz="2800">
                  <a:solidFill>
                    <a:schemeClr val="dk1"/>
                  </a:solidFill>
                  <a:latin typeface="Calibri"/>
                  <a:ea typeface="Calibri"/>
                  <a:cs typeface="Calibri"/>
                  <a:sym typeface="Calibri"/>
                </a:rPr>
                <a:t>(art. 29)</a:t>
              </a:r>
              <a:endParaRPr/>
            </a:p>
            <a:p>
              <a:pPr indent="0" lvl="0" marL="0" marR="0" rtl="0" algn="just">
                <a:spcBef>
                  <a:spcPts val="0"/>
                </a:spcBef>
                <a:spcAft>
                  <a:spcPts val="0"/>
                </a:spcAft>
                <a:buNone/>
              </a:pPr>
              <a:r>
                <a:t/>
              </a:r>
              <a:endParaRPr sz="2800">
                <a:solidFill>
                  <a:schemeClr val="dk1"/>
                </a:solidFill>
                <a:latin typeface="Calibri"/>
                <a:ea typeface="Calibri"/>
                <a:cs typeface="Calibri"/>
                <a:sym typeface="Calibri"/>
              </a:endParaRPr>
            </a:p>
            <a:p>
              <a:pPr indent="0" lvl="0" marL="0" marR="0" rtl="0" algn="just">
                <a:spcBef>
                  <a:spcPts val="1200"/>
                </a:spcBef>
                <a:spcAft>
                  <a:spcPts val="0"/>
                </a:spcAft>
                <a:buNone/>
              </a:pPr>
              <a:r>
                <a:rPr b="1" lang="pt-BR" sz="2800">
                  <a:solidFill>
                    <a:schemeClr val="dk1"/>
                  </a:solidFill>
                  <a:latin typeface="Calibri"/>
                  <a:ea typeface="Calibri"/>
                  <a:cs typeface="Calibri"/>
                  <a:sym typeface="Calibri"/>
                </a:rPr>
                <a:t>2.5. Grau de parentesco e a relação de afinidade ou de afetividade, a fim de evitar ou minorar as consequências decorrentes da medida (§3º)</a:t>
              </a:r>
              <a:endParaRPr/>
            </a:p>
            <a:p>
              <a:pPr indent="0" lvl="0" marL="0" marR="0" rtl="0" algn="just">
                <a:spcBef>
                  <a:spcPts val="1200"/>
                </a:spcBef>
                <a:spcAft>
                  <a:spcPts val="0"/>
                </a:spcAft>
                <a:buNone/>
              </a:pPr>
              <a:r>
                <a:t/>
              </a:r>
              <a:endParaRPr b="1" sz="1400">
                <a:solidFill>
                  <a:schemeClr val="dk1"/>
                </a:solidFill>
                <a:latin typeface="Calibri"/>
                <a:ea typeface="Calibri"/>
                <a:cs typeface="Calibri"/>
                <a:sym typeface="Calibri"/>
              </a:endParaRPr>
            </a:p>
            <a:p>
              <a:pPr indent="0" lvl="0" marL="0" marR="0" rtl="0" algn="just">
                <a:spcBef>
                  <a:spcPts val="1200"/>
                </a:spcBef>
                <a:spcAft>
                  <a:spcPts val="0"/>
                </a:spcAft>
                <a:buNone/>
              </a:pPr>
              <a:r>
                <a:rPr b="1" lang="pt-BR" sz="2800">
                  <a:solidFill>
                    <a:schemeClr val="dk1"/>
                  </a:solidFill>
                  <a:latin typeface="Calibri"/>
                  <a:ea typeface="Calibri"/>
                  <a:cs typeface="Calibri"/>
                  <a:sym typeface="Calibri"/>
                </a:rPr>
                <a:t>2.6. Excepcionalidade da colocação em família estrangeira (art. 31) – </a:t>
              </a:r>
              <a:r>
                <a:rPr lang="pt-BR" sz="2800">
                  <a:solidFill>
                    <a:schemeClr val="dk1"/>
                  </a:solidFill>
                  <a:latin typeface="Calibri"/>
                  <a:ea typeface="Calibri"/>
                  <a:cs typeface="Calibri"/>
                  <a:sym typeface="Calibri"/>
                </a:rPr>
                <a:t>somente cabível quando inviável a colocação nacional e apenas será possível através de adoção.</a:t>
              </a:r>
              <a:endParaRPr/>
            </a:p>
            <a:p>
              <a:pPr indent="0" lvl="0" marL="0" marR="0" rtl="0" algn="just">
                <a:spcBef>
                  <a:spcPts val="1200"/>
                </a:spcBef>
                <a:spcAft>
                  <a:spcPts val="0"/>
                </a:spcAft>
                <a:buNone/>
              </a:pPr>
              <a:r>
                <a:t/>
              </a:r>
              <a:endParaRPr sz="1100">
                <a:solidFill>
                  <a:schemeClr val="dk1"/>
                </a:solidFill>
                <a:latin typeface="Calibri"/>
                <a:ea typeface="Calibri"/>
                <a:cs typeface="Calibri"/>
                <a:sym typeface="Calibri"/>
              </a:endParaRPr>
            </a:p>
            <a:p>
              <a:pPr indent="0" lvl="0" marL="0" marR="0" rtl="0" algn="just">
                <a:spcBef>
                  <a:spcPts val="1200"/>
                </a:spcBef>
                <a:spcAft>
                  <a:spcPts val="0"/>
                </a:spcAft>
                <a:buNone/>
              </a:pPr>
              <a:r>
                <a:rPr b="1" i="1" lang="pt-BR" sz="2800">
                  <a:solidFill>
                    <a:srgbClr val="C00000"/>
                  </a:solidFill>
                  <a:latin typeface="Calibri"/>
                  <a:ea typeface="Calibri"/>
                  <a:cs typeface="Calibri"/>
                  <a:sym typeface="Calibri"/>
                </a:rPr>
                <a:t>🡪 Cuidado! A adoção será considerada internacional sempre que o adotante residir no estrangeiro, ainda que seja de nacionalidade brasileira!!!</a:t>
              </a:r>
              <a:endParaRPr/>
            </a:p>
          </p:txBody>
        </p:sp>
      </p:grpSp>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2" name="Shape 712"/>
        <p:cNvGrpSpPr/>
        <p:nvPr/>
      </p:nvGrpSpPr>
      <p:grpSpPr>
        <a:xfrm>
          <a:off x="0" y="0"/>
          <a:ext cx="0" cy="0"/>
          <a:chOff x="0" y="0"/>
          <a:chExt cx="0" cy="0"/>
        </a:xfrm>
      </p:grpSpPr>
      <p:grpSp>
        <p:nvGrpSpPr>
          <p:cNvPr id="713" name="Google Shape;713;p80"/>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714" name="Google Shape;714;p80"/>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715" name="Google Shape;715;p80"/>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6" name="Google Shape;716;p80"/>
            <p:cNvSpPr txBox="1"/>
            <p:nvPr/>
          </p:nvSpPr>
          <p:spPr>
            <a:xfrm>
              <a:off x="546294" y="539216"/>
              <a:ext cx="11099409" cy="6017032"/>
            </a:xfrm>
            <a:prstGeom prst="rect">
              <a:avLst/>
            </a:prstGeom>
            <a:noFill/>
            <a:ln>
              <a:noFill/>
            </a:ln>
          </p:spPr>
          <p:txBody>
            <a:bodyPr anchorCtr="0" anchor="t" bIns="45700" lIns="91425" spcFirstLastPara="1" rIns="91425" wrap="square" tIns="45700">
              <a:spAutoFit/>
            </a:bodyPr>
            <a:lstStyle/>
            <a:p>
              <a:pPr indent="-685800" lvl="0" marL="685800" marR="0" rtl="0" algn="just">
                <a:spcBef>
                  <a:spcPts val="0"/>
                </a:spcBef>
                <a:spcAft>
                  <a:spcPts val="0"/>
                </a:spcAft>
                <a:buClr>
                  <a:schemeClr val="dk1"/>
                </a:buClr>
                <a:buSzPts val="3200"/>
                <a:buFont typeface="Noto Sans Symbols"/>
                <a:buChar char="🡪"/>
              </a:pPr>
              <a:r>
                <a:rPr lang="pt-BR" sz="3200">
                  <a:solidFill>
                    <a:schemeClr val="dk1"/>
                  </a:solidFill>
                  <a:latin typeface="Calibri"/>
                  <a:ea typeface="Calibri"/>
                  <a:cs typeface="Calibri"/>
                  <a:sym typeface="Calibri"/>
                </a:rPr>
                <a:t>O PIA deve conter:</a:t>
              </a:r>
              <a:endParaRPr/>
            </a:p>
            <a:p>
              <a:pPr indent="-685800" lvl="1" marL="1600200" marR="0" rtl="0" algn="just">
                <a:spcBef>
                  <a:spcPts val="600"/>
                </a:spcBef>
                <a:spcAft>
                  <a:spcPts val="0"/>
                </a:spcAft>
                <a:buClr>
                  <a:schemeClr val="dk1"/>
                </a:buClr>
                <a:buSzPts val="3200"/>
                <a:buFont typeface="Arial"/>
                <a:buChar char="•"/>
              </a:pPr>
              <a:r>
                <a:rPr b="0" i="0" lang="pt-BR" sz="3200" u="none" cap="none" strike="noStrike">
                  <a:solidFill>
                    <a:schemeClr val="dk1"/>
                  </a:solidFill>
                  <a:latin typeface="Calibri"/>
                  <a:ea typeface="Calibri"/>
                  <a:cs typeface="Calibri"/>
                  <a:sym typeface="Calibri"/>
                </a:rPr>
                <a:t>os resultados da avaliação interdisciplinar;</a:t>
              </a:r>
              <a:endParaRPr/>
            </a:p>
            <a:p>
              <a:pPr indent="-685800" lvl="1" marL="1600200" marR="0" rtl="0" algn="just">
                <a:spcBef>
                  <a:spcPts val="600"/>
                </a:spcBef>
                <a:spcAft>
                  <a:spcPts val="0"/>
                </a:spcAft>
                <a:buClr>
                  <a:schemeClr val="dk1"/>
                </a:buClr>
                <a:buSzPts val="3200"/>
                <a:buFont typeface="Arial"/>
                <a:buChar char="•"/>
              </a:pPr>
              <a:r>
                <a:rPr b="0" i="0" lang="pt-BR" sz="3200" u="none" cap="none" strike="noStrike">
                  <a:solidFill>
                    <a:schemeClr val="dk1"/>
                  </a:solidFill>
                  <a:latin typeface="Calibri"/>
                  <a:ea typeface="Calibri"/>
                  <a:cs typeface="Calibri"/>
                  <a:sym typeface="Calibri"/>
                </a:rPr>
                <a:t>os compromissos assumidos pelos pais ou responsável; e</a:t>
              </a:r>
              <a:endParaRPr/>
            </a:p>
            <a:p>
              <a:pPr indent="-685800" lvl="1" marL="1600200" marR="0" rtl="0" algn="just">
                <a:spcBef>
                  <a:spcPts val="600"/>
                </a:spcBef>
                <a:spcAft>
                  <a:spcPts val="0"/>
                </a:spcAft>
                <a:buClr>
                  <a:schemeClr val="dk1"/>
                </a:buClr>
                <a:buSzPts val="3200"/>
                <a:buFont typeface="Arial"/>
                <a:buChar char="•"/>
              </a:pPr>
              <a:r>
                <a:rPr b="0" i="0" lang="pt-BR" sz="3200" u="none" cap="none" strike="noStrike">
                  <a:solidFill>
                    <a:schemeClr val="dk1"/>
                  </a:solidFill>
                  <a:latin typeface="Calibri"/>
                  <a:ea typeface="Calibri"/>
                  <a:cs typeface="Calibri"/>
                  <a:sym typeface="Calibri"/>
                </a:rPr>
                <a:t>a previsão das atividades a serem desenvolvidas com a criança ou com o adolescente acolhido e seus pais ou responsável, com vista na reintegração familiar ou, caso seja esta vedada por expressa e fundamentada determinação judicial, as providências a serem tomadas para sua colocação em família substituta, sob direta supervisão da autoridade judiciária.</a:t>
              </a:r>
              <a:endParaRPr b="0" i="0" sz="3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0" name="Shape 720"/>
        <p:cNvGrpSpPr/>
        <p:nvPr/>
      </p:nvGrpSpPr>
      <p:grpSpPr>
        <a:xfrm>
          <a:off x="0" y="0"/>
          <a:ext cx="0" cy="0"/>
          <a:chOff x="0" y="0"/>
          <a:chExt cx="0" cy="0"/>
        </a:xfrm>
      </p:grpSpPr>
      <p:grpSp>
        <p:nvGrpSpPr>
          <p:cNvPr id="721" name="Google Shape;721;p81"/>
          <p:cNvGrpSpPr/>
          <p:nvPr/>
        </p:nvGrpSpPr>
        <p:grpSpPr>
          <a:xfrm>
            <a:off x="0" y="1"/>
            <a:ext cx="12191999" cy="6858002"/>
            <a:chOff x="0" y="1"/>
            <a:chExt cx="12191999" cy="6858002"/>
          </a:xfrm>
        </p:grpSpPr>
        <p:pic>
          <p:nvPicPr>
            <p:cNvPr descr="Aqui em São Paulo a calçada tem o desenho do Estado, então quando eu era  pequena achava que todo estado tinha calçada com seu desenho. : brasil" id="722" name="Google Shape;722;p81"/>
            <p:cNvPicPr preferRelativeResize="0"/>
            <p:nvPr/>
          </p:nvPicPr>
          <p:blipFill rotWithShape="1">
            <a:blip r:embed="rId3">
              <a:alphaModFix/>
            </a:blip>
            <a:srcRect b="0" l="0" r="0" t="0"/>
            <a:stretch/>
          </p:blipFill>
          <p:spPr>
            <a:xfrm>
              <a:off x="0" y="1"/>
              <a:ext cx="12191999" cy="6858002"/>
            </a:xfrm>
            <a:prstGeom prst="rect">
              <a:avLst/>
            </a:prstGeom>
            <a:noFill/>
            <a:ln>
              <a:noFill/>
            </a:ln>
          </p:spPr>
        </p:pic>
        <p:sp>
          <p:nvSpPr>
            <p:cNvPr id="723" name="Google Shape;723;p81"/>
            <p:cNvSpPr/>
            <p:nvPr/>
          </p:nvSpPr>
          <p:spPr>
            <a:xfrm>
              <a:off x="361071" y="393895"/>
              <a:ext cx="11483926" cy="6077243"/>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4" name="Google Shape;724;p81"/>
            <p:cNvSpPr txBox="1"/>
            <p:nvPr/>
          </p:nvSpPr>
          <p:spPr>
            <a:xfrm>
              <a:off x="546294" y="539216"/>
              <a:ext cx="11099409" cy="572464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400">
                  <a:solidFill>
                    <a:schemeClr val="dk1"/>
                  </a:solidFill>
                  <a:latin typeface="Calibri"/>
                  <a:ea typeface="Calibri"/>
                  <a:cs typeface="Calibri"/>
                  <a:sym typeface="Calibri"/>
                </a:rPr>
                <a:t>5. Apontamentos processuais</a:t>
              </a:r>
              <a:endParaRPr/>
            </a:p>
            <a:p>
              <a:pPr indent="-685800" lvl="0" marL="685800" marR="0" rtl="0" algn="just">
                <a:spcBef>
                  <a:spcPts val="0"/>
                </a:spcBef>
                <a:spcAft>
                  <a:spcPts val="0"/>
                </a:spcAft>
                <a:buClr>
                  <a:schemeClr val="dk1"/>
                </a:buClr>
                <a:buSzPts val="2400"/>
                <a:buFont typeface="Noto Sans Symbols"/>
                <a:buChar char="⮚"/>
              </a:pPr>
              <a:r>
                <a:rPr lang="pt-BR" sz="2400">
                  <a:solidFill>
                    <a:schemeClr val="dk1"/>
                  </a:solidFill>
                  <a:latin typeface="Calibri"/>
                  <a:ea typeface="Calibri"/>
                  <a:cs typeface="Calibri"/>
                  <a:sym typeface="Calibri"/>
                </a:rPr>
                <a:t>O acolhimento institucional e o familiar são </a:t>
              </a:r>
              <a:r>
                <a:rPr b="1" lang="pt-BR" sz="2400">
                  <a:solidFill>
                    <a:schemeClr val="dk1"/>
                  </a:solidFill>
                  <a:latin typeface="Calibri"/>
                  <a:ea typeface="Calibri"/>
                  <a:cs typeface="Calibri"/>
                  <a:sym typeface="Calibri"/>
                </a:rPr>
                <a:t>medidas contenciosas</a:t>
              </a:r>
              <a:r>
                <a:rPr lang="pt-BR" sz="2400">
                  <a:solidFill>
                    <a:schemeClr val="dk1"/>
                  </a:solidFill>
                  <a:latin typeface="Calibri"/>
                  <a:ea typeface="Calibri"/>
                  <a:cs typeface="Calibri"/>
                  <a:sym typeface="Calibri"/>
                </a:rPr>
                <a:t>, razão pela qual </a:t>
              </a:r>
              <a:r>
                <a:rPr b="1" lang="pt-BR" sz="2400">
                  <a:solidFill>
                    <a:schemeClr val="dk1"/>
                  </a:solidFill>
                  <a:latin typeface="Calibri"/>
                  <a:ea typeface="Calibri"/>
                  <a:cs typeface="Calibri"/>
                  <a:sym typeface="Calibri"/>
                </a:rPr>
                <a:t>não podem ser iniciadas, de ofício, pelo Juiz</a:t>
              </a:r>
              <a:r>
                <a:rPr lang="pt-BR" sz="2400">
                  <a:solidFill>
                    <a:schemeClr val="dk1"/>
                  </a:solidFill>
                  <a:latin typeface="Calibri"/>
                  <a:ea typeface="Calibri"/>
                  <a:cs typeface="Calibri"/>
                  <a:sym typeface="Calibri"/>
                </a:rPr>
                <a:t>, </a:t>
              </a:r>
              <a:r>
                <a:rPr b="1" lang="pt-BR" sz="2400">
                  <a:solidFill>
                    <a:schemeClr val="dk1"/>
                  </a:solidFill>
                  <a:latin typeface="Calibri"/>
                  <a:ea typeface="Calibri"/>
                  <a:cs typeface="Calibri"/>
                  <a:sym typeface="Calibri"/>
                </a:rPr>
                <a:t>nem podem ser determinadas pelo Conselho Tutelar</a:t>
              </a:r>
              <a:r>
                <a:rPr lang="pt-BR" sz="2400">
                  <a:solidFill>
                    <a:schemeClr val="dk1"/>
                  </a:solidFill>
                  <a:latin typeface="Calibri"/>
                  <a:ea typeface="Calibri"/>
                  <a:cs typeface="Calibri"/>
                  <a:sym typeface="Calibri"/>
                </a:rPr>
                <a:t> (salvo em caráter emergencial, para proteção a crianças/adolescentes vítimas de violência ou abuso sexual), sendo, em todo caso, </a:t>
              </a:r>
              <a:r>
                <a:rPr b="1" lang="pt-BR" sz="2400">
                  <a:solidFill>
                    <a:schemeClr val="dk1"/>
                  </a:solidFill>
                  <a:latin typeface="Calibri"/>
                  <a:ea typeface="Calibri"/>
                  <a:cs typeface="Calibri"/>
                  <a:sym typeface="Calibri"/>
                </a:rPr>
                <a:t>assegurado o contraditório e a ampla defesa aos pais ou responsável legal</a:t>
              </a:r>
              <a:r>
                <a:rPr lang="pt-BR" sz="2400">
                  <a:solidFill>
                    <a:schemeClr val="dk1"/>
                  </a:solidFill>
                  <a:latin typeface="Calibri"/>
                  <a:ea typeface="Calibri"/>
                  <a:cs typeface="Calibri"/>
                  <a:sym typeface="Calibri"/>
                </a:rPr>
                <a:t> (art. 101, §3º).</a:t>
              </a:r>
              <a:endParaRPr/>
            </a:p>
            <a:p>
              <a:pPr indent="-685800" lvl="0" marL="685800" marR="0" rtl="0" algn="just">
                <a:spcBef>
                  <a:spcPts val="1200"/>
                </a:spcBef>
                <a:spcAft>
                  <a:spcPts val="0"/>
                </a:spcAft>
                <a:buClr>
                  <a:schemeClr val="dk1"/>
                </a:buClr>
                <a:buSzPts val="2400"/>
                <a:buFont typeface="Noto Sans Symbols"/>
                <a:buChar char="⮚"/>
              </a:pPr>
              <a:r>
                <a:rPr lang="pt-BR" sz="2400">
                  <a:solidFill>
                    <a:schemeClr val="dk1"/>
                  </a:solidFill>
                  <a:latin typeface="Calibri"/>
                  <a:ea typeface="Calibri"/>
                  <a:cs typeface="Calibri"/>
                  <a:sym typeface="Calibri"/>
                </a:rPr>
                <a:t>Nos casos de acolhimento emergencial, a entidade de acolhimento deverá comunicar, em até 24h, ao Judiciário, sob pena de responsabilidade (art. 93)</a:t>
              </a:r>
              <a:endParaRPr/>
            </a:p>
            <a:p>
              <a:pPr indent="-685800" lvl="0" marL="685800" marR="0" rtl="0" algn="just">
                <a:spcBef>
                  <a:spcPts val="1200"/>
                </a:spcBef>
                <a:spcAft>
                  <a:spcPts val="0"/>
                </a:spcAft>
                <a:buClr>
                  <a:schemeClr val="dk1"/>
                </a:buClr>
                <a:buSzPts val="2400"/>
                <a:buFont typeface="Noto Sans Symbols"/>
                <a:buChar char="⮚"/>
              </a:pPr>
              <a:r>
                <a:rPr lang="pt-BR" sz="2400">
                  <a:solidFill>
                    <a:schemeClr val="dk1"/>
                  </a:solidFill>
                  <a:latin typeface="Calibri"/>
                  <a:ea typeface="Calibri"/>
                  <a:cs typeface="Calibri"/>
                  <a:sym typeface="Calibri"/>
                </a:rPr>
                <a:t>Acolhimento familiar não se confunde com colocação em família substituta, pois, diferentemente desta, é </a:t>
              </a:r>
              <a:r>
                <a:rPr b="1" lang="pt-BR" sz="2400">
                  <a:solidFill>
                    <a:schemeClr val="dk1"/>
                  </a:solidFill>
                  <a:latin typeface="Calibri"/>
                  <a:ea typeface="Calibri"/>
                  <a:cs typeface="Calibri"/>
                  <a:sym typeface="Calibri"/>
                </a:rPr>
                <a:t>medida provisória</a:t>
              </a:r>
              <a:r>
                <a:rPr lang="pt-BR" sz="2400">
                  <a:solidFill>
                    <a:schemeClr val="dk1"/>
                  </a:solidFill>
                  <a:latin typeface="Calibri"/>
                  <a:ea typeface="Calibri"/>
                  <a:cs typeface="Calibri"/>
                  <a:sym typeface="Calibri"/>
                </a:rPr>
                <a:t>.</a:t>
              </a:r>
              <a:endParaRPr/>
            </a:p>
            <a:p>
              <a:pPr indent="-685800" lvl="0" marL="685800" marR="0" rtl="0" algn="just">
                <a:spcBef>
                  <a:spcPts val="1200"/>
                </a:spcBef>
                <a:spcAft>
                  <a:spcPts val="0"/>
                </a:spcAft>
                <a:buClr>
                  <a:schemeClr val="dk1"/>
                </a:buClr>
                <a:buSzPts val="2400"/>
                <a:buFont typeface="Noto Sans Symbols"/>
                <a:buChar char="❑"/>
              </a:pPr>
              <a:r>
                <a:rPr lang="pt-BR" sz="2400">
                  <a:solidFill>
                    <a:schemeClr val="dk1"/>
                  </a:solidFill>
                  <a:latin typeface="Calibri"/>
                  <a:ea typeface="Calibri"/>
                  <a:cs typeface="Calibri"/>
                  <a:sym typeface="Calibri"/>
                </a:rPr>
                <a:t>Quando a equipe responsável pelo acolhimento não vislumbrar chances de reintegração familiar, deverá encaminhar relatório ao MP, que terá 15 dias para propor a pertinente ação de destituição do poder familiar.                      </a:t>
              </a:r>
              <a:endParaRPr/>
            </a:p>
          </p:txBody>
        </p:sp>
      </p:grpSp>
    </p:spTree>
  </p:cSld>
  <p:clrMapOvr>
    <a:masterClrMapping/>
  </p:clrMapOvr>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8" name="Shape 728"/>
        <p:cNvGrpSpPr/>
        <p:nvPr/>
      </p:nvGrpSpPr>
      <p:grpSpPr>
        <a:xfrm>
          <a:off x="0" y="0"/>
          <a:ext cx="0" cy="0"/>
          <a:chOff x="0" y="0"/>
          <a:chExt cx="0" cy="0"/>
        </a:xfrm>
      </p:grpSpPr>
      <p:pic>
        <p:nvPicPr>
          <p:cNvPr descr="TYBA ONLINE :: Assunto: Calçada da Praça São Sebastião, de 1900, com os  desenhos de ondas como os da calçada de Copacabana e da Pça do Rocio, em  Lisboa / Local: Centro" id="729" name="Google Shape;729;p82"/>
          <p:cNvPicPr preferRelativeResize="0"/>
          <p:nvPr>
            <p:ph idx="1" type="body"/>
          </p:nvPr>
        </p:nvPicPr>
        <p:blipFill rotWithShape="1">
          <a:blip r:embed="rId3">
            <a:alphaModFix/>
          </a:blip>
          <a:srcRect b="0" l="0" r="0" t="0"/>
          <a:stretch/>
        </p:blipFill>
        <p:spPr>
          <a:xfrm>
            <a:off x="0" y="4484914"/>
            <a:ext cx="12192000" cy="2373086"/>
          </a:xfrm>
          <a:prstGeom prst="rect">
            <a:avLst/>
          </a:prstGeom>
          <a:noFill/>
          <a:ln>
            <a:noFill/>
          </a:ln>
        </p:spPr>
      </p:pic>
      <p:sp>
        <p:nvSpPr>
          <p:cNvPr id="730" name="Google Shape;730;p82"/>
          <p:cNvSpPr txBox="1"/>
          <p:nvPr/>
        </p:nvSpPr>
        <p:spPr>
          <a:xfrm>
            <a:off x="930571" y="1277752"/>
            <a:ext cx="5520418" cy="2581275"/>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fontScale="85000" lnSpcReduction="20000"/>
          </a:bodyPr>
          <a:lstStyle/>
          <a:p>
            <a:pPr indent="0" lvl="0" marL="0" marR="0" rtl="0" algn="l">
              <a:lnSpc>
                <a:spcPct val="90000"/>
              </a:lnSpc>
              <a:spcBef>
                <a:spcPts val="0"/>
              </a:spcBef>
              <a:spcAft>
                <a:spcPts val="0"/>
              </a:spcAft>
              <a:buClr>
                <a:srgbClr val="000000"/>
              </a:buClr>
              <a:buSzPct val="100000"/>
              <a:buFont typeface="Calibri"/>
              <a:buNone/>
            </a:pPr>
            <a:r>
              <a:rPr b="1" lang="pt-BR" sz="6500">
                <a:solidFill>
                  <a:srgbClr val="000000"/>
                </a:solidFill>
                <a:latin typeface="Calibri"/>
                <a:ea typeface="Calibri"/>
                <a:cs typeface="Calibri"/>
                <a:sym typeface="Calibri"/>
              </a:rPr>
              <a:t>CONTATOS:</a:t>
            </a:r>
            <a:endParaRPr/>
          </a:p>
          <a:p>
            <a:pPr indent="0" lvl="0" marL="0" marR="0" rtl="0" algn="l">
              <a:lnSpc>
                <a:spcPct val="90000"/>
              </a:lnSpc>
              <a:spcBef>
                <a:spcPts val="2400"/>
              </a:spcBef>
              <a:spcAft>
                <a:spcPts val="0"/>
              </a:spcAft>
              <a:buClr>
                <a:srgbClr val="000000"/>
              </a:buClr>
              <a:buSzPct val="100000"/>
              <a:buFont typeface="Calibri"/>
              <a:buNone/>
            </a:pPr>
            <a:r>
              <a:rPr b="1" lang="pt-BR" sz="4400">
                <a:solidFill>
                  <a:srgbClr val="000000"/>
                </a:solidFill>
                <a:latin typeface="Calibri"/>
                <a:ea typeface="Calibri"/>
                <a:cs typeface="Calibri"/>
                <a:sym typeface="Calibri"/>
              </a:rPr>
              <a:t>(81)98851-3625</a:t>
            </a:r>
            <a:endParaRPr/>
          </a:p>
          <a:p>
            <a:pPr indent="0" lvl="0" marL="0" marR="0" rtl="0" algn="l">
              <a:lnSpc>
                <a:spcPct val="90000"/>
              </a:lnSpc>
              <a:spcBef>
                <a:spcPts val="2400"/>
              </a:spcBef>
              <a:spcAft>
                <a:spcPts val="0"/>
              </a:spcAft>
              <a:buClr>
                <a:srgbClr val="000000"/>
              </a:buClr>
              <a:buSzPct val="100000"/>
              <a:buFont typeface="Calibri"/>
              <a:buNone/>
            </a:pPr>
            <a:r>
              <a:rPr lang="pt-BR" sz="4000">
                <a:solidFill>
                  <a:srgbClr val="000000"/>
                </a:solidFill>
                <a:latin typeface="Calibri"/>
                <a:ea typeface="Calibri"/>
                <a:cs typeface="Calibri"/>
                <a:sym typeface="Calibri"/>
              </a:rPr>
              <a:t>ricardo.slaj@tjpe.jus.br</a:t>
            </a:r>
            <a:br>
              <a:rPr lang="pt-BR" sz="4000">
                <a:solidFill>
                  <a:srgbClr val="000000"/>
                </a:solidFill>
                <a:latin typeface="Calibri"/>
                <a:ea typeface="Calibri"/>
                <a:cs typeface="Calibri"/>
                <a:sym typeface="Calibri"/>
              </a:rPr>
            </a:br>
            <a:endParaRPr b="1" i="1" sz="4000">
              <a:solidFill>
                <a:schemeClr val="dk1"/>
              </a:solidFill>
              <a:latin typeface="Calibri"/>
              <a:ea typeface="Calibri"/>
              <a:cs typeface="Calibri"/>
              <a:sym typeface="Calibri"/>
            </a:endParaRPr>
          </a:p>
        </p:txBody>
      </p:sp>
      <p:sp>
        <p:nvSpPr>
          <p:cNvPr id="731" name="Google Shape;731;p82"/>
          <p:cNvSpPr txBox="1"/>
          <p:nvPr>
            <p:ph type="title"/>
          </p:nvPr>
        </p:nvSpPr>
        <p:spPr>
          <a:xfrm>
            <a:off x="5942989" y="4801343"/>
            <a:ext cx="5512438" cy="1430770"/>
          </a:xfrm>
          <a:prstGeom prst="rect">
            <a:avLst/>
          </a:prstGeom>
          <a:solidFill>
            <a:srgbClr val="7F7F7F"/>
          </a:solidFill>
          <a:ln>
            <a:noFill/>
          </a:ln>
        </p:spPr>
        <p:txBody>
          <a:bodyPr anchorCtr="0" anchor="ctr" bIns="45700" lIns="91425" spcFirstLastPara="1" rIns="91425" wrap="square" tIns="45700">
            <a:normAutofit/>
          </a:bodyPr>
          <a:lstStyle/>
          <a:p>
            <a:pPr indent="0" lvl="0" marL="0" rtl="0" algn="just">
              <a:lnSpc>
                <a:spcPct val="90000"/>
              </a:lnSpc>
              <a:spcBef>
                <a:spcPts val="0"/>
              </a:spcBef>
              <a:spcAft>
                <a:spcPts val="0"/>
              </a:spcAft>
              <a:buClr>
                <a:schemeClr val="lt1"/>
              </a:buClr>
              <a:buSzPts val="4800"/>
              <a:buFont typeface="Calibri"/>
              <a:buNone/>
            </a:pPr>
            <a:r>
              <a:rPr b="1" lang="pt-BR" sz="4800">
                <a:solidFill>
                  <a:schemeClr val="lt1"/>
                </a:solidFill>
              </a:rPr>
              <a:t>MUITO</a:t>
            </a:r>
            <a:r>
              <a:rPr b="1" lang="pt-BR" sz="3600">
                <a:solidFill>
                  <a:srgbClr val="C00000"/>
                </a:solidFill>
              </a:rPr>
              <a:t> </a:t>
            </a:r>
            <a:r>
              <a:rPr b="1" lang="pt-BR" sz="4800"/>
              <a:t>OBRIGADO!!!</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9" name="Shape 159"/>
        <p:cNvGrpSpPr/>
        <p:nvPr/>
      </p:nvGrpSpPr>
      <p:grpSpPr>
        <a:xfrm>
          <a:off x="0" y="0"/>
          <a:ext cx="0" cy="0"/>
          <a:chOff x="0" y="0"/>
          <a:chExt cx="0" cy="0"/>
        </a:xfrm>
      </p:grpSpPr>
      <p:sp>
        <p:nvSpPr>
          <p:cNvPr id="160" name="Google Shape;160;p9"/>
          <p:cNvSpPr txBox="1"/>
          <p:nvPr/>
        </p:nvSpPr>
        <p:spPr>
          <a:xfrm>
            <a:off x="324787" y="258982"/>
            <a:ext cx="11542426" cy="6355586"/>
          </a:xfrm>
          <a:prstGeom prst="rect">
            <a:avLst/>
          </a:prstGeom>
          <a:solidFill>
            <a:srgbClr val="FBFD95"/>
          </a:solidFill>
          <a:ln cap="flat" cmpd="sng" w="9525">
            <a:solidFill>
              <a:srgbClr val="EBFD9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spcBef>
                <a:spcPts val="0"/>
              </a:spcBef>
              <a:spcAft>
                <a:spcPts val="0"/>
              </a:spcAft>
              <a:buNone/>
            </a:pPr>
            <a:r>
              <a:rPr b="1" lang="pt-BR" sz="2900">
                <a:solidFill>
                  <a:schemeClr val="dk1"/>
                </a:solidFill>
                <a:latin typeface="Calibri"/>
                <a:ea typeface="Calibri"/>
                <a:cs typeface="Calibri"/>
                <a:sym typeface="Calibri"/>
              </a:rPr>
              <a:t> Art. 19-B.  A criança e o adolescente em programa de acolhimento institucional ou familiar poderão participar de programa de apadrinhamento.</a:t>
            </a:r>
            <a:endParaRPr/>
          </a:p>
          <a:p>
            <a:pPr indent="0" lvl="0" marL="0" marR="0" rtl="0" algn="just">
              <a:spcBef>
                <a:spcPts val="1200"/>
              </a:spcBef>
              <a:spcAft>
                <a:spcPts val="0"/>
              </a:spcAft>
              <a:buNone/>
            </a:pPr>
            <a:r>
              <a:rPr b="1" lang="pt-BR" sz="2900">
                <a:solidFill>
                  <a:schemeClr val="dk1"/>
                </a:solidFill>
                <a:latin typeface="Calibri"/>
                <a:ea typeface="Calibri"/>
                <a:cs typeface="Calibri"/>
                <a:sym typeface="Calibri"/>
              </a:rPr>
              <a:t>§ 1 o O apadrinhamento consiste em estabelecer e proporcionar à criança e ao adolescente vínculos externos à instituição para fins de convivência familiar e comunitária e colaboração com o seu desenvolvimento nos aspectos social, moral, físico, cognitivo, educacional e financeiro.</a:t>
            </a:r>
            <a:endParaRPr b="1" sz="2900">
              <a:solidFill>
                <a:schemeClr val="dk1"/>
              </a:solidFill>
              <a:latin typeface="Calibri"/>
              <a:ea typeface="Calibri"/>
              <a:cs typeface="Calibri"/>
              <a:sym typeface="Calibri"/>
            </a:endParaRPr>
          </a:p>
          <a:p>
            <a:pPr indent="0" lvl="0" marL="0" marR="0" rtl="0" algn="just">
              <a:spcBef>
                <a:spcPts val="1200"/>
              </a:spcBef>
              <a:spcAft>
                <a:spcPts val="0"/>
              </a:spcAft>
              <a:buNone/>
            </a:pPr>
            <a:r>
              <a:rPr b="1" lang="pt-BR" sz="2900">
                <a:solidFill>
                  <a:schemeClr val="dk1"/>
                </a:solidFill>
                <a:latin typeface="Calibri"/>
                <a:ea typeface="Calibri"/>
                <a:cs typeface="Calibri"/>
                <a:sym typeface="Calibri"/>
              </a:rPr>
              <a:t>§ 2º  Podem ser padrinhos ou madrinhas pessoas maiores de 18 (dezoito) anos não inscritas nos cadastros de adoção, desde que cumpram os requisitos exigidos pelo programa de apadrinhamento de que fazem parte.</a:t>
            </a:r>
            <a:endParaRPr/>
          </a:p>
          <a:p>
            <a:pPr indent="0" lvl="0" marL="0" marR="0" rtl="0" algn="just">
              <a:spcBef>
                <a:spcPts val="1200"/>
              </a:spcBef>
              <a:spcAft>
                <a:spcPts val="0"/>
              </a:spcAft>
              <a:buNone/>
            </a:pPr>
            <a:r>
              <a:rPr b="1" lang="pt-BR" sz="2900">
                <a:solidFill>
                  <a:schemeClr val="dk1"/>
                </a:solidFill>
                <a:latin typeface="Calibri"/>
                <a:ea typeface="Calibri"/>
                <a:cs typeface="Calibri"/>
                <a:sym typeface="Calibri"/>
              </a:rPr>
              <a:t>§ 3 o Pessoas jurídicas podem apadrinhar criança ou adolescente a fim de colaborar para o seu desenvolvimento.</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2021-05-12T19:28:14Z</dcterms:created>
  <dc:creator>Elaine</dc:creator>
</cp:coreProperties>
</file>