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6858000" cx="12192000"/>
  <p:notesSz cx="6858000" cy="9144000"/>
  <p:embeddedFontLst>
    <p:embeddedFont>
      <p:font typeface="Roboto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0" roundtripDataSignature="AMtx7mhppT5zzgvDclWSGuVtmAnkvSF4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customschemas.google.com/relationships/presentationmetadata" Target="meta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Roboto-bold.fntdata"/><Relationship Id="rId12" Type="http://schemas.openxmlformats.org/officeDocument/2006/relationships/slide" Target="slides/slide7.xml"/><Relationship Id="rId56" Type="http://schemas.openxmlformats.org/officeDocument/2006/relationships/font" Target="fonts/Roboto-regular.fntdata"/><Relationship Id="rId15" Type="http://schemas.openxmlformats.org/officeDocument/2006/relationships/slide" Target="slides/slide10.xml"/><Relationship Id="rId59" Type="http://schemas.openxmlformats.org/officeDocument/2006/relationships/font" Target="fonts/Roboto-boldItalic.fntdata"/><Relationship Id="rId14" Type="http://schemas.openxmlformats.org/officeDocument/2006/relationships/slide" Target="slides/slide9.xml"/><Relationship Id="rId58" Type="http://schemas.openxmlformats.org/officeDocument/2006/relationships/font" Target="fonts/Roboto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393c9070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e393c9070b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393c9070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e393c9070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914d63e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e914d63e4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914d63e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e914d63e4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914d63e4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e914d63e4a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914d63e4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e914d63e4a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914d63e4a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e914d63e4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914d63e4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e914d63e4a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e914d63e4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e914d63e4a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914d63e4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e914d63e4a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914d63e4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e914d63e4a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914d63e4a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e914d63e4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914d63e4a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914d63e4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914d63e4a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914d63e4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914d63e4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e914d63e4a_0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e914d63e4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e914d63e4a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e914d63e4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e914d63e4a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914d63e4a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e914d63e4a_0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914d63e4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e914d63e4a_0_1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914d63e4a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914d63e4a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e92769ab6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e92769ab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92769ab6f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e92769ab6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9401d8e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e9401d8e0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e9401d8e02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e9401d8e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9401d8e02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e9401d8e0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e9401d8e02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e9401d8e0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e9401d8e02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e9401d8e0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9401d8e02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9401d8e0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e9401d8e02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e9401d8e0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e9401d8e02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e9401d8e0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9401d8e02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9401d8e0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9401d8e02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9401d8e0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e9401d8e02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e9401d8e0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e9401d8e02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e9401d8e0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e9401d8e02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e9401d8e0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e9401d8e02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e9401d8e0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e9401d8e02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e9401d8e0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9401d8e02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9401d8e0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e9401d8e02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e9401d8e02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e9401d8e02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e9401d8e0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914d63e4a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e914d63e4a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92769ab6f_2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e92769ab6f_2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393c9070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e393c9070b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92769ab6f_2_9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e92769ab6f_2_9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ge92769ab6f_2_9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e92769ab6f_2_9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e92769ab6f_2_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92769ab6f_2_10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e92769ab6f_2_10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ge92769ab6f_2_10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e92769ab6f_2_10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e92769ab6f_2_10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92769ab6f_2_106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e92769ab6f_2_106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ge92769ab6f_2_10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e92769ab6f_2_10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e92769ab6f_2_10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92769ab6f_2_1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e92769ab6f_2_11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ge92769ab6f_2_112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ge92769ab6f_2_1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e92769ab6f_2_1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e92769ab6f_2_1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92769ab6f_2_11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e92769ab6f_2_11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ge92769ab6f_2_11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ge92769ab6f_2_11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ge92769ab6f_2_11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e92769ab6f_2_1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e92769ab6f_2_1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e92769ab6f_2_1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92769ab6f_2_1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e92769ab6f_2_1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e92769ab6f_2_1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e92769ab6f_2_1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92769ab6f_2_1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e92769ab6f_2_1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e92769ab6f_2_1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92769ab6f_2_13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e92769ab6f_2_137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e92769ab6f_2_137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ge92769ab6f_2_13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e92769ab6f_2_13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e92769ab6f_2_1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92769ab6f_2_14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e92769ab6f_2_144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ge92769ab6f_2_144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ge92769ab6f_2_14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e92769ab6f_2_14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e92769ab6f_2_1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92769ab6f_2_1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e92769ab6f_2_15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e92769ab6f_2_15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e92769ab6f_2_15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e92769ab6f_2_1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92769ab6f_2_157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e92769ab6f_2_157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e92769ab6f_2_15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e92769ab6f_2_15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e92769ab6f_2_1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92769ab6f_2_8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e92769ab6f_2_8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e92769ab6f_2_8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e92769ab6f_2_8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e92769ab6f_2_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X Planejamento, Gestão e Desenvolvimento Imobiliário | NEWS &amp; ARTIGOS |  São Paulo consolida legislação sobre calçadas" id="159" name="Google Shape;1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251" y="0"/>
            <a:ext cx="12225251" cy="44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"/>
          <p:cNvSpPr txBox="1"/>
          <p:nvPr>
            <p:ph idx="1" type="subTitle"/>
          </p:nvPr>
        </p:nvSpPr>
        <p:spPr>
          <a:xfrm>
            <a:off x="1100051" y="52252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pt-BR">
                <a:solidFill>
                  <a:srgbClr val="FFFFFF"/>
                </a:solidFill>
              </a:rPr>
              <a:t>– Neil Armstrong</a:t>
            </a:r>
            <a:endParaRPr/>
          </a:p>
        </p:txBody>
      </p:sp>
      <p:sp>
        <p:nvSpPr>
          <p:cNvPr id="161" name="Google Shape;161;p1"/>
          <p:cNvSpPr/>
          <p:nvPr/>
        </p:nvSpPr>
        <p:spPr>
          <a:xfrm>
            <a:off x="-33251" y="4492487"/>
            <a:ext cx="12225251" cy="2454964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2676939" y="4509052"/>
            <a:ext cx="5857461" cy="89783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i="1" lang="pt-BR" sz="32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Edição 2021 - </a:t>
            </a:r>
            <a:r>
              <a:rPr b="1" i="1" lang="pt-BR" sz="32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Servidores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63" name="Google Shape;163;p1"/>
          <p:cNvSpPr txBox="1"/>
          <p:nvPr>
            <p:ph type="ctrTitle"/>
          </p:nvPr>
        </p:nvSpPr>
        <p:spPr>
          <a:xfrm>
            <a:off x="1298713" y="2368154"/>
            <a:ext cx="9117600" cy="1948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1" lang="pt-BR" sz="4800"/>
              <a:t>X Jornadas dos Direitos </a:t>
            </a:r>
            <a:br>
              <a:rPr b="1" i="1" lang="pt-BR" sz="4800"/>
            </a:br>
            <a:r>
              <a:rPr b="1" i="1" lang="pt-BR" sz="4800"/>
              <a:t>da Infância e Juventude</a:t>
            </a:r>
            <a:endParaRPr/>
          </a:p>
        </p:txBody>
      </p:sp>
      <p:sp>
        <p:nvSpPr>
          <p:cNvPr id="164" name="Google Shape;164;p1"/>
          <p:cNvSpPr txBox="1"/>
          <p:nvPr/>
        </p:nvSpPr>
        <p:spPr>
          <a:xfrm>
            <a:off x="6957033" y="489760"/>
            <a:ext cx="359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1800" u="none" cap="none" strike="noStrik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É caminhando que se faz o caminho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Titãs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X Planejamento, Gestão e Desenvolvimento Imobiliário | NEWS &amp; ARTIGOS |  São Paulo consolida legislação sobre calçadas" id="239" name="Google Shape;239;ge393c9070b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20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e393c9070b_0_35"/>
          <p:cNvSpPr/>
          <p:nvPr/>
        </p:nvSpPr>
        <p:spPr>
          <a:xfrm>
            <a:off x="0" y="1908313"/>
            <a:ext cx="12192000" cy="494970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e393c9070b_0_35"/>
          <p:cNvSpPr txBox="1"/>
          <p:nvPr/>
        </p:nvSpPr>
        <p:spPr>
          <a:xfrm>
            <a:off x="845950" y="2079341"/>
            <a:ext cx="105465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QUINTO</a:t>
            </a:r>
            <a:r>
              <a:rPr b="1" lang="pt-BR" sz="28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PASSO: </a:t>
            </a:r>
            <a:endParaRPr b="1" sz="28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promotor de justiça (MP) analisa os autos do processo.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SEXTO</a:t>
            </a:r>
            <a:r>
              <a:rPr b="1" lang="pt-BR" sz="28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PASSO: </a:t>
            </a:r>
            <a:endParaRPr sz="2800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juiz </a:t>
            </a: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verifica a motivação e legitimidade do  pedido de habilitação, observando o estudo psicossocial e as  provas constantes no processo, podendo julgar o pedido  </a:t>
            </a:r>
            <a:r>
              <a:rPr b="1" lang="pt-BR" sz="28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procedente</a:t>
            </a: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ou seja, aceitar a habilitação do(s)  pretendente(s), determinando sua inscrição no SNA em 48h  (art. 50, §8 e 197-E do ECA), ou </a:t>
            </a:r>
            <a:r>
              <a:rPr b="1" lang="pt-BR" sz="28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improcedente</a:t>
            </a:r>
            <a:r>
              <a:rPr b="1"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e, assim,  indeferir a habilitação.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e393c9070b_0_35"/>
          <p:cNvSpPr txBox="1"/>
          <p:nvPr/>
        </p:nvSpPr>
        <p:spPr>
          <a:xfrm>
            <a:off x="788504" y="315448"/>
            <a:ext cx="10661400" cy="122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PROCEDIMENTOS JURÍDICOS DO PROCESSO DE HABILITAÇÃO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393c9070b_0_13"/>
          <p:cNvSpPr/>
          <p:nvPr/>
        </p:nvSpPr>
        <p:spPr>
          <a:xfrm>
            <a:off x="0" y="-12"/>
            <a:ext cx="12192000" cy="494970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qui em São Paulo a calçada tem o desenho do Estado, então quando eu era  pequena achava que todo estado tinha calçada com seu desenho. : brasil" id="248" name="Google Shape;248;ge393c9070b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16557"/>
            <a:ext cx="12191999" cy="194144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e393c9070b_0_13"/>
          <p:cNvSpPr txBox="1"/>
          <p:nvPr/>
        </p:nvSpPr>
        <p:spPr>
          <a:xfrm>
            <a:off x="465550" y="2059198"/>
            <a:ext cx="11262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96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4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OUTROS ASPECTOS JURÍDICOS IMPORTANTES DA  HABILITAÇÃO PARA ADOÇÃO</a:t>
            </a: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914d63e4a_0_2"/>
          <p:cNvSpPr txBox="1"/>
          <p:nvPr/>
        </p:nvSpPr>
        <p:spPr>
          <a:xfrm>
            <a:off x="820300" y="1862226"/>
            <a:ext cx="5411100" cy="3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197-E. Deferida a habilitação, o postulante será inscrito nos  cadastros referidos no art. 50 desta Lei, sendo a sua convocação para a  adoção feita de acordo com ordem cronológica de habilitação e conforme  a disponibilidade de crianças ou adolescentes adotáveis. </a:t>
            </a:r>
            <a:r>
              <a:rPr i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9384" lvl="0" marL="801270" marR="3306163" rtl="0" algn="l">
              <a:lnSpc>
                <a:spcPct val="100602"/>
              </a:lnSpc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255" name="Google Shape;255;ge914d63e4a_0_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e914d63e4a_0_2"/>
          <p:cNvSpPr txBox="1"/>
          <p:nvPr/>
        </p:nvSpPr>
        <p:spPr>
          <a:xfrm>
            <a:off x="6326203" y="1826415"/>
            <a:ext cx="5250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6"/>
              </a:lnSpc>
              <a:spcBef>
                <a:spcPts val="105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ordem cronológica das habilitações só deixará de ser observada pela  autoridade judiciária quando comprovado ser essa a melhor solução no interesse  do adotando, nas seguintes hipóteses (§ 13, art. 50 do ECA):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e914d63e4a_0_2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ADOÇÃO E </a:t>
            </a:r>
            <a:r>
              <a:rPr b="1" lang="pt-BR" sz="3800">
                <a:solidFill>
                  <a:srgbClr val="F1C232"/>
                </a:solidFill>
              </a:rPr>
              <a:t>ORDEM CRONOLÓGICA</a:t>
            </a:r>
            <a:r>
              <a:rPr b="1" lang="pt-BR" sz="3800">
                <a:solidFill>
                  <a:srgbClr val="F2F2F2"/>
                </a:solidFill>
              </a:rPr>
              <a:t> DA HABILITAÇÃO</a:t>
            </a:r>
            <a:endParaRPr sz="3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914d63e4a_0_10"/>
          <p:cNvSpPr txBox="1"/>
          <p:nvPr/>
        </p:nvSpPr>
        <p:spPr>
          <a:xfrm>
            <a:off x="820300" y="1898037"/>
            <a:ext cx="4945500" cy="28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06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► I - se tratar de pedido de adoção unilateral;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9849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► II - for formulada por parente com o qual a criança ou adolescente mantenha  vínculos de afinidade e afetividade;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9384" lvl="0" marL="801270" marR="3306163" rtl="0" algn="l">
              <a:lnSpc>
                <a:spcPct val="100602"/>
              </a:lnSpc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3" name="Google Shape;263;ge914d63e4a_0_10"/>
          <p:cNvSpPr txBox="1"/>
          <p:nvPr/>
        </p:nvSpPr>
        <p:spPr>
          <a:xfrm>
            <a:off x="5944800" y="1804512"/>
            <a:ext cx="5631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9979"/>
              </a:lnSpc>
              <a:spcBef>
                <a:spcPts val="1049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► III - oriundo o pedido de quem detém a tutela ou guarda legal de criança maior  de 3 (três) anos ou adolescente, desde que o lapso de tempo de convivência  comprove a fixação de laços de afinidade e afetividade, e não seja constatada  a ocorrência de má-fé ou qualquer das situações previstas nos arts. 237 ou 238  desta Lei.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e914d63e4a_0_10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ADOÇÃO E </a:t>
            </a:r>
            <a:r>
              <a:rPr b="1" lang="pt-BR" sz="3800">
                <a:solidFill>
                  <a:srgbClr val="F1C232"/>
                </a:solidFill>
              </a:rPr>
              <a:t>ORDEM CRONOLÓGICA</a:t>
            </a:r>
            <a:r>
              <a:rPr b="1" lang="pt-BR" sz="3800">
                <a:solidFill>
                  <a:srgbClr val="F2F2F2"/>
                </a:solidFill>
              </a:rPr>
              <a:t> DA HABILITAÇÃO</a:t>
            </a:r>
            <a:endParaRPr sz="3800"/>
          </a:p>
        </p:txBody>
      </p:sp>
      <p:sp>
        <p:nvSpPr>
          <p:cNvPr id="265" name="Google Shape;265;ge914d63e4a_0_10"/>
          <p:cNvSpPr/>
          <p:nvPr/>
        </p:nvSpPr>
        <p:spPr>
          <a:xfrm>
            <a:off x="838200" y="5085300"/>
            <a:ext cx="10603800" cy="13257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e914d63e4a_0_10"/>
          <p:cNvSpPr txBox="1"/>
          <p:nvPr/>
        </p:nvSpPr>
        <p:spPr>
          <a:xfrm>
            <a:off x="1163900" y="5246450"/>
            <a:ext cx="100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9979"/>
              </a:lnSpc>
              <a:spcBef>
                <a:spcPts val="10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Nesses casos, o  candidato deverá  comprovar, no curso  do procedimento,  que preenche os  requisitos necessários à  adoção, conforme  previsto no ECA.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914d63e4a_0_38"/>
          <p:cNvSpPr/>
          <p:nvPr/>
        </p:nvSpPr>
        <p:spPr>
          <a:xfrm>
            <a:off x="0" y="-12"/>
            <a:ext cx="12192000" cy="494970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qui em São Paulo a calçada tem o desenho do Estado, então quando eu era  pequena achava que todo estado tinha calçada com seu desenho. : brasil" id="272" name="Google Shape;272;ge914d63e4a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16557"/>
            <a:ext cx="12191999" cy="194144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e914d63e4a_0_38"/>
          <p:cNvSpPr txBox="1"/>
          <p:nvPr/>
        </p:nvSpPr>
        <p:spPr>
          <a:xfrm>
            <a:off x="1646400" y="2650100"/>
            <a:ext cx="889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96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ASPECTOS LEGAIS DA ADOÇÃO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914d63e4a_0_45"/>
          <p:cNvSpPr txBox="1"/>
          <p:nvPr/>
        </p:nvSpPr>
        <p:spPr>
          <a:xfrm>
            <a:off x="820294" y="2471042"/>
            <a:ext cx="5411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1" lang="pt-BR" sz="26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 adoção é </a:t>
            </a:r>
            <a:r>
              <a:rPr b="1" i="1" lang="pt-BR" sz="26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medida excepcional e irrevogável</a:t>
            </a:r>
            <a:r>
              <a:rPr i="1" lang="pt-BR" sz="26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, à qual se deve  recorrer apenas quando esgotados os recursos de manutenção  da criança ou adolescente na família natural ou extensa... (art.  39, §1º)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279" name="Google Shape;279;ge914d63e4a_0_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e914d63e4a_0_45"/>
          <p:cNvSpPr txBox="1"/>
          <p:nvPr/>
        </p:nvSpPr>
        <p:spPr>
          <a:xfrm>
            <a:off x="6326203" y="2453126"/>
            <a:ext cx="5250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6"/>
              </a:lnSpc>
              <a:spcBef>
                <a:spcPts val="1051"/>
              </a:spcBef>
              <a:spcAft>
                <a:spcPts val="0"/>
              </a:spcAft>
              <a:buNone/>
            </a:pPr>
            <a:r>
              <a:rPr i="1" lang="pt-BR" sz="26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A adoção atribui a condição de filho ao adotado, com os  </a:t>
            </a:r>
            <a:r>
              <a:rPr b="1" i="1" lang="pt-BR" sz="26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mesmos direitos e deveres</a:t>
            </a:r>
            <a:r>
              <a:rPr i="1" lang="pt-BR" sz="26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, inclusive sucessórios, </a:t>
            </a:r>
            <a:r>
              <a:rPr b="1" i="1" lang="pt-BR" sz="26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desligando o de qualquer vínculo com pais e parentes, </a:t>
            </a:r>
            <a:r>
              <a:rPr i="1" lang="pt-BR" sz="26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salvo os  impedimentos matrimoniais (art. 41).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e914d63e4a_0_45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>
                <a:solidFill>
                  <a:srgbClr val="F2F2F2"/>
                </a:solidFill>
              </a:rPr>
              <a:t>COLOCAÇÃO EM FAMÍLIA </a:t>
            </a:r>
            <a:r>
              <a:rPr b="1" lang="pt-BR">
                <a:solidFill>
                  <a:srgbClr val="F1C232"/>
                </a:solidFill>
              </a:rPr>
              <a:t>SUBSTITUTA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282" name="Google Shape;282;ge914d63e4a_0_45"/>
          <p:cNvSpPr txBox="1"/>
          <p:nvPr/>
        </p:nvSpPr>
        <p:spPr>
          <a:xfrm>
            <a:off x="877401" y="1880120"/>
            <a:ext cx="300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SEGUNDO O ECA:</a:t>
            </a:r>
            <a:endParaRPr b="1" sz="2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ge914d63e4a_0_63"/>
          <p:cNvGrpSpPr/>
          <p:nvPr/>
        </p:nvGrpSpPr>
        <p:grpSpPr>
          <a:xfrm>
            <a:off x="8080850" y="-70198"/>
            <a:ext cx="4560775" cy="5901341"/>
            <a:chOff x="8080850" y="-70198"/>
            <a:chExt cx="4560775" cy="5901341"/>
          </a:xfrm>
        </p:grpSpPr>
        <p:sp>
          <p:nvSpPr>
            <p:cNvPr id="288" name="Google Shape;288;ge914d63e4a_0_63"/>
            <p:cNvSpPr/>
            <p:nvPr/>
          </p:nvSpPr>
          <p:spPr>
            <a:xfrm rot="-2135964">
              <a:off x="8856167" y="693000"/>
              <a:ext cx="3398816" cy="2420103"/>
            </a:xfrm>
            <a:prstGeom prst="cloudCallout">
              <a:avLst>
                <a:gd fmla="val -20833" name="adj1"/>
                <a:gd fmla="val 62500" name="adj2"/>
              </a:avLst>
            </a:prstGeom>
            <a:solidFill>
              <a:srgbClr val="F1C2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9" name="Google Shape;289;ge914d63e4a_0_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80850" y="3564425"/>
              <a:ext cx="4021625" cy="22667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ge914d63e4a_0_63"/>
            <p:cNvSpPr txBox="1"/>
            <p:nvPr/>
          </p:nvSpPr>
          <p:spPr>
            <a:xfrm rot="-349640">
              <a:off x="9525935" y="1073524"/>
              <a:ext cx="2094926" cy="1785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 que esses artigos (39 e 41) querem dizer</a:t>
              </a:r>
              <a:r>
                <a:rPr lang="pt-BR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ge914d63e4a_0_63"/>
          <p:cNvSpPr txBox="1"/>
          <p:nvPr/>
        </p:nvSpPr>
        <p:spPr>
          <a:xfrm>
            <a:off x="680425" y="560991"/>
            <a:ext cx="80757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A criança ou adolescente só ficará disponível para adoção  quando a decisão do juiz, expressa através de sentença judicial, retira dos genitores o Poder Familiar sobre o filho. A criança ou  adolescente estará disponível para inserção em família adotiva  depois de decorrer o prazo para contestação da decisão do juiz, ou  seja, do trânsito em julgado da sentença.</a:t>
            </a:r>
            <a:endParaRPr sz="2300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Com a </a:t>
            </a:r>
            <a:r>
              <a:rPr b="1" lang="pt-BR" sz="23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Destituição do Poder Familiar </a:t>
            </a:r>
            <a:r>
              <a:rPr lang="pt-BR" sz="23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a criança não está mais  sob a responsabilidade de fato e jurídica dos seus genitores. Só  assim, ela será incluída no SNA, se não houver familiares extensos  (tios, avós, primos e etc.) com condições e interesses na sua guarda.  Neste caso, a criança deverá ser inserida no Sistema em 48 do  trânsito em julgado da sentença, deixando-a apto à adoção.</a:t>
            </a:r>
            <a:endParaRPr sz="2300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e914d63e4a_0_63"/>
          <p:cNvSpPr/>
          <p:nvPr/>
        </p:nvSpPr>
        <p:spPr>
          <a:xfrm>
            <a:off x="787875" y="5121125"/>
            <a:ext cx="7346700" cy="12717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e914d63e4a_0_63"/>
          <p:cNvSpPr txBox="1"/>
          <p:nvPr/>
        </p:nvSpPr>
        <p:spPr>
          <a:xfrm>
            <a:off x="1056450" y="5134557"/>
            <a:ext cx="6804300" cy="12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8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OBSERVAÇÃO: </a:t>
            </a:r>
            <a:r>
              <a:rPr lang="pt-BR" sz="2208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Se a criança/adolescente for registrado apenas no  nome da genitora, a Destituição do Poder Familiar acontecerá </a:t>
            </a:r>
            <a:r>
              <a:rPr lang="pt-BR" sz="221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apenas em desfavor desta.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914d63e4a_0_55"/>
          <p:cNvSpPr txBox="1"/>
          <p:nvPr/>
        </p:nvSpPr>
        <p:spPr>
          <a:xfrm>
            <a:off x="820306" y="2471050"/>
            <a:ext cx="107382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l"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Segundo a resolução nº 289/2019 (art. 4º, anexo I) do Conselho  Nacional de Justiça (CNJ), o juiz poderá decretar a destituição do  poder familiar, antes do trânsito em julgado da sentença, ou seja,  ainda na fase de instrução do processo. Assim, a criança ou  adolescente será inserida no SNA para busca de pretendentes na  ordem de inscrição para adoção e no perfil pretendido para fins de  exercício da guarda para fins de sua adoção.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e914d63e4a_0_55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>
                <a:solidFill>
                  <a:srgbClr val="F2F2F2"/>
                </a:solidFill>
              </a:rPr>
              <a:t>COLOCAÇÃO EM FAMÍLIA </a:t>
            </a:r>
            <a:r>
              <a:rPr b="1" lang="pt-BR">
                <a:solidFill>
                  <a:srgbClr val="F1C232"/>
                </a:solidFill>
              </a:rPr>
              <a:t>SUBSTITUTA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300" name="Google Shape;300;ge914d63e4a_0_55"/>
          <p:cNvSpPr txBox="1"/>
          <p:nvPr/>
        </p:nvSpPr>
        <p:spPr>
          <a:xfrm>
            <a:off x="877399" y="1880125"/>
            <a:ext cx="62493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81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OUTRA QUESTÃO IMPORTANTE!!!!</a:t>
            </a:r>
            <a:endParaRPr b="1" sz="2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e914d63e4a_0_55"/>
          <p:cNvSpPr/>
          <p:nvPr/>
        </p:nvSpPr>
        <p:spPr>
          <a:xfrm>
            <a:off x="949025" y="5031575"/>
            <a:ext cx="10663200" cy="16116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e914d63e4a_0_55"/>
          <p:cNvSpPr txBox="1"/>
          <p:nvPr/>
        </p:nvSpPr>
        <p:spPr>
          <a:xfrm>
            <a:off x="1110176" y="5085308"/>
            <a:ext cx="1037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pt-BR" sz="20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ssa possibilidade só será aplicada nos </a:t>
            </a:r>
            <a:r>
              <a:rPr b="1" lang="pt-BR" sz="20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casos  em que são remotas as possibilidades de retorno da criança à  guarda de seus genitores ou de inserção em família extensa</a:t>
            </a:r>
            <a:r>
              <a:rPr lang="pt-BR" sz="20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,  sendo a finalidade deste dispositivo evitar a permanência  desnecessária da criança/adolescente no serviço de acolhimento e  garantindo a efetivação do seu direito de convivência familiar e  comunitária.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914d63e4a_0_79"/>
          <p:cNvSpPr txBox="1"/>
          <p:nvPr/>
        </p:nvSpPr>
        <p:spPr>
          <a:xfrm>
            <a:off x="838200" y="1790576"/>
            <a:ext cx="10738200" cy="3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Portanto, temos que:</a:t>
            </a:r>
            <a:endParaRPr b="1" sz="2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A adoção será deferida quando apresentar </a:t>
            </a:r>
            <a:r>
              <a:rPr b="1" lang="pt-BR" sz="24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reais vantagens para o adotando</a:t>
            </a:r>
            <a:r>
              <a:rPr lang="pt-BR" sz="24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 e fundar-se em </a:t>
            </a:r>
            <a:r>
              <a:rPr b="1" lang="pt-BR" sz="24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motivos legítimos </a:t>
            </a:r>
            <a:r>
              <a:rPr lang="pt-BR" sz="24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(art. 43 – ECA)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Os motivos legítimos para a adoção se materializam e  se traduzem no desejo de filiação, ou seja, na vontade de  ter a pessoa em desenvolvimento como filho, posto que é direito da criança e do adolescente ser criado e educado  no seio de sua família e, excepcionalmente, em família  adotiva, assegurada a convivência familiar e comunitária,  em ambiente que garanta seu desenvolvimento integral (art. 19 ECA)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308" name="Google Shape;308;ge914d63e4a_0_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51225"/>
            <a:ext cx="12192000" cy="16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e914d63e4a_0_79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>
                <a:solidFill>
                  <a:srgbClr val="F2F2F2"/>
                </a:solidFill>
              </a:rPr>
              <a:t>COLOCAÇÃO EM FAMÍLIA </a:t>
            </a:r>
            <a:r>
              <a:rPr b="1" lang="pt-BR">
                <a:solidFill>
                  <a:srgbClr val="FFD966"/>
                </a:solidFill>
              </a:rPr>
              <a:t>SUBSTITUTA</a:t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914d63e4a_0_86"/>
          <p:cNvSpPr txBox="1"/>
          <p:nvPr/>
        </p:nvSpPr>
        <p:spPr>
          <a:xfrm>
            <a:off x="838200" y="1933850"/>
            <a:ext cx="106038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spcBef>
                <a:spcPts val="1102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●"/>
            </a:pPr>
            <a:r>
              <a:rPr lang="pt-BR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Maiores de 18 anos, Independente do estado civil; 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●"/>
            </a:pPr>
            <a:r>
              <a:rPr lang="pt-BR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Adotantes 16 anos mais velho que o adotando, a jurisprudência já admite que pelo menos um dos dois pretendentes em caso de adoção em casal; 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●"/>
            </a:pPr>
            <a:r>
              <a:rPr lang="pt-BR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Adoção conjunta: adotantes casados civilmente ou mantenham união estável (artigo 42, § 2º); 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●"/>
            </a:pPr>
            <a:r>
              <a:rPr lang="pt-BR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Os divorciados, os judicialmente separados e os ex-companheiros podem adotar conjuntamente - Estágio de convivência antes da separação e comprovado vínculo de afinidade e afetividade (artigo 42, § 2º).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315" name="Google Shape;315;ge914d63e4a_0_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e914d63e4a_0_86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QUEM PODE ADOTAR?</a:t>
            </a:r>
            <a:endParaRPr sz="3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aca de madeira de direção em um fundo branco 2264172 Vetor no Vecteezy" id="169" name="Google Shape;1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550" y="198775"/>
            <a:ext cx="4724403" cy="629409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"/>
          <p:cNvSpPr txBox="1"/>
          <p:nvPr/>
        </p:nvSpPr>
        <p:spPr>
          <a:xfrm flipH="1">
            <a:off x="1710872" y="2879600"/>
            <a:ext cx="241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Juventude</a:t>
            </a:r>
            <a:endParaRPr/>
          </a:p>
        </p:txBody>
      </p:sp>
      <p:sp>
        <p:nvSpPr>
          <p:cNvPr id="171" name="Google Shape;171;p2"/>
          <p:cNvSpPr txBox="1"/>
          <p:nvPr/>
        </p:nvSpPr>
        <p:spPr>
          <a:xfrm flipH="1">
            <a:off x="2675072" y="942897"/>
            <a:ext cx="166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Infância</a:t>
            </a:r>
            <a:endParaRPr/>
          </a:p>
        </p:txBody>
      </p:sp>
      <p:sp>
        <p:nvSpPr>
          <p:cNvPr id="172" name="Google Shape;172;p2"/>
          <p:cNvSpPr txBox="1"/>
          <p:nvPr>
            <p:ph type="title"/>
          </p:nvPr>
        </p:nvSpPr>
        <p:spPr>
          <a:xfrm>
            <a:off x="5162550" y="365125"/>
            <a:ext cx="6191250" cy="13255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1" lang="pt-BR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Realização:</a:t>
            </a:r>
            <a:endParaRPr/>
          </a:p>
        </p:txBody>
      </p:sp>
      <p:pic>
        <p:nvPicPr>
          <p:cNvPr id="173" name="Google Shape;1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771" y="2363949"/>
            <a:ext cx="573405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914d63e4a_0_94"/>
          <p:cNvSpPr txBox="1"/>
          <p:nvPr/>
        </p:nvSpPr>
        <p:spPr>
          <a:xfrm>
            <a:off x="838200" y="2976563"/>
            <a:ext cx="4605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457200" rtl="0" algn="l">
              <a:spcBef>
                <a:spcPts val="1102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Os ascendentes; 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Char char="●"/>
            </a:pPr>
            <a:r>
              <a:rPr lang="pt-BR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Irmãos do adotando.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322" name="Google Shape;322;ge914d63e4a_0_9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e914d63e4a_0_94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QUEM </a:t>
            </a:r>
            <a:r>
              <a:rPr b="1" lang="pt-BR" sz="3800">
                <a:solidFill>
                  <a:srgbClr val="F1C232"/>
                </a:solidFill>
              </a:rPr>
              <a:t>NÃO</a:t>
            </a:r>
            <a:r>
              <a:rPr b="1" lang="pt-BR" sz="3800">
                <a:solidFill>
                  <a:srgbClr val="F2F2F2"/>
                </a:solidFill>
              </a:rPr>
              <a:t> PODE ADOTAR?</a:t>
            </a:r>
            <a:endParaRPr sz="3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X Planejamento, Gestão e Desenvolvimento Imobiliário | NEWS &amp; ARTIGOS |  São Paulo consolida legislação sobre calçadas" id="328" name="Google Shape;328;ge914d63e4a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8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e914d63e4a_0_107"/>
          <p:cNvSpPr txBox="1"/>
          <p:nvPr>
            <p:ph idx="1" type="body"/>
          </p:nvPr>
        </p:nvSpPr>
        <p:spPr>
          <a:xfrm>
            <a:off x="838200" y="2202450"/>
            <a:ext cx="10515600" cy="331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/>
              <a:t>C</a:t>
            </a:r>
            <a:r>
              <a:rPr lang="pt-BR" sz="2500">
                <a:solidFill>
                  <a:srgbClr val="174261"/>
                </a:solidFill>
              </a:rPr>
              <a:t>omo vimos anteriormente, adoção é um direito da criança e  seus fundamentos são consolidados nos princípios da proteção  integral e do melhor interesse da criança, por este motivo, faz-se  necessária a formalidade legal de habilitação e de  acompanhamento de todo processo por uma equipe  interprofissional, além da fiscalização e acompanhamento pelo  Ministério Público. Tudo sob o total acompanhamento do Poder  Judiciário, pois, conforme art. 29 do ECA: </a:t>
            </a:r>
            <a:r>
              <a:rPr b="1" i="1" lang="pt-BR" sz="2500">
                <a:solidFill>
                  <a:srgbClr val="174261"/>
                </a:solidFill>
              </a:rPr>
              <a:t>N</a:t>
            </a:r>
            <a:r>
              <a:rPr b="1" i="1" lang="pt-BR" sz="2500">
                <a:solidFill>
                  <a:srgbClr val="174261"/>
                </a:solidFill>
              </a:rPr>
              <a:t>ão se deferirá colocação em família substituta a pessoa que  revele, por qualquer modo, incompatibilidade com a natureza da  medida ou não ofereça ambiente familiar adequado. </a:t>
            </a:r>
            <a:endParaRPr b="1" sz="2500">
              <a:solidFill>
                <a:srgbClr val="174261"/>
              </a:solidFill>
            </a:endParaRPr>
          </a:p>
        </p:txBody>
      </p:sp>
      <p:sp>
        <p:nvSpPr>
          <p:cNvPr id="330" name="Google Shape;330;ge914d63e4a_0_107"/>
          <p:cNvSpPr txBox="1"/>
          <p:nvPr/>
        </p:nvSpPr>
        <p:spPr>
          <a:xfrm>
            <a:off x="788504" y="261730"/>
            <a:ext cx="10661400" cy="122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QUE É PRECISO SE HABILITAR </a:t>
            </a:r>
            <a:endParaRPr b="1" i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ADOTAR?</a:t>
            </a:r>
            <a:endParaRPr/>
          </a:p>
        </p:txBody>
      </p:sp>
      <p:grpSp>
        <p:nvGrpSpPr>
          <p:cNvPr id="331" name="Google Shape;331;ge914d63e4a_0_107"/>
          <p:cNvGrpSpPr/>
          <p:nvPr/>
        </p:nvGrpSpPr>
        <p:grpSpPr>
          <a:xfrm>
            <a:off x="1647350" y="5783650"/>
            <a:ext cx="9203700" cy="698400"/>
            <a:chOff x="1647350" y="5783650"/>
            <a:chExt cx="9203700" cy="698400"/>
          </a:xfrm>
        </p:grpSpPr>
        <p:sp>
          <p:nvSpPr>
            <p:cNvPr id="332" name="Google Shape;332;ge914d63e4a_0_107"/>
            <p:cNvSpPr/>
            <p:nvPr/>
          </p:nvSpPr>
          <p:spPr>
            <a:xfrm>
              <a:off x="1647350" y="5783650"/>
              <a:ext cx="9203700" cy="698400"/>
            </a:xfrm>
            <a:prstGeom prst="rect">
              <a:avLst/>
            </a:prstGeom>
            <a:solidFill>
              <a:srgbClr val="C00000"/>
            </a:solidFill>
            <a:ln cap="flat" cmpd="sng" w="952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ge914d63e4a_0_107"/>
            <p:cNvSpPr txBox="1"/>
            <p:nvPr/>
          </p:nvSpPr>
          <p:spPr>
            <a:xfrm>
              <a:off x="2256050" y="5832850"/>
              <a:ext cx="8129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1059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Portanto, é preciso se cercar de todos esses cuidados legais.</a:t>
              </a: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X Planejamento, Gestão e Desenvolvimento Imobiliário | NEWS &amp; ARTIGOS |  São Paulo consolida legislação sobre calçadas" id="338" name="Google Shape;338;ge914d63e4a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8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e914d63e4a_0_117"/>
          <p:cNvSpPr txBox="1"/>
          <p:nvPr>
            <p:ph idx="1" type="body"/>
          </p:nvPr>
        </p:nvSpPr>
        <p:spPr>
          <a:xfrm>
            <a:off x="698325" y="2130825"/>
            <a:ext cx="11101800" cy="44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pt-BR" sz="2400">
                <a:solidFill>
                  <a:srgbClr val="002060"/>
                </a:solidFill>
              </a:rPr>
              <a:t>Habilitação do pretendente no SNA; </a:t>
            </a:r>
            <a:endParaRPr sz="2400">
              <a:solidFill>
                <a:srgbClr val="00206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pt-BR" sz="2400">
                <a:solidFill>
                  <a:srgbClr val="002060"/>
                </a:solidFill>
              </a:rPr>
              <a:t>Espera por adotando com o perfil indicado; </a:t>
            </a:r>
            <a:endParaRPr sz="2400">
              <a:solidFill>
                <a:srgbClr val="00206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pt-BR" sz="2400">
                <a:solidFill>
                  <a:srgbClr val="002060"/>
                </a:solidFill>
              </a:rPr>
              <a:t>Juízo da Infância e Juventude avisa disponibilidade de adotando; </a:t>
            </a:r>
            <a:endParaRPr sz="2400">
              <a:solidFill>
                <a:srgbClr val="00206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pt-BR" sz="2400">
                <a:solidFill>
                  <a:srgbClr val="002060"/>
                </a:solidFill>
              </a:rPr>
              <a:t>Antes de iniciado o estágio de convivência, sugere-se contato prévio  entre adotante(s) e adotando(s), como encontro virtuais  (videoconferência), visitas e até passeios, para facilitação do  estreitamento de laços afetivos;</a:t>
            </a:r>
            <a:endParaRPr sz="2400">
              <a:solidFill>
                <a:srgbClr val="00206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pt-BR" sz="2400">
                <a:solidFill>
                  <a:srgbClr val="002060"/>
                </a:solidFill>
              </a:rPr>
              <a:t>Ajuizamento da ação de adoção: guarda provisória e estágio de  convivência acompanhado por Equipe Interprofissional;</a:t>
            </a:r>
            <a:endParaRPr sz="2400">
              <a:solidFill>
                <a:srgbClr val="00206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AutoNum type="arabicPeriod"/>
            </a:pPr>
            <a:r>
              <a:rPr lang="pt-BR" sz="2400">
                <a:solidFill>
                  <a:srgbClr val="002060"/>
                </a:solidFill>
              </a:rPr>
              <a:t>Parecer do MP favorável/desfavorável ou pela marcação de audiência;</a:t>
            </a:r>
            <a:endParaRPr sz="2400">
              <a:solidFill>
                <a:srgbClr val="00206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pt-BR" sz="2400">
                <a:solidFill>
                  <a:srgbClr val="002060"/>
                </a:solidFill>
              </a:rPr>
              <a:t>Sentença de adoção. Será julgada procedente, se comprovando  motivos legítimos para adoção e que esta reflete o melhor interesse  do adotando. Do contrário, será julgada improcedente, com o  consequente indeferimento da adoçã</a:t>
            </a:r>
            <a:r>
              <a:rPr lang="pt-BR" sz="2400">
                <a:solidFill>
                  <a:srgbClr val="174261"/>
                </a:solidFill>
              </a:rPr>
              <a:t>o.</a:t>
            </a:r>
            <a:endParaRPr sz="2400">
              <a:solidFill>
                <a:srgbClr val="17426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21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06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8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74261"/>
              </a:solidFill>
            </a:endParaRPr>
          </a:p>
        </p:txBody>
      </p:sp>
      <p:sp>
        <p:nvSpPr>
          <p:cNvPr id="340" name="Google Shape;340;ge914d63e4a_0_117"/>
          <p:cNvSpPr txBox="1"/>
          <p:nvPr/>
        </p:nvSpPr>
        <p:spPr>
          <a:xfrm>
            <a:off x="788504" y="261730"/>
            <a:ext cx="10661400" cy="122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DEPOIS DA HABILITAÇÃO, QUAL O CAMINHO DO PROCESSO DE ADOÇÃO?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e914d63e4a_0_127"/>
          <p:cNvSpPr/>
          <p:nvPr/>
        </p:nvSpPr>
        <p:spPr>
          <a:xfrm>
            <a:off x="787875" y="358125"/>
            <a:ext cx="10566000" cy="16833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e914d63e4a_0_127"/>
          <p:cNvSpPr txBox="1"/>
          <p:nvPr>
            <p:ph type="title"/>
          </p:nvPr>
        </p:nvSpPr>
        <p:spPr>
          <a:xfrm>
            <a:off x="1325050" y="573000"/>
            <a:ext cx="10028700" cy="111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</a:rPr>
              <a:t>ATENÇÃO!!!!!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7" name="Google Shape;347;ge914d63e4a_0_127"/>
          <p:cNvSpPr txBox="1"/>
          <p:nvPr/>
        </p:nvSpPr>
        <p:spPr>
          <a:xfrm>
            <a:off x="1244475" y="2322925"/>
            <a:ext cx="90783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>
                <a:latin typeface="Calibri"/>
                <a:ea typeface="Calibri"/>
                <a:cs typeface="Calibri"/>
                <a:sym typeface="Calibri"/>
              </a:rPr>
              <a:t>Os processos de ad</a:t>
            </a:r>
            <a:r>
              <a:rPr lang="pt-BR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oção em  que o adotando  for </a:t>
            </a:r>
            <a:r>
              <a:rPr b="1" lang="pt-BR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criança ou  adolescente  com deficiência ou  com doença  crônica </a:t>
            </a:r>
            <a:r>
              <a:rPr lang="pt-BR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terão  prioridade de  tramitação.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Incluído pela Lei 12.955 de 2014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914d63e4a_0_135"/>
          <p:cNvSpPr/>
          <p:nvPr/>
        </p:nvSpPr>
        <p:spPr>
          <a:xfrm>
            <a:off x="0" y="-12"/>
            <a:ext cx="12192000" cy="494970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qui em São Paulo a calçada tem o desenho do Estado, então quando eu era  pequena achava que todo estado tinha calçada com seu desenho. : brasil" id="353" name="Google Shape;353;ge914d63e4a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16557"/>
            <a:ext cx="12191999" cy="194144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e914d63e4a_0_135"/>
          <p:cNvSpPr txBox="1"/>
          <p:nvPr/>
        </p:nvSpPr>
        <p:spPr>
          <a:xfrm>
            <a:off x="1646400" y="2650100"/>
            <a:ext cx="8899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96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ENTREGA ILEGAL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ge914d63e4a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69283"/>
            <a:ext cx="5229925" cy="36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e914d63e4a_0_101"/>
          <p:cNvSpPr txBox="1"/>
          <p:nvPr/>
        </p:nvSpPr>
        <p:spPr>
          <a:xfrm>
            <a:off x="4512325" y="1866401"/>
            <a:ext cx="7064100" cy="29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l">
              <a:spcBef>
                <a:spcPts val="1102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pt-BR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mães que manifestem interesse em entregar  seus filhos para adoção serão obrigatoriamente encaminhadas,  sem constrangimento, à Justiça da Infância e da Juventude (Art.  13, §1º, do ECA).</a:t>
            </a: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1102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Procedimento da Entrega Voluntária: Extingue o Poder Familiar  dos pais, não os destitui pois a entrega à Justiça e ao Sistema de  Garantia de Direitos é lícita e regulamentada pelo art. 19-A do  ECA.</a:t>
            </a: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361" name="Google Shape;361;ge914d63e4a_0_10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e914d63e4a_0_101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PROGRAMAS DE ENTREGA RESPONSÁVEL</a:t>
            </a:r>
            <a:endParaRPr sz="3800"/>
          </a:p>
        </p:txBody>
      </p:sp>
      <p:sp>
        <p:nvSpPr>
          <p:cNvPr id="363" name="Google Shape;363;ge914d63e4a_0_101"/>
          <p:cNvSpPr/>
          <p:nvPr/>
        </p:nvSpPr>
        <p:spPr>
          <a:xfrm>
            <a:off x="5873175" y="6302925"/>
            <a:ext cx="5703300" cy="43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e914d63e4a_0_101"/>
          <p:cNvSpPr txBox="1"/>
          <p:nvPr/>
        </p:nvSpPr>
        <p:spPr>
          <a:xfrm>
            <a:off x="5964975" y="6302925"/>
            <a:ext cx="570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CONHEÇA OS PROGRAMAS ACOLHER E MÃE LEGAL!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e914d63e4a_0_145"/>
          <p:cNvSpPr txBox="1"/>
          <p:nvPr/>
        </p:nvSpPr>
        <p:spPr>
          <a:xfrm>
            <a:off x="838200" y="2600550"/>
            <a:ext cx="5052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102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Art. 237</a:t>
            </a:r>
            <a:r>
              <a:rPr lang="pt-BR" sz="24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. Subtrair criança ou adolescente ao poder de quem o  tem sob sua guarda em virtude de lei ou ordem judicial, com o fim  de colocação em lar substituto: Pena - reclusão de dois a seis anos,  e multa. </a:t>
            </a:r>
            <a:endParaRPr sz="2600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370" name="Google Shape;370;ge914d63e4a_0_1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e914d63e4a_0_145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CRIMES RELACIONADOS À ADOÇÃO IRREGULAR</a:t>
            </a:r>
            <a:endParaRPr sz="3800"/>
          </a:p>
        </p:txBody>
      </p:sp>
      <p:sp>
        <p:nvSpPr>
          <p:cNvPr id="372" name="Google Shape;372;ge914d63e4a_0_145"/>
          <p:cNvSpPr txBox="1"/>
          <p:nvPr/>
        </p:nvSpPr>
        <p:spPr>
          <a:xfrm>
            <a:off x="838200" y="1951750"/>
            <a:ext cx="1031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pt-BR" sz="2600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rimes estabelecidos no </a:t>
            </a:r>
            <a:r>
              <a:rPr b="1" lang="pt-BR" sz="2600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Estatuto da Criança e do Adolescente</a:t>
            </a:r>
            <a:r>
              <a:rPr lang="pt-BR" sz="2600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e914d63e4a_0_145"/>
          <p:cNvSpPr txBox="1"/>
          <p:nvPr/>
        </p:nvSpPr>
        <p:spPr>
          <a:xfrm>
            <a:off x="6517775" y="2560560"/>
            <a:ext cx="4584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4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Art. 238.</a:t>
            </a:r>
            <a:r>
              <a:rPr lang="pt-BR" sz="24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 Prometer ou efetivar a entrega de filho ou pupilo a  terceiro, mediante paga ou recompensa: Pena - reclusão de um a  quatro anos, e multa.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914d63e4a_0_156"/>
          <p:cNvSpPr txBox="1"/>
          <p:nvPr/>
        </p:nvSpPr>
        <p:spPr>
          <a:xfrm>
            <a:off x="838200" y="2851225"/>
            <a:ext cx="103173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102"/>
              </a:spcBef>
              <a:spcAft>
                <a:spcPts val="0"/>
              </a:spcAft>
              <a:buNone/>
            </a:pPr>
            <a:r>
              <a:rPr b="1" lang="pt-BR" sz="261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Art. 242 </a:t>
            </a:r>
            <a:r>
              <a:rPr lang="pt-BR" sz="261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- Dar parto alheio como próprio; registrar como seu o  </a:t>
            </a:r>
            <a:r>
              <a:rPr lang="pt-BR" sz="2608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filho de outrem (parto suposto); ocultar recém-nascido ou  substituí-lo, suprimindo ou alterando direito inerente ao estado  </a:t>
            </a:r>
            <a:r>
              <a:rPr lang="pt-BR" sz="261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civil. Pena - reclusão, de dois a seis anos.</a:t>
            </a:r>
            <a:endParaRPr sz="3000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379" name="Google Shape;379;ge914d63e4a_0_1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e914d63e4a_0_156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CRIMES RELACIONADOS À ADOÇÃO IRREGULAR</a:t>
            </a:r>
            <a:endParaRPr sz="3800"/>
          </a:p>
        </p:txBody>
      </p:sp>
      <p:sp>
        <p:nvSpPr>
          <p:cNvPr id="381" name="Google Shape;381;ge914d63e4a_0_156"/>
          <p:cNvSpPr txBox="1"/>
          <p:nvPr/>
        </p:nvSpPr>
        <p:spPr>
          <a:xfrm>
            <a:off x="838200" y="1951750"/>
            <a:ext cx="1031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102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pt-BR" sz="2600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rimes estabelecidos no </a:t>
            </a:r>
            <a:r>
              <a:rPr b="1" lang="pt-BR" sz="2600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Código Penal Brasileiro</a:t>
            </a:r>
            <a:r>
              <a:rPr lang="pt-BR" sz="2600">
                <a:solidFill>
                  <a:srgbClr val="17426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914d63e4a_0_170"/>
          <p:cNvSpPr/>
          <p:nvPr/>
        </p:nvSpPr>
        <p:spPr>
          <a:xfrm>
            <a:off x="0" y="-12"/>
            <a:ext cx="12192000" cy="494970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qui em São Paulo a calçada tem o desenho do Estado, então quando eu era  pequena achava que todo estado tinha calçada com seu desenho. : brasil" id="387" name="Google Shape;387;ge914d63e4a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16557"/>
            <a:ext cx="12191999" cy="194144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ge914d63e4a_0_170"/>
          <p:cNvSpPr txBox="1"/>
          <p:nvPr/>
        </p:nvSpPr>
        <p:spPr>
          <a:xfrm>
            <a:off x="1646400" y="2274075"/>
            <a:ext cx="889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96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CONSIDERAÇÕES FINAIS 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96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 A ADOÇÃO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e914d63e4a_0_17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e914d63e4a_0_176"/>
          <p:cNvSpPr txBox="1"/>
          <p:nvPr>
            <p:ph idx="1" type="body"/>
          </p:nvPr>
        </p:nvSpPr>
        <p:spPr>
          <a:xfrm>
            <a:off x="838200" y="1954313"/>
            <a:ext cx="10515600" cy="29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616">
                <a:solidFill>
                  <a:srgbClr val="174261"/>
                </a:solidFill>
              </a:rPr>
              <a:t>A adoção é </a:t>
            </a:r>
            <a:r>
              <a:rPr b="1" lang="pt-BR" sz="2616">
                <a:solidFill>
                  <a:srgbClr val="174261"/>
                </a:solidFill>
              </a:rPr>
              <a:t>vinculo jurídico</a:t>
            </a:r>
            <a:r>
              <a:rPr lang="pt-BR" sz="2616">
                <a:solidFill>
                  <a:srgbClr val="174261"/>
                </a:solidFill>
              </a:rPr>
              <a:t>, constituído por sentença judicial  </a:t>
            </a:r>
            <a:r>
              <a:rPr lang="pt-BR" sz="2618">
                <a:solidFill>
                  <a:srgbClr val="174261"/>
                </a:solidFill>
              </a:rPr>
              <a:t>e registrada civilmente mediante mandado judicial. Na nova  </a:t>
            </a:r>
            <a:r>
              <a:rPr lang="pt-BR" sz="2616">
                <a:solidFill>
                  <a:srgbClr val="174261"/>
                </a:solidFill>
              </a:rPr>
              <a:t>certidão de nascimento será inscrito o nome dos adotantes como  </a:t>
            </a:r>
            <a:r>
              <a:rPr lang="pt-BR" sz="2618">
                <a:solidFill>
                  <a:srgbClr val="174261"/>
                </a:solidFill>
              </a:rPr>
              <a:t>pais, bem como o nome de seus ascendentes. O registro anterior  </a:t>
            </a:r>
            <a:r>
              <a:rPr lang="pt-BR" sz="2616">
                <a:solidFill>
                  <a:srgbClr val="174261"/>
                </a:solidFill>
              </a:rPr>
              <a:t>da criança/adolescente será cancelado e </a:t>
            </a:r>
            <a:r>
              <a:rPr b="1" lang="pt-BR" sz="2616">
                <a:solidFill>
                  <a:srgbClr val="174261"/>
                </a:solidFill>
              </a:rPr>
              <a:t>nenhuma observação  sobre a origem do ato poderá constar nas certidões do registro. </a:t>
            </a:r>
            <a:endParaRPr b="1" sz="2616">
              <a:solidFill>
                <a:srgbClr val="174261"/>
              </a:solidFill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618">
                <a:solidFill>
                  <a:srgbClr val="174261"/>
                </a:solidFill>
              </a:rPr>
              <a:t>A pedido do adotante, o novo registro poderá ser lavrado no  </a:t>
            </a:r>
            <a:r>
              <a:rPr lang="pt-BR" sz="2616">
                <a:solidFill>
                  <a:srgbClr val="174261"/>
                </a:solidFill>
              </a:rPr>
              <a:t>Cartório do Registro Civil do Município de sua residência. A critério  </a:t>
            </a:r>
            <a:r>
              <a:rPr lang="pt-BR" sz="2618">
                <a:solidFill>
                  <a:srgbClr val="174261"/>
                </a:solidFill>
              </a:rPr>
              <a:t>da autoridade judiciária, poderá ser fornecida certidão para a  </a:t>
            </a:r>
            <a:r>
              <a:rPr lang="pt-BR" sz="2616">
                <a:solidFill>
                  <a:srgbClr val="174261"/>
                </a:solidFill>
              </a:rPr>
              <a:t>salvaguarda de direitos</a:t>
            </a:r>
            <a:r>
              <a:rPr lang="pt-BR" sz="2416">
                <a:solidFill>
                  <a:srgbClr val="174261"/>
                </a:solidFill>
              </a:rPr>
              <a:t>.</a:t>
            </a:r>
            <a:endParaRPr b="1" sz="2208">
              <a:solidFill>
                <a:srgbClr val="174261"/>
              </a:solidFill>
            </a:endParaRPr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395" name="Google Shape;395;ge914d63e4a_0_1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e914d63e4a_0_176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1C232"/>
                </a:solidFill>
              </a:rPr>
              <a:t>REGISTRO DE NASCIMENTO</a:t>
            </a:r>
            <a:endParaRPr sz="38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9" name="Google Shape;179;p3"/>
            <p:cNvSpPr/>
            <p:nvPr/>
          </p:nvSpPr>
          <p:spPr>
            <a:xfrm>
              <a:off x="0" y="0"/>
              <a:ext cx="12192000" cy="4717774"/>
            </a:xfrm>
            <a:prstGeom prst="rect">
              <a:avLst/>
            </a:prstGeom>
            <a:solidFill>
              <a:srgbClr val="222A35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qui em São Paulo a calçada tem o desenho do Estado, então quando eu era  pequena achava que todo estado tinha calçada com seu desenho. : brasil" id="180" name="Google Shape;18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4717774"/>
              <a:ext cx="12191999" cy="2140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3"/>
            <p:cNvSpPr txBox="1"/>
            <p:nvPr/>
          </p:nvSpPr>
          <p:spPr>
            <a:xfrm>
              <a:off x="980661" y="516835"/>
              <a:ext cx="1868556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pt-BR" sz="4000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rPr>
                <a:t>Tutora</a:t>
              </a:r>
              <a:endParaRPr/>
            </a:p>
          </p:txBody>
        </p:sp>
        <p:sp>
          <p:nvSpPr>
            <p:cNvPr id="182" name="Google Shape;182;p3"/>
            <p:cNvSpPr txBox="1"/>
            <p:nvPr/>
          </p:nvSpPr>
          <p:spPr>
            <a:xfrm>
              <a:off x="3525078" y="4227443"/>
              <a:ext cx="2875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pt-BR" sz="2000">
                  <a:solidFill>
                    <a:srgbClr val="D8D8D8"/>
                  </a:solidFill>
                  <a:latin typeface="Calibri"/>
                  <a:ea typeface="Calibri"/>
                  <a:cs typeface="Calibri"/>
                  <a:sym typeface="Calibri"/>
                </a:rPr>
                <a:t>Carolina Albuquerque</a:t>
              </a:r>
              <a:endParaRPr/>
            </a:p>
          </p:txBody>
        </p:sp>
      </p:grpSp>
      <p:pic>
        <p:nvPicPr>
          <p:cNvPr id="183" name="Google Shape;18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8350" y="1259500"/>
            <a:ext cx="2524399" cy="29355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 txBox="1"/>
          <p:nvPr/>
        </p:nvSpPr>
        <p:spPr>
          <a:xfrm>
            <a:off x="6257675" y="2994450"/>
            <a:ext cx="5712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Psicóloga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Especialista em psicologia clínica e institucional </a:t>
            </a: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Mestre em psicologia clínica </a:t>
            </a: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Professora do curso de RH</a:t>
            </a: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e92769ab6f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e92769ab6f_0_0"/>
          <p:cNvSpPr txBox="1"/>
          <p:nvPr>
            <p:ph idx="1" type="body"/>
          </p:nvPr>
        </p:nvSpPr>
        <p:spPr>
          <a:xfrm>
            <a:off x="838200" y="1862225"/>
            <a:ext cx="10738200" cy="345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rgbClr val="002060"/>
                </a:solidFill>
              </a:rPr>
              <a:t>A adoção produz seus efeitos a partir do trânsito em julgado da  sentença, e o processo relativo à adoção assim como outros a ele  relacionados serão </a:t>
            </a:r>
            <a:r>
              <a:rPr b="1" lang="pt-BR" sz="2200">
                <a:solidFill>
                  <a:srgbClr val="002060"/>
                </a:solidFill>
              </a:rPr>
              <a:t>mantidos em arquivo</a:t>
            </a:r>
            <a:r>
              <a:rPr lang="pt-BR" sz="2200">
                <a:solidFill>
                  <a:srgbClr val="002060"/>
                </a:solidFill>
              </a:rPr>
              <a:t>, admitindo-se seu  armazenamento em microfilme ou por outros meios, garantida a  sua conservação para </a:t>
            </a:r>
            <a:r>
              <a:rPr b="1" lang="pt-BR" sz="2200">
                <a:solidFill>
                  <a:srgbClr val="002060"/>
                </a:solidFill>
              </a:rPr>
              <a:t>consulta a qualquer tempo. </a:t>
            </a:r>
            <a:endParaRPr b="1" sz="2200">
              <a:solidFill>
                <a:srgbClr val="002060"/>
              </a:solidFill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rgbClr val="002060"/>
                </a:solidFill>
              </a:rPr>
              <a:t>É DIREITO DO ADOTANDO </a:t>
            </a:r>
            <a:r>
              <a:rPr lang="pt-BR" sz="2200">
                <a:solidFill>
                  <a:srgbClr val="002060"/>
                </a:solidFill>
              </a:rPr>
              <a:t>conhecer a sua origem biológica. O  acesso ao processo é garantido aos 18 anos e pode ser permitido  aos menores de 18 anos, desde que a seu pedido e assegurada  orientação e assistência jurídica e psicológica (disposto também  na resolução nº 19/2019 do Conselho das Autoridades Centrais  Brasileiras, composto pelas CEJAS e CEJAIS de todo o país).</a:t>
            </a:r>
            <a:endParaRPr sz="2200">
              <a:solidFill>
                <a:srgbClr val="002060"/>
              </a:solidFill>
            </a:endParaRPr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403" name="Google Shape;403;ge92769ab6f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e92769ab6f_0_0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1C232"/>
                </a:solidFill>
              </a:rPr>
              <a:t>CONSULTA AO PROCESSO</a:t>
            </a:r>
            <a:endParaRPr sz="38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92769ab6f_0_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e92769ab6f_0_12"/>
          <p:cNvSpPr txBox="1"/>
          <p:nvPr>
            <p:ph idx="1" type="body"/>
          </p:nvPr>
        </p:nvSpPr>
        <p:spPr>
          <a:xfrm>
            <a:off x="838200" y="2178440"/>
            <a:ext cx="10515600" cy="170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3008">
                <a:solidFill>
                  <a:srgbClr val="174261"/>
                </a:solidFill>
              </a:rPr>
              <a:t>O</a:t>
            </a:r>
            <a:r>
              <a:rPr b="1" lang="pt-BR" sz="3008">
                <a:solidFill>
                  <a:srgbClr val="174261"/>
                </a:solidFill>
              </a:rPr>
              <a:t> </a:t>
            </a:r>
            <a:r>
              <a:rPr b="1" lang="pt-BR" sz="2808">
                <a:solidFill>
                  <a:srgbClr val="002060"/>
                </a:solidFill>
              </a:rPr>
              <a:t>prazo máximo </a:t>
            </a:r>
            <a:r>
              <a:rPr lang="pt-BR" sz="2808">
                <a:solidFill>
                  <a:srgbClr val="002060"/>
                </a:solidFill>
              </a:rPr>
              <a:t>para conclusão da ação de adoção será de  </a:t>
            </a:r>
            <a:r>
              <a:rPr b="1" lang="pt-BR" sz="2810">
                <a:solidFill>
                  <a:srgbClr val="002060"/>
                </a:solidFill>
              </a:rPr>
              <a:t>120 (cento e vinte) dias</a:t>
            </a:r>
            <a:r>
              <a:rPr lang="pt-BR" sz="2810">
                <a:solidFill>
                  <a:srgbClr val="002060"/>
                </a:solidFill>
              </a:rPr>
              <a:t>, </a:t>
            </a:r>
            <a:r>
              <a:rPr b="1" lang="pt-BR" sz="2810">
                <a:solidFill>
                  <a:srgbClr val="002060"/>
                </a:solidFill>
              </a:rPr>
              <a:t>prorrogável uma única vez </a:t>
            </a:r>
            <a:r>
              <a:rPr lang="pt-BR" sz="2810">
                <a:solidFill>
                  <a:srgbClr val="002060"/>
                </a:solidFill>
              </a:rPr>
              <a:t>por igual </a:t>
            </a:r>
            <a:r>
              <a:rPr lang="pt-BR" sz="2808">
                <a:solidFill>
                  <a:srgbClr val="002060"/>
                </a:solidFill>
              </a:rPr>
              <a:t>período, mediante decisão fundamentada da autoridade  </a:t>
            </a:r>
            <a:r>
              <a:rPr lang="pt-BR" sz="2810">
                <a:solidFill>
                  <a:srgbClr val="002060"/>
                </a:solidFill>
              </a:rPr>
              <a:t>judiciária.</a:t>
            </a:r>
            <a:endParaRPr b="1" sz="3008">
              <a:solidFill>
                <a:srgbClr val="174261"/>
              </a:solidFill>
            </a:endParaRPr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411" name="Google Shape;411;ge92769ab6f_0_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e92769ab6f_0_12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1C232"/>
                </a:solidFill>
              </a:rPr>
              <a:t>PRAZO MÁXIMO</a:t>
            </a:r>
            <a:endParaRPr sz="38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e9401d8e02_0_0"/>
          <p:cNvSpPr/>
          <p:nvPr/>
        </p:nvSpPr>
        <p:spPr>
          <a:xfrm>
            <a:off x="0" y="-12"/>
            <a:ext cx="12192000" cy="494970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qui em São Paulo a calçada tem o desenho do Estado, então quando eu era  pequena achava que todo estado tinha calçada com seu desenho. : brasil" id="418" name="Google Shape;418;ge9401d8e0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16557"/>
            <a:ext cx="12191999" cy="194144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e9401d8e02_0_0"/>
          <p:cNvSpPr txBox="1"/>
          <p:nvPr/>
        </p:nvSpPr>
        <p:spPr>
          <a:xfrm>
            <a:off x="1646400" y="2274075"/>
            <a:ext cx="889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96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SISTEMA NACIONAL DE ACOLHIMENTO E ADOÇÃO (SNA)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9401d8e02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e9401d8e02_0_6"/>
          <p:cNvSpPr txBox="1"/>
          <p:nvPr>
            <p:ph idx="1" type="body"/>
          </p:nvPr>
        </p:nvSpPr>
        <p:spPr>
          <a:xfrm>
            <a:off x="838200" y="2178456"/>
            <a:ext cx="10515600" cy="274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O SNA, lançado em outubro de 2019, foi desenvolvido pelo Conselho Nacional de Justiça (CNJ), visando oferecer à rede de proteção das crianças e adolescentes mais agilidade e transparência.</a:t>
            </a:r>
            <a:endParaRPr sz="2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ts val="3600"/>
              <a:buFont typeface="Trebuchet MS"/>
              <a:buNone/>
            </a:pPr>
            <a:r>
              <a:rPr lang="pt-BR" sz="2600"/>
              <a:t>Para tanto, no SNA passou a ser possível fazer um pré-cadastro de informações, ou visualizar as próprias informações, pós cadastramento.</a:t>
            </a:r>
            <a:endParaRPr sz="2600"/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426" name="Google Shape;426;ge9401d8e02_0_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e9401d8e02_0_6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OBJETIVOS E RECURSOS</a:t>
            </a:r>
            <a:endParaRPr sz="3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e9401d8e02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50" y="308925"/>
            <a:ext cx="11835876" cy="62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ge9401d8e02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075" y="232793"/>
            <a:ext cx="11642599" cy="630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9401d8e02_0_32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PRÉ CADASTRO DE PRETENDENTES</a:t>
            </a:r>
            <a:endParaRPr sz="3800"/>
          </a:p>
        </p:txBody>
      </p:sp>
      <p:pic>
        <p:nvPicPr>
          <p:cNvPr id="443" name="Google Shape;443;ge9401d8e02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400" y="2151775"/>
            <a:ext cx="11531475" cy="438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e9401d8e02_0_40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ACESSO A</a:t>
            </a:r>
            <a:r>
              <a:rPr b="1" lang="pt-BR" sz="3800">
                <a:solidFill>
                  <a:srgbClr val="F2F2F2"/>
                </a:solidFill>
              </a:rPr>
              <a:t> PRETENDENTES</a:t>
            </a:r>
            <a:endParaRPr sz="3800"/>
          </a:p>
        </p:txBody>
      </p:sp>
      <p:pic>
        <p:nvPicPr>
          <p:cNvPr id="449" name="Google Shape;449;ge9401d8e02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500" y="1987575"/>
            <a:ext cx="11603076" cy="46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e9401d8e02_0_46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ACESSO A</a:t>
            </a:r>
            <a:r>
              <a:rPr b="1" lang="pt-BR" sz="3800">
                <a:solidFill>
                  <a:srgbClr val="F2F2F2"/>
                </a:solidFill>
              </a:rPr>
              <a:t> PRETENDENTES</a:t>
            </a:r>
            <a:endParaRPr sz="3800"/>
          </a:p>
        </p:txBody>
      </p:sp>
      <p:pic>
        <p:nvPicPr>
          <p:cNvPr id="455" name="Google Shape;455;ge9401d8e02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650" y="2148725"/>
            <a:ext cx="11298701" cy="43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e9401d8e02_0_51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ACESSO AOS USUÁRIOS AUTORIZADOS</a:t>
            </a:r>
            <a:endParaRPr b="1" sz="3800">
              <a:solidFill>
                <a:srgbClr val="F2F2F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800">
                <a:solidFill>
                  <a:srgbClr val="F2F2F2"/>
                </a:solidFill>
              </a:rPr>
              <a:t>(servidores dos Tribunais, magistrados, promotores)</a:t>
            </a:r>
            <a:endParaRPr sz="2800">
              <a:solidFill>
                <a:srgbClr val="F2F2F2"/>
              </a:solidFill>
            </a:endParaRPr>
          </a:p>
        </p:txBody>
      </p:sp>
      <p:pic>
        <p:nvPicPr>
          <p:cNvPr id="461" name="Google Shape;461;ge9401d8e02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50" y="1945725"/>
            <a:ext cx="11316600" cy="46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/>
          <p:nvPr/>
        </p:nvSpPr>
        <p:spPr>
          <a:xfrm>
            <a:off x="0" y="0"/>
            <a:ext cx="7991061" cy="6858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"/>
          <p:cNvSpPr txBox="1"/>
          <p:nvPr>
            <p:ph idx="1" type="body"/>
          </p:nvPr>
        </p:nvSpPr>
        <p:spPr>
          <a:xfrm>
            <a:off x="838200" y="2148724"/>
            <a:ext cx="6569700" cy="4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PROCEDIMENTOS DA </a:t>
            </a:r>
            <a:r>
              <a:rPr b="1" lang="pt-BR"/>
              <a:t>HABILITAÇÃO</a:t>
            </a:r>
            <a:r>
              <a:rPr lang="pt-BR"/>
              <a:t> PARA ADOÇÃO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pt-BR" sz="3600"/>
              <a:t>ASPECTOS LEGAIS DA </a:t>
            </a:r>
            <a:r>
              <a:rPr b="1" lang="pt-BR" sz="3600"/>
              <a:t>ADOÇÃO</a:t>
            </a:r>
            <a:endParaRPr b="1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pt-BR" sz="4000"/>
              <a:t> SISTEMA NACIONAL DE ACOLHIMENTO E ADOÇÃO- </a:t>
            </a:r>
            <a:r>
              <a:rPr b="1" lang="pt-BR" sz="4000"/>
              <a:t>SNA</a:t>
            </a:r>
            <a:endParaRPr b="1"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b="1" lang="pt-BR" sz="4400"/>
              <a:t>FLUXO</a:t>
            </a:r>
            <a:r>
              <a:rPr lang="pt-BR" sz="4400"/>
              <a:t> DA ADOÇÃO LEGAL</a:t>
            </a:r>
            <a:endParaRPr/>
          </a:p>
        </p:txBody>
      </p:sp>
      <p:pic>
        <p:nvPicPr>
          <p:cNvPr descr="Banco de imagens : arquitetura, rua, chão, calçada portuguesa, Passagem,  padronizar, linha, solo, telha, objeto, círculo, arte, fundo, desenhar,  circular, mosaico, Pavimentação, superfície da estrada 1920x1272 - -  1023658 - Imagens Gratuitas - PxHere" id="191" name="Google Shape;1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1061" y="0"/>
            <a:ext cx="42009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4"/>
          <p:cNvSpPr txBox="1"/>
          <p:nvPr>
            <p:ph type="title"/>
          </p:nvPr>
        </p:nvSpPr>
        <p:spPr>
          <a:xfrm>
            <a:off x="838200" y="365125"/>
            <a:ext cx="6569075" cy="13255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pt-BR" sz="4000"/>
              <a:t>CONTEÚDO SELECIONADO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e9401d8e02_0_58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SOBRE AS INFORMAÇÕES CADASTRADAS</a:t>
            </a:r>
            <a:endParaRPr sz="3800"/>
          </a:p>
        </p:txBody>
      </p:sp>
      <p:pic>
        <p:nvPicPr>
          <p:cNvPr id="467" name="Google Shape;467;ge9401d8e02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375" y="2112900"/>
            <a:ext cx="11298673" cy="4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ge9401d8e02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300" y="224150"/>
            <a:ext cx="11656825" cy="64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9401d8e02_0_69"/>
          <p:cNvSpPr txBox="1"/>
          <p:nvPr>
            <p:ph idx="1" type="body"/>
          </p:nvPr>
        </p:nvSpPr>
        <p:spPr>
          <a:xfrm>
            <a:off x="838200" y="2393301"/>
            <a:ext cx="10515600" cy="229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ts val="3600"/>
              <a:buFont typeface="Trebuchet MS"/>
              <a:buNone/>
            </a:pPr>
            <a:r>
              <a:rPr lang="pt-BR" sz="3000"/>
              <a:t>No cadastro dos pretendentes serão inseridas todas as informações referentes ao perfil da família (casal/solteiro): quais estados pretendem adotar, tempo de união, bem como alguma observação específica colhida no estudo de habilitação.</a:t>
            </a:r>
            <a:endParaRPr sz="3000"/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478" name="Google Shape;478;ge9401d8e02_0_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e9401d8e02_0_69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SOBRE AS INFORMAÇÕES DOS PRETENDENTES</a:t>
            </a:r>
            <a:endParaRPr sz="3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e9401d8e02_0_78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SOBRE AS INFORMAÇÕES DOS PRETENDENTES</a:t>
            </a:r>
            <a:endParaRPr sz="3800"/>
          </a:p>
        </p:txBody>
      </p:sp>
      <p:pic>
        <p:nvPicPr>
          <p:cNvPr id="485" name="Google Shape;485;ge9401d8e02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25" y="2059200"/>
            <a:ext cx="11477750" cy="46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e9401d8e02_0_84"/>
          <p:cNvSpPr txBox="1"/>
          <p:nvPr>
            <p:ph idx="1" type="body"/>
          </p:nvPr>
        </p:nvSpPr>
        <p:spPr>
          <a:xfrm>
            <a:off x="838200" y="1915950"/>
            <a:ext cx="10738200" cy="305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pt-BR" sz="2400">
                <a:solidFill>
                  <a:srgbClr val="3F3F3F"/>
                </a:solidFill>
              </a:rPr>
              <a:t>Ainda no cadastro da família serão inseridos os dados referentes ao perfil que essa família deseja adotar, abarcando: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</a:pPr>
            <a:r>
              <a:rPr lang="pt-BR" sz="2400">
                <a:solidFill>
                  <a:srgbClr val="3F3F3F"/>
                </a:solidFill>
              </a:rPr>
              <a:t>INTERVALO DE IDADE QUE ESSA FAMÍLIA SE DISPÕE A ADOTAR;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</a:pPr>
            <a:r>
              <a:rPr lang="pt-BR" sz="2400">
                <a:solidFill>
                  <a:srgbClr val="3F3F3F"/>
                </a:solidFill>
              </a:rPr>
              <a:t>QUANTIDADE DE CRIANÇAS QUE DESEJA ADOTAR;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</a:pPr>
            <a:r>
              <a:rPr lang="pt-BR" sz="2400">
                <a:solidFill>
                  <a:srgbClr val="3F3F3F"/>
                </a:solidFill>
              </a:rPr>
              <a:t>SE DESEJA QUE ESSA QUANTIDADE SEJA DE IRMÃOS;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</a:pPr>
            <a:r>
              <a:rPr lang="pt-BR" sz="2400">
                <a:solidFill>
                  <a:srgbClr val="3F3F3F"/>
                </a:solidFill>
              </a:rPr>
              <a:t>AS CONDIÇÕES DE SAÚDE QUE A FAMÍLIA ACEITA RECEBER;</a:t>
            </a:r>
            <a:endParaRPr sz="2400">
              <a:solidFill>
                <a:srgbClr val="3F3F3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</a:pPr>
            <a:r>
              <a:rPr lang="pt-BR" sz="2400">
                <a:solidFill>
                  <a:srgbClr val="3F3F3F"/>
                </a:solidFill>
              </a:rPr>
              <a:t>E A COR DE PELE QUE A CRIANÇA PODE TER.</a:t>
            </a:r>
            <a:endParaRPr sz="2400"/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491" name="Google Shape;491;ge9401d8e02_0_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e9401d8e02_0_84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SOBRE AS INFORMAÇÕES DOS PRETENDENTES</a:t>
            </a:r>
            <a:endParaRPr sz="3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9401d8e02_0_90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SOBRE AS INFORMAÇÕES DOS PRETENDENTES</a:t>
            </a:r>
            <a:endParaRPr sz="3800"/>
          </a:p>
        </p:txBody>
      </p:sp>
      <p:pic>
        <p:nvPicPr>
          <p:cNvPr id="498" name="Google Shape;498;ge9401d8e02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550" y="2059200"/>
            <a:ext cx="11352425" cy="46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e9401d8e02_0_96"/>
          <p:cNvSpPr txBox="1"/>
          <p:nvPr>
            <p:ph idx="1" type="body"/>
          </p:nvPr>
        </p:nvSpPr>
        <p:spPr>
          <a:xfrm>
            <a:off x="838200" y="2023375"/>
            <a:ext cx="10515600" cy="300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t-BR" sz="2400"/>
              <a:t>É também no cadastro do pretendente que serão inseridos os dados referentes ao seu processo de habilitação, tais como número do processo, data de sentença ou data de reavaliação.</a:t>
            </a:r>
            <a:endParaRPr sz="2400"/>
          </a:p>
          <a:p>
            <a:pPr indent="457200" lvl="0" marL="0" rtl="0" algn="just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t-BR" sz="2400"/>
              <a:t>Acerca desses dados, é importantíssimo lembrar que </a:t>
            </a:r>
            <a:r>
              <a:rPr b="1" lang="pt-BR" sz="2400"/>
              <a:t>cada cadastro tem validade de 3 anos</a:t>
            </a:r>
            <a:r>
              <a:rPr lang="pt-BR" sz="2400"/>
              <a:t>, sendo determinado pelo CNJ que, passado esse tempo, a família seja reavaliada ou terá seu cadastro inativado. </a:t>
            </a:r>
            <a:br>
              <a:rPr lang="pt-BR" sz="2400"/>
            </a:br>
            <a:br>
              <a:rPr lang="pt-BR" sz="2400"/>
            </a:br>
            <a:r>
              <a:rPr lang="pt-BR" sz="2400"/>
              <a:t>	Por essa razão fica visível a validade, ou seja, para acompanharmos por quanto tempo o cadastro ficará válido.</a:t>
            </a:r>
            <a:endParaRPr sz="2400"/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504" name="Google Shape;504;ge9401d8e02_0_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e9401d8e02_0_96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SOBRE AS INFORMAÇÕES DAS CRIANÇAS</a:t>
            </a:r>
            <a:endParaRPr sz="3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e9401d8e02_0_102"/>
          <p:cNvSpPr txBox="1"/>
          <p:nvPr>
            <p:ph idx="1" type="body"/>
          </p:nvPr>
        </p:nvSpPr>
        <p:spPr>
          <a:xfrm>
            <a:off x="838200" y="1969650"/>
            <a:ext cx="10515600" cy="307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P</a:t>
            </a:r>
            <a:r>
              <a:rPr lang="pt-BR" sz="2300"/>
              <a:t>or fim, é importante ressaltar que as buscas para adoção só serão feitas a partir dos perfis das crianças e adolescentes, visto que são as características reais de uma criança específica os únicos filtros capazes de dizer, quem a mais tempo, naquela cidade, espera para adotar uma criança exatamente daquele jeito.</a:t>
            </a:r>
            <a:endParaRPr sz="23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"/>
              <a:buFont typeface="Arial"/>
              <a:buNone/>
            </a:pPr>
            <a:r>
              <a:rPr lang="pt-BR" sz="2300"/>
              <a:t>Ex.: se eu faço uma busca de crianças com as características X para Maria e José, podem aparecer 12 possibilidades de crianças que se enquadram no perfil que eles escolheram, porém, isso não quer dizer que eles foram cronologicamente as primeiras pessoas a se inscreverem para aquele perfil.</a:t>
            </a:r>
            <a:endParaRPr sz="3000"/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511" name="Google Shape;511;ge9401d8e02_0_1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e9401d8e02_0_102"/>
          <p:cNvSpPr txBox="1"/>
          <p:nvPr>
            <p:ph type="title"/>
          </p:nvPr>
        </p:nvSpPr>
        <p:spPr>
          <a:xfrm>
            <a:off x="838200" y="365125"/>
            <a:ext cx="10738200" cy="1325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 sz="3800">
                <a:solidFill>
                  <a:srgbClr val="F2F2F2"/>
                </a:solidFill>
              </a:rPr>
              <a:t>SOBRE AS BUSCAS PARA ADOÇÃO</a:t>
            </a:r>
            <a:endParaRPr sz="3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e9401d8e02_0_109"/>
          <p:cNvSpPr/>
          <p:nvPr/>
        </p:nvSpPr>
        <p:spPr>
          <a:xfrm>
            <a:off x="0" y="-12"/>
            <a:ext cx="12192000" cy="494970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qui em São Paulo a calçada tem o desenho do Estado, então quando eu era  pequena achava que todo estado tinha calçada com seu desenho. : brasil" id="518" name="Google Shape;518;ge9401d8e02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16557"/>
            <a:ext cx="12191999" cy="1941442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ge9401d8e02_0_109"/>
          <p:cNvSpPr txBox="1"/>
          <p:nvPr/>
        </p:nvSpPr>
        <p:spPr>
          <a:xfrm>
            <a:off x="1646400" y="2274075"/>
            <a:ext cx="889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96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FLUXO - DO ACOLHIMENTO INSTITUCIONAL À ADOÇÃO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ge9401d8e02_0_115"/>
          <p:cNvGrpSpPr/>
          <p:nvPr/>
        </p:nvGrpSpPr>
        <p:grpSpPr>
          <a:xfrm>
            <a:off x="-21025" y="21025"/>
            <a:ext cx="12306600" cy="6858000"/>
            <a:chOff x="-21025" y="21025"/>
            <a:chExt cx="12306600" cy="6858000"/>
          </a:xfrm>
        </p:grpSpPr>
        <p:sp>
          <p:nvSpPr>
            <p:cNvPr id="525" name="Google Shape;525;ge9401d8e02_0_115"/>
            <p:cNvSpPr/>
            <p:nvPr/>
          </p:nvSpPr>
          <p:spPr>
            <a:xfrm>
              <a:off x="-21025" y="21025"/>
              <a:ext cx="12306600" cy="6858000"/>
            </a:xfrm>
            <a:prstGeom prst="rect">
              <a:avLst/>
            </a:prstGeom>
            <a:solidFill>
              <a:srgbClr val="F2F2F2"/>
            </a:solidFill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6" name="Google Shape;526;ge9401d8e02_0_115"/>
            <p:cNvGrpSpPr/>
            <p:nvPr/>
          </p:nvGrpSpPr>
          <p:grpSpPr>
            <a:xfrm>
              <a:off x="3851440" y="168330"/>
              <a:ext cx="4939127" cy="1632590"/>
              <a:chOff x="4073650" y="645550"/>
              <a:chExt cx="3903600" cy="1146000"/>
            </a:xfrm>
          </p:grpSpPr>
          <p:sp>
            <p:nvSpPr>
              <p:cNvPr id="527" name="Google Shape;527;ge9401d8e02_0_115"/>
              <p:cNvSpPr/>
              <p:nvPr/>
            </p:nvSpPr>
            <p:spPr>
              <a:xfrm>
                <a:off x="4073650" y="645550"/>
                <a:ext cx="3903600" cy="11460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rgbClr val="98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ge9401d8e02_0_115"/>
              <p:cNvSpPr txBox="1"/>
              <p:nvPr/>
            </p:nvSpPr>
            <p:spPr>
              <a:xfrm>
                <a:off x="4154200" y="895300"/>
                <a:ext cx="3742500" cy="475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800">
                    <a:latin typeface="Calibri"/>
                    <a:ea typeface="Calibri"/>
                    <a:cs typeface="Calibri"/>
                    <a:sym typeface="Calibri"/>
                  </a:rPr>
                  <a:t>IDENTIFICAÇÃO DE SITUAÇÕES DE RISCO</a:t>
                </a:r>
                <a:endParaRPr b="1" sz="18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>
                    <a:latin typeface="Calibri"/>
                    <a:ea typeface="Calibri"/>
                    <a:cs typeface="Calibri"/>
                    <a:sym typeface="Calibri"/>
                  </a:rPr>
                  <a:t>(negligência, maus-tratos, abandono, abuso…)</a:t>
                </a:r>
                <a:endParaRPr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ge9401d8e02_0_115"/>
            <p:cNvGrpSpPr/>
            <p:nvPr/>
          </p:nvGrpSpPr>
          <p:grpSpPr>
            <a:xfrm>
              <a:off x="4699955" y="3779999"/>
              <a:ext cx="3021231" cy="860165"/>
              <a:chOff x="582550" y="2558450"/>
              <a:chExt cx="2694400" cy="754200"/>
            </a:xfrm>
          </p:grpSpPr>
          <p:sp>
            <p:nvSpPr>
              <p:cNvPr id="530" name="Google Shape;530;ge9401d8e02_0_115"/>
              <p:cNvSpPr/>
              <p:nvPr/>
            </p:nvSpPr>
            <p:spPr>
              <a:xfrm>
                <a:off x="582550" y="2558450"/>
                <a:ext cx="2694300" cy="7542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rgbClr val="98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ge9401d8e02_0_115"/>
              <p:cNvSpPr txBox="1"/>
              <p:nvPr/>
            </p:nvSpPr>
            <p:spPr>
              <a:xfrm>
                <a:off x="680450" y="2558450"/>
                <a:ext cx="2596500" cy="620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700">
                    <a:latin typeface="Calibri"/>
                    <a:ea typeface="Calibri"/>
                    <a:cs typeface="Calibri"/>
                    <a:sym typeface="Calibri"/>
                  </a:rPr>
                  <a:t>DESTITUIÇÃO DO </a:t>
                </a:r>
                <a:endParaRPr b="1" sz="17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700">
                    <a:latin typeface="Calibri"/>
                    <a:ea typeface="Calibri"/>
                    <a:cs typeface="Calibri"/>
                    <a:sym typeface="Calibri"/>
                  </a:rPr>
                  <a:t>PODER FAMILIAR</a:t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ge9401d8e02_0_115"/>
            <p:cNvGrpSpPr/>
            <p:nvPr/>
          </p:nvGrpSpPr>
          <p:grpSpPr>
            <a:xfrm>
              <a:off x="479017" y="2156248"/>
              <a:ext cx="3021231" cy="860165"/>
              <a:chOff x="582550" y="2558450"/>
              <a:chExt cx="2694400" cy="754200"/>
            </a:xfrm>
          </p:grpSpPr>
          <p:sp>
            <p:nvSpPr>
              <p:cNvPr id="533" name="Google Shape;533;ge9401d8e02_0_115"/>
              <p:cNvSpPr/>
              <p:nvPr/>
            </p:nvSpPr>
            <p:spPr>
              <a:xfrm>
                <a:off x="582550" y="2558450"/>
                <a:ext cx="2694300" cy="7542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rgbClr val="98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ge9401d8e02_0_115"/>
              <p:cNvSpPr txBox="1"/>
              <p:nvPr/>
            </p:nvSpPr>
            <p:spPr>
              <a:xfrm>
                <a:off x="680450" y="2558450"/>
                <a:ext cx="2596500" cy="59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600">
                    <a:latin typeface="Calibri"/>
                    <a:ea typeface="Calibri"/>
                    <a:cs typeface="Calibri"/>
                    <a:sym typeface="Calibri"/>
                  </a:rPr>
                  <a:t>TENTATIVA DE COLOCAÇÃO EM FAMÍLIA EXTENSA</a:t>
                </a:r>
                <a:endParaRPr b="1"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ge9401d8e02_0_115"/>
            <p:cNvGrpSpPr/>
            <p:nvPr/>
          </p:nvGrpSpPr>
          <p:grpSpPr>
            <a:xfrm>
              <a:off x="8948756" y="2156248"/>
              <a:ext cx="3021231" cy="860165"/>
              <a:chOff x="582550" y="2558450"/>
              <a:chExt cx="2694400" cy="754200"/>
            </a:xfrm>
          </p:grpSpPr>
          <p:sp>
            <p:nvSpPr>
              <p:cNvPr id="536" name="Google Shape;536;ge9401d8e02_0_115"/>
              <p:cNvSpPr/>
              <p:nvPr/>
            </p:nvSpPr>
            <p:spPr>
              <a:xfrm>
                <a:off x="582550" y="2558450"/>
                <a:ext cx="2694300" cy="7542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rgbClr val="98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ge9401d8e02_0_115"/>
              <p:cNvSpPr txBox="1"/>
              <p:nvPr/>
            </p:nvSpPr>
            <p:spPr>
              <a:xfrm>
                <a:off x="680450" y="2558450"/>
                <a:ext cx="2596500" cy="620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800">
                    <a:latin typeface="Calibri"/>
                    <a:ea typeface="Calibri"/>
                    <a:cs typeface="Calibri"/>
                    <a:sym typeface="Calibri"/>
                  </a:rPr>
                  <a:t>ESTUDO</a:t>
                </a:r>
                <a:r>
                  <a:rPr lang="pt-BR" sz="1600">
                    <a:latin typeface="Calibri"/>
                    <a:ea typeface="Calibri"/>
                    <a:cs typeface="Calibri"/>
                    <a:sym typeface="Calibri"/>
                  </a:rPr>
                  <a:t> (possibilidade de reintegração?)</a:t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8" name="Google Shape;538;ge9401d8e02_0_115"/>
            <p:cNvSpPr/>
            <p:nvPr/>
          </p:nvSpPr>
          <p:spPr>
            <a:xfrm>
              <a:off x="3820799" y="2319616"/>
              <a:ext cx="572536" cy="48072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ge9401d8e02_0_115"/>
            <p:cNvSpPr/>
            <p:nvPr/>
          </p:nvSpPr>
          <p:spPr>
            <a:xfrm>
              <a:off x="8027272" y="2325542"/>
              <a:ext cx="572536" cy="48072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ge9401d8e02_0_115"/>
            <p:cNvSpPr/>
            <p:nvPr/>
          </p:nvSpPr>
          <p:spPr>
            <a:xfrm flipH="1" rot="-5400000">
              <a:off x="2100063" y="739430"/>
              <a:ext cx="1087695" cy="1239597"/>
            </a:xfrm>
            <a:prstGeom prst="bentArrow">
              <a:avLst>
                <a:gd fmla="val 25000" name="adj1"/>
                <a:gd fmla="val 24586" name="adj2"/>
                <a:gd fmla="val 25000" name="adj3"/>
                <a:gd fmla="val 43750" name="adj4"/>
              </a:avLst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1" name="Google Shape;541;ge9401d8e02_0_115"/>
            <p:cNvGrpSpPr/>
            <p:nvPr/>
          </p:nvGrpSpPr>
          <p:grpSpPr>
            <a:xfrm>
              <a:off x="479017" y="3779996"/>
              <a:ext cx="3021231" cy="860165"/>
              <a:chOff x="582550" y="2558450"/>
              <a:chExt cx="2694400" cy="754200"/>
            </a:xfrm>
          </p:grpSpPr>
          <p:sp>
            <p:nvSpPr>
              <p:cNvPr id="542" name="Google Shape;542;ge9401d8e02_0_115"/>
              <p:cNvSpPr/>
              <p:nvPr/>
            </p:nvSpPr>
            <p:spPr>
              <a:xfrm>
                <a:off x="582550" y="2558450"/>
                <a:ext cx="2694300" cy="7542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rgbClr val="98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ge9401d8e02_0_115"/>
              <p:cNvSpPr txBox="1"/>
              <p:nvPr/>
            </p:nvSpPr>
            <p:spPr>
              <a:xfrm>
                <a:off x="680450" y="2719604"/>
                <a:ext cx="2596500" cy="39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700">
                    <a:latin typeface="Calibri"/>
                    <a:ea typeface="Calibri"/>
                    <a:cs typeface="Calibri"/>
                    <a:sym typeface="Calibri"/>
                  </a:rPr>
                  <a:t>INSCRIÇÃO NO CNA</a:t>
                </a:r>
                <a:endParaRPr b="1" sz="17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" name="Google Shape;544;ge9401d8e02_0_115"/>
            <p:cNvGrpSpPr/>
            <p:nvPr/>
          </p:nvGrpSpPr>
          <p:grpSpPr>
            <a:xfrm>
              <a:off x="449123" y="5403756"/>
              <a:ext cx="3021119" cy="860165"/>
              <a:chOff x="582550" y="2558450"/>
              <a:chExt cx="2694300" cy="754200"/>
            </a:xfrm>
          </p:grpSpPr>
          <p:sp>
            <p:nvSpPr>
              <p:cNvPr id="545" name="Google Shape;545;ge9401d8e02_0_115"/>
              <p:cNvSpPr/>
              <p:nvPr/>
            </p:nvSpPr>
            <p:spPr>
              <a:xfrm>
                <a:off x="582550" y="2558450"/>
                <a:ext cx="2694300" cy="7542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rgbClr val="98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ge9401d8e02_0_115"/>
              <p:cNvSpPr txBox="1"/>
              <p:nvPr/>
            </p:nvSpPr>
            <p:spPr>
              <a:xfrm>
                <a:off x="642796" y="2632248"/>
                <a:ext cx="2596500" cy="607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700">
                    <a:latin typeface="Calibri"/>
                    <a:ea typeface="Calibri"/>
                    <a:cs typeface="Calibri"/>
                    <a:sym typeface="Calibri"/>
                  </a:rPr>
                  <a:t>CRUZAMENTO DADOS CNA</a:t>
                </a:r>
                <a:r>
                  <a:rPr b="1" lang="pt-BR" sz="1600">
                    <a:latin typeface="Calibri"/>
                    <a:ea typeface="Calibri"/>
                    <a:cs typeface="Calibri"/>
                    <a:sym typeface="Calibri"/>
                  </a:rPr>
                  <a:t> (convocação da família)</a:t>
                </a:r>
                <a:endParaRPr b="1"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7" name="Google Shape;547;ge9401d8e02_0_115"/>
            <p:cNvSpPr/>
            <p:nvPr/>
          </p:nvSpPr>
          <p:spPr>
            <a:xfrm>
              <a:off x="1542234" y="3157849"/>
              <a:ext cx="572536" cy="48072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ge9401d8e02_0_115"/>
            <p:cNvSpPr/>
            <p:nvPr/>
          </p:nvSpPr>
          <p:spPr>
            <a:xfrm>
              <a:off x="1532418" y="4802031"/>
              <a:ext cx="572536" cy="48072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ge9401d8e02_0_115"/>
            <p:cNvSpPr/>
            <p:nvPr/>
          </p:nvSpPr>
          <p:spPr>
            <a:xfrm>
              <a:off x="7384776" y="5561364"/>
              <a:ext cx="572536" cy="48072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ge9401d8e02_0_115"/>
            <p:cNvSpPr/>
            <p:nvPr/>
          </p:nvSpPr>
          <p:spPr>
            <a:xfrm>
              <a:off x="3820799" y="5593479"/>
              <a:ext cx="572536" cy="48072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ge9401d8e02_0_115"/>
            <p:cNvSpPr/>
            <p:nvPr/>
          </p:nvSpPr>
          <p:spPr>
            <a:xfrm>
              <a:off x="4738880" y="2141592"/>
              <a:ext cx="3021119" cy="86016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ge9401d8e02_0_115"/>
            <p:cNvSpPr txBox="1"/>
            <p:nvPr/>
          </p:nvSpPr>
          <p:spPr>
            <a:xfrm>
              <a:off x="4813846" y="2187107"/>
              <a:ext cx="29115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700">
                  <a:latin typeface="Calibri"/>
                  <a:ea typeface="Calibri"/>
                  <a:cs typeface="Calibri"/>
                  <a:sym typeface="Calibri"/>
                </a:rPr>
                <a:t>DETERMINAÇÃO JUDICIAL</a:t>
              </a:r>
              <a:endParaRPr b="1" sz="17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latin typeface="Calibri"/>
                  <a:ea typeface="Calibri"/>
                  <a:cs typeface="Calibri"/>
                  <a:sym typeface="Calibri"/>
                </a:rPr>
                <a:t>(acolhimento institucional)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ge9401d8e02_0_115"/>
            <p:cNvSpPr txBox="1"/>
            <p:nvPr/>
          </p:nvSpPr>
          <p:spPr>
            <a:xfrm>
              <a:off x="4699952" y="5418420"/>
              <a:ext cx="2438828" cy="707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700">
                  <a:latin typeface="Calibri"/>
                  <a:ea typeface="Calibri"/>
                  <a:cs typeface="Calibri"/>
                  <a:sym typeface="Calibri"/>
                </a:rPr>
                <a:t>ESTÁGIO </a:t>
              </a:r>
              <a:endParaRPr b="1" sz="17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700">
                  <a:latin typeface="Calibri"/>
                  <a:ea typeface="Calibri"/>
                  <a:cs typeface="Calibri"/>
                  <a:sym typeface="Calibri"/>
                </a:rPr>
                <a:t>DE CONVIVÊNCIA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ge9401d8e02_0_115"/>
            <p:cNvSpPr/>
            <p:nvPr/>
          </p:nvSpPr>
          <p:spPr>
            <a:xfrm>
              <a:off x="4925311" y="5318414"/>
              <a:ext cx="1927500" cy="9666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ge9401d8e02_0_115"/>
            <p:cNvSpPr/>
            <p:nvPr/>
          </p:nvSpPr>
          <p:spPr>
            <a:xfrm>
              <a:off x="3790987" y="4006597"/>
              <a:ext cx="572536" cy="480721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6" name="Google Shape;556;ge9401d8e02_0_115"/>
            <p:cNvGrpSpPr/>
            <p:nvPr/>
          </p:nvGrpSpPr>
          <p:grpSpPr>
            <a:xfrm>
              <a:off x="8328615" y="5027692"/>
              <a:ext cx="1786904" cy="1632740"/>
              <a:chOff x="7735394" y="5228556"/>
              <a:chExt cx="1593600" cy="1431600"/>
            </a:xfrm>
          </p:grpSpPr>
          <p:sp>
            <p:nvSpPr>
              <p:cNvPr id="557" name="Google Shape;557;ge9401d8e02_0_115"/>
              <p:cNvSpPr/>
              <p:nvPr/>
            </p:nvSpPr>
            <p:spPr>
              <a:xfrm>
                <a:off x="7735394" y="5228556"/>
                <a:ext cx="1593600" cy="1431600"/>
              </a:xfrm>
              <a:prstGeom prst="star6">
                <a:avLst>
                  <a:gd fmla="val 28868" name="adj"/>
                  <a:gd fmla="val 115470" name="hf"/>
                </a:avLst>
              </a:prstGeom>
              <a:solidFill>
                <a:srgbClr val="BF9000"/>
              </a:solidFill>
              <a:ln cap="flat" cmpd="sng" w="9525">
                <a:solidFill>
                  <a:srgbClr val="BF9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ge9401d8e02_0_115"/>
              <p:cNvSpPr txBox="1"/>
              <p:nvPr/>
            </p:nvSpPr>
            <p:spPr>
              <a:xfrm>
                <a:off x="7851625" y="5678850"/>
                <a:ext cx="13701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ADOÇÃO</a:t>
                </a:r>
                <a:endParaRPr b="1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9" name="Google Shape;559;ge9401d8e02_0_115"/>
            <p:cNvSpPr/>
            <p:nvPr/>
          </p:nvSpPr>
          <p:spPr>
            <a:xfrm>
              <a:off x="7957396" y="3914926"/>
              <a:ext cx="572536" cy="480721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980000"/>
            </a:solidFill>
            <a:ln cap="flat" cmpd="sng" w="9525">
              <a:solidFill>
                <a:srgbClr val="98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ge9401d8e02_0_115"/>
            <p:cNvSpPr/>
            <p:nvPr/>
          </p:nvSpPr>
          <p:spPr>
            <a:xfrm>
              <a:off x="9329648" y="3805127"/>
              <a:ext cx="963757" cy="790024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1" name="Google Shape;561;ge9401d8e02_0_115"/>
            <p:cNvGrpSpPr/>
            <p:nvPr/>
          </p:nvGrpSpPr>
          <p:grpSpPr>
            <a:xfrm>
              <a:off x="10727140" y="3810991"/>
              <a:ext cx="984864" cy="790024"/>
              <a:chOff x="9874451" y="4161743"/>
              <a:chExt cx="878324" cy="692700"/>
            </a:xfrm>
          </p:grpSpPr>
          <p:sp>
            <p:nvSpPr>
              <p:cNvPr id="562" name="Google Shape;562;ge9401d8e02_0_115"/>
              <p:cNvSpPr txBox="1"/>
              <p:nvPr/>
            </p:nvSpPr>
            <p:spPr>
              <a:xfrm>
                <a:off x="9893275" y="4223620"/>
                <a:ext cx="859500" cy="405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800">
                    <a:latin typeface="Calibri"/>
                    <a:ea typeface="Calibri"/>
                    <a:cs typeface="Calibri"/>
                    <a:sym typeface="Calibri"/>
                  </a:rPr>
                  <a:t>SIM</a:t>
                </a:r>
                <a:endParaRPr b="1"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ge9401d8e02_0_115"/>
              <p:cNvSpPr/>
              <p:nvPr/>
            </p:nvSpPr>
            <p:spPr>
              <a:xfrm>
                <a:off x="9874451" y="4161743"/>
                <a:ext cx="859500" cy="6927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rgbClr val="A61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4" name="Google Shape;564;ge9401d8e02_0_115"/>
            <p:cNvSpPr txBox="1"/>
            <p:nvPr/>
          </p:nvSpPr>
          <p:spPr>
            <a:xfrm>
              <a:off x="9312450" y="3934077"/>
              <a:ext cx="963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800">
                  <a:latin typeface="Calibri"/>
                  <a:ea typeface="Calibri"/>
                  <a:cs typeface="Calibri"/>
                  <a:sym typeface="Calibri"/>
                </a:rPr>
                <a:t>NÃO</a:t>
              </a:r>
              <a:endParaRPr b="1"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ge9401d8e02_0_115"/>
            <p:cNvSpPr/>
            <p:nvPr/>
          </p:nvSpPr>
          <p:spPr>
            <a:xfrm>
              <a:off x="9562108" y="3143236"/>
              <a:ext cx="572536" cy="526569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A61C00"/>
            </a:solidFill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ge9401d8e02_0_115"/>
            <p:cNvSpPr/>
            <p:nvPr/>
          </p:nvSpPr>
          <p:spPr>
            <a:xfrm>
              <a:off x="10865245" y="3149101"/>
              <a:ext cx="572536" cy="526569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A61C00"/>
            </a:solidFill>
            <a:ln cap="flat" cmpd="sng" w="952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ge9401d8e02_0_115"/>
            <p:cNvSpPr txBox="1"/>
            <p:nvPr/>
          </p:nvSpPr>
          <p:spPr>
            <a:xfrm>
              <a:off x="10684985" y="3918182"/>
              <a:ext cx="963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800">
                  <a:latin typeface="Calibri"/>
                  <a:ea typeface="Calibri"/>
                  <a:cs typeface="Calibri"/>
                  <a:sym typeface="Calibri"/>
                </a:rPr>
                <a:t>SIM</a:t>
              </a:r>
              <a:endParaRPr b="1"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ge9401d8e02_0_115"/>
            <p:cNvSpPr txBox="1"/>
            <p:nvPr/>
          </p:nvSpPr>
          <p:spPr>
            <a:xfrm>
              <a:off x="5079200" y="5435191"/>
              <a:ext cx="16197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700">
                  <a:latin typeface="Calibri"/>
                  <a:ea typeface="Calibri"/>
                  <a:cs typeface="Calibri"/>
                  <a:sym typeface="Calibri"/>
                </a:rPr>
                <a:t>ESTÁGIO DE CONVIVÊNCIA</a:t>
              </a:r>
              <a:r>
                <a:rPr lang="pt-BR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914d63e4a_0_164"/>
          <p:cNvSpPr/>
          <p:nvPr/>
        </p:nvSpPr>
        <p:spPr>
          <a:xfrm>
            <a:off x="0" y="-12"/>
            <a:ext cx="12192000" cy="494970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qui em São Paulo a calçada tem o desenho do Estado, então quando eu era  pequena achava que todo estado tinha calçada com seu desenho. : brasil" id="198" name="Google Shape;198;ge914d63e4a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16557"/>
            <a:ext cx="12191999" cy="194144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e914d63e4a_0_164"/>
          <p:cNvSpPr txBox="1"/>
          <p:nvPr/>
        </p:nvSpPr>
        <p:spPr>
          <a:xfrm>
            <a:off x="1378775" y="2186000"/>
            <a:ext cx="961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96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HABILITAÇÃO DE PRETENDENTES 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96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À ADOÇÃO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YBA ONLINE :: Assunto: Calçada da Praça São Sebastião, de 1900, com os  desenhos de ondas como os da calçada de Copacabana e da Pça do Rocio, em  Lisboa / Local: Centro" id="573" name="Google Shape;573;ge92769ab6f_2_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84914"/>
            <a:ext cx="12192000" cy="23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ge92769ab6f_2_82"/>
          <p:cNvSpPr txBox="1"/>
          <p:nvPr/>
        </p:nvSpPr>
        <p:spPr>
          <a:xfrm>
            <a:off x="679875" y="794300"/>
            <a:ext cx="6178200" cy="258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1" lang="pt-BR" sz="6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CONTATOS: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Calibri"/>
              <a:buNone/>
            </a:pPr>
            <a:br>
              <a:rPr lang="pt-BR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pt-BR" sz="4250">
                <a:latin typeface="Calibri"/>
                <a:ea typeface="Calibri"/>
                <a:cs typeface="Calibri"/>
                <a:sym typeface="Calibri"/>
              </a:rPr>
              <a:t>CAROLINA M. ALBUQUERQUE</a:t>
            </a:r>
            <a:endParaRPr sz="42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pt-BR" sz="4000">
                <a:latin typeface="Calibri"/>
                <a:ea typeface="Calibri"/>
                <a:cs typeface="Calibri"/>
                <a:sym typeface="Calibri"/>
              </a:rPr>
              <a:t>fone: (81) 99820-6939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pt-BR" sz="4000">
                <a:latin typeface="Calibri"/>
                <a:ea typeface="Calibri"/>
                <a:cs typeface="Calibri"/>
                <a:sym typeface="Calibri"/>
              </a:rPr>
              <a:t>carolina.albuquerque@tjpe.jus.br</a:t>
            </a:r>
            <a:endParaRPr b="1" i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ge92769ab6f_2_82"/>
          <p:cNvSpPr txBox="1"/>
          <p:nvPr>
            <p:ph type="title"/>
          </p:nvPr>
        </p:nvSpPr>
        <p:spPr>
          <a:xfrm>
            <a:off x="5942989" y="4801343"/>
            <a:ext cx="5512500" cy="1430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pt-BR" sz="4800">
                <a:solidFill>
                  <a:schemeClr val="lt1"/>
                </a:solidFill>
              </a:rPr>
              <a:t>MUITO</a:t>
            </a:r>
            <a:r>
              <a:rPr b="1" lang="pt-BR" sz="3600">
                <a:solidFill>
                  <a:srgbClr val="C00000"/>
                </a:solidFill>
              </a:rPr>
              <a:t> </a:t>
            </a:r>
            <a:r>
              <a:rPr b="1" lang="pt-BR" sz="4800"/>
              <a:t>OBRIGADA!!!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/>
          <p:nvPr/>
        </p:nvSpPr>
        <p:spPr>
          <a:xfrm>
            <a:off x="820299" y="2274051"/>
            <a:ext cx="5411100" cy="30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1102"/>
              </a:spcBef>
              <a:spcAft>
                <a:spcPts val="0"/>
              </a:spcAft>
              <a:buSzPts val="1100"/>
              <a:buNone/>
            </a:pPr>
            <a:r>
              <a:rPr lang="pt-BR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DEFINIÇÃO LEGAl (Art. 50 do ECA):</a:t>
            </a: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A autoridade judiciária manterá, em cada comarca ou foro regional, um registro de crianças e adolescentes em  condições de serem adotados e outro de pessoas  interessadas na adoção.”</a:t>
            </a:r>
            <a:r>
              <a:rPr i="1" lang="pt-BR" sz="2600">
                <a:solidFill>
                  <a:srgbClr val="1742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600">
              <a:solidFill>
                <a:srgbClr val="1742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9384" lvl="0" marL="801270" marR="3306163" rtl="0" algn="l">
              <a:lnSpc>
                <a:spcPct val="100602"/>
              </a:lnSpc>
              <a:spcBef>
                <a:spcPts val="147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5" name="Google Shape;20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 </a:t>
            </a:r>
            <a:r>
              <a:rPr b="1" lang="pt-BR">
                <a:solidFill>
                  <a:srgbClr val="F2F2F2"/>
                </a:solidFill>
              </a:rPr>
              <a:t>PROCESSO DE </a:t>
            </a:r>
            <a:r>
              <a:rPr b="1" lang="pt-BR">
                <a:solidFill>
                  <a:schemeClr val="accent4"/>
                </a:solidFill>
              </a:rPr>
              <a:t>HABILITAÇÃO</a:t>
            </a:r>
            <a:r>
              <a:rPr b="1" lang="pt-BR">
                <a:solidFill>
                  <a:srgbClr val="F2F2F2"/>
                </a:solidFill>
              </a:rPr>
              <a:t> PARA ADOÇÃO</a:t>
            </a:r>
            <a:endParaRPr/>
          </a:p>
        </p:txBody>
      </p:sp>
      <p:pic>
        <p:nvPicPr>
          <p:cNvPr descr="TYBA ONLINE :: Assunto: Calçada da Praça São Sebastião, de 1900, com os  desenhos de ondas como os da calçada de Copacabana e da Pça do Rocio, em  Lisboa / Local: Centro" id="206" name="Google Shape;20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55096"/>
            <a:ext cx="12192000" cy="170290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"/>
          <p:cNvSpPr txBox="1"/>
          <p:nvPr/>
        </p:nvSpPr>
        <p:spPr>
          <a:xfrm>
            <a:off x="6362003" y="2166625"/>
            <a:ext cx="5250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</a:t>
            </a:r>
            <a:r>
              <a:rPr b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do processo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Habilitação, quando a </a:t>
            </a:r>
            <a:r>
              <a:rPr b="1"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sentença for favoráve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ao pedido, </a:t>
            </a:r>
            <a:r>
              <a:rPr lang="pt-B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pretendentes devem ser inseridos no Sistema Nacional de Adoção e Acolhimento (SNA), pela comarca em que tramitou o processo de habilitação.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X Planejamento, Gestão e Desenvolvimento Imobiliário | NEWS &amp; ARTIGOS |  São Paulo consolida legislação sobre calçadas" id="212" name="Google Shape;2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507558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/>
          <p:nvPr/>
        </p:nvSpPr>
        <p:spPr>
          <a:xfrm>
            <a:off x="0" y="1908313"/>
            <a:ext cx="12192000" cy="494970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788504" y="261730"/>
            <a:ext cx="10661374" cy="12225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PROCEDIMENTOS JURÍDICOS DO PROCESSO DE HABILITAÇÃO</a:t>
            </a:r>
            <a:endParaRPr/>
          </a:p>
        </p:txBody>
      </p:sp>
      <p:sp>
        <p:nvSpPr>
          <p:cNvPr id="215" name="Google Shape;215;p6"/>
          <p:cNvSpPr txBox="1"/>
          <p:nvPr/>
        </p:nvSpPr>
        <p:spPr>
          <a:xfrm>
            <a:off x="788500" y="2291975"/>
            <a:ext cx="5550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PRIMEIRO PASSO:</a:t>
            </a: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O(s) pretendente(s) deve(m) fazer o </a:t>
            </a: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pedido de  habilitação, </a:t>
            </a:r>
            <a:r>
              <a:rPr b="1" lang="pt-BR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através de petição, sem necessidade de representação por advogado</a:t>
            </a: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(art. 166, ECA). O pedido deve ser acompanhado da  documentação referida no art. 197-A do ECA.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 flipH="1" rot="5400000">
            <a:off x="7078400" y="1774363"/>
            <a:ext cx="4333200" cy="5217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CC4125"/>
          </a:soli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"/>
          <p:cNvSpPr txBox="1"/>
          <p:nvPr/>
        </p:nvSpPr>
        <p:spPr>
          <a:xfrm>
            <a:off x="6893800" y="2428275"/>
            <a:ext cx="47808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1) Cópias autenticadas: da certidão de nascimento ou casamento, ou declaração relativa ao período de união estável;</a:t>
            </a:r>
            <a:endParaRPr b="1" sz="18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2) Cópias da Cédula de identidade e da Inscrição no Cadastro de Pessoas Físicas (CPF);</a:t>
            </a:r>
            <a:endParaRPr b="1" sz="18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3) Comprovante de renda e de residência;</a:t>
            </a:r>
            <a:endParaRPr b="1" sz="18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4) Atestados de sanidade física e mental;</a:t>
            </a:r>
            <a:endParaRPr b="1" sz="18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5) Certidão negativa de distribuição cível;</a:t>
            </a:r>
            <a:endParaRPr b="1" sz="180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pt-BR" sz="180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6) Certidão de antecedentes criminais. </a:t>
            </a:r>
            <a:endParaRPr b="1" sz="1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X Planejamento, Gestão e Desenvolvimento Imobiliário | NEWS &amp; ARTIGOS |  São Paulo consolida legislação sobre calçadas" id="222" name="Google Shape;2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8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"/>
          <p:cNvSpPr/>
          <p:nvPr/>
        </p:nvSpPr>
        <p:spPr>
          <a:xfrm>
            <a:off x="0" y="1882375"/>
            <a:ext cx="12192000" cy="509070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788504" y="315448"/>
            <a:ext cx="10661400" cy="122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PROCEDIMENTOS JURÍDICOS DO PROCESSO DE HABILITAÇÃO</a:t>
            </a:r>
            <a:endParaRPr/>
          </a:p>
        </p:txBody>
      </p:sp>
      <p:sp>
        <p:nvSpPr>
          <p:cNvPr id="225" name="Google Shape;225;p7"/>
          <p:cNvSpPr txBox="1"/>
          <p:nvPr/>
        </p:nvSpPr>
        <p:spPr>
          <a:xfrm>
            <a:off x="822750" y="1882366"/>
            <a:ext cx="105465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SEGUNDO PASSO:</a:t>
            </a:r>
            <a:r>
              <a:rPr b="1" lang="pt-BR" sz="28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O(s) pretendente(s) deve(rão) participar obrigatoriamente de um </a:t>
            </a:r>
            <a:r>
              <a:rPr b="1" lang="pt-BR" sz="28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programa de formação</a:t>
            </a: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oferecido pela Justiça da Infância e Juventude, com o apoio dos técnicos responsáveis pela execução da política municipal de garantia de direito à convivência familiar e dos grupos de apoio à adoção  (Provimento 02/2021 da CGJPE);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8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TERCEIRO PASSO: </a:t>
            </a:r>
            <a:endParaRPr sz="2800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juiz encaminhará o pedido de habilitação ao promotor de justiça. Em comum acordo, eles encaminham os autos diretamente para estudo psicossocial (art. 197-B).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393c9070b_0_29"/>
          <p:cNvSpPr txBox="1"/>
          <p:nvPr/>
        </p:nvSpPr>
        <p:spPr>
          <a:xfrm>
            <a:off x="788504" y="261730"/>
            <a:ext cx="10661400" cy="122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PROCEDIMENTOS JURÍDICOS DO PROCESSO DE HABILITAÇÃO</a:t>
            </a:r>
            <a:endParaRPr/>
          </a:p>
        </p:txBody>
      </p:sp>
      <p:pic>
        <p:nvPicPr>
          <p:cNvPr descr="DOX Planejamento, Gestão e Desenvolvimento Imobiliário | NEWS &amp; ARTIGOS |  São Paulo consolida legislação sobre calçadas" id="231" name="Google Shape;231;ge393c9070b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8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e393c9070b_0_29"/>
          <p:cNvSpPr/>
          <p:nvPr/>
        </p:nvSpPr>
        <p:spPr>
          <a:xfrm>
            <a:off x="5294" y="1884650"/>
            <a:ext cx="12192000" cy="5037000"/>
          </a:xfrm>
          <a:prstGeom prst="rect">
            <a:avLst/>
          </a:prstGeom>
          <a:solidFill>
            <a:srgbClr val="323F4F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e393c9070b_0_29"/>
          <p:cNvSpPr txBox="1"/>
          <p:nvPr/>
        </p:nvSpPr>
        <p:spPr>
          <a:xfrm>
            <a:off x="822750" y="1971896"/>
            <a:ext cx="105465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QUARTO</a:t>
            </a:r>
            <a:r>
              <a:rPr b="1" lang="pt-BR" sz="32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PASSO: </a:t>
            </a:r>
            <a:endParaRPr b="1" sz="32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Consiste na </a:t>
            </a:r>
            <a:r>
              <a:rPr b="1"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elaboração de estudo psicossocial</a:t>
            </a: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pela  equipe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interprofissional da infância e  juventude. Nessa fase, o Ministério Público  pode apresentar quesitos à equipe; pedir audiência ou  requerer complementação de documentos.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não houver equipe interprofissional na comarca, o estudo  poderá ser feito por equipe da rede de assistência e proteção  do município ou pelas equipes das Varas Regionais da Infância  e Juventude.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e393c9070b_0_29"/>
          <p:cNvSpPr txBox="1"/>
          <p:nvPr/>
        </p:nvSpPr>
        <p:spPr>
          <a:xfrm>
            <a:off x="788504" y="315448"/>
            <a:ext cx="10661400" cy="122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1"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PROCEDIMENTOS JURÍDICOS DO PROCESSO DE HABILITAÇÃO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2021-05-12T19:28:14Z</dcterms:created>
  <dc:creator>Elaine</dc:creator>
</cp:coreProperties>
</file>